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9" r:id="rId1"/>
  </p:sldMasterIdLst>
  <p:notesMasterIdLst>
    <p:notesMasterId r:id="rId13"/>
  </p:notesMasterIdLst>
  <p:sldIdLst>
    <p:sldId id="256" r:id="rId2"/>
    <p:sldId id="294" r:id="rId3"/>
    <p:sldId id="292" r:id="rId4"/>
    <p:sldId id="291" r:id="rId5"/>
    <p:sldId id="288" r:id="rId6"/>
    <p:sldId id="290" r:id="rId7"/>
    <p:sldId id="287" r:id="rId8"/>
    <p:sldId id="289" r:id="rId9"/>
    <p:sldId id="280" r:id="rId10"/>
    <p:sldId id="258" r:id="rId11"/>
    <p:sldId id="28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59A2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3" autoAdjust="0"/>
    <p:restoredTop sz="94660"/>
  </p:normalViewPr>
  <p:slideViewPr>
    <p:cSldViewPr snapToGrid="0">
      <p:cViewPr varScale="1">
        <p:scale>
          <a:sx n="64" d="100"/>
          <a:sy n="64" d="100"/>
        </p:scale>
        <p:origin x="-86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B6B50B-0E13-4DB8-B101-35F54E6D12C1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8E9BAF-7323-44E3-99FA-81DFBA92CBA2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FF0000"/>
              </a:solidFill>
            </a:rPr>
            <a:t>минусы</a:t>
          </a:r>
          <a:endParaRPr lang="ru-RU" sz="3200" b="1" dirty="0">
            <a:solidFill>
              <a:srgbClr val="FF0000"/>
            </a:solidFill>
          </a:endParaRPr>
        </a:p>
      </dgm:t>
    </dgm:pt>
    <dgm:pt modelId="{72CA2EB2-0E2D-4824-BA0C-D2EAB5780598}" type="parTrans" cxnId="{AC26539A-A70F-48BE-942A-4864B11D1273}">
      <dgm:prSet/>
      <dgm:spPr/>
      <dgm:t>
        <a:bodyPr/>
        <a:lstStyle/>
        <a:p>
          <a:endParaRPr lang="ru-RU"/>
        </a:p>
      </dgm:t>
    </dgm:pt>
    <dgm:pt modelId="{A16CB242-56D5-42F2-80BD-2380CFCBC4FE}" type="sibTrans" cxnId="{AC26539A-A70F-48BE-942A-4864B11D1273}">
      <dgm:prSet/>
      <dgm:spPr/>
      <dgm:t>
        <a:bodyPr/>
        <a:lstStyle/>
        <a:p>
          <a:endParaRPr lang="ru-RU"/>
        </a:p>
      </dgm:t>
    </dgm:pt>
    <dgm:pt modelId="{819F28AA-25FA-408A-B064-F2D4A6C9EF5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/>
            <a:t> </a:t>
          </a:r>
          <a:r>
            <a:rPr lang="ru-RU" sz="2000" b="1" dirty="0" smtClean="0"/>
            <a:t>Практичность профессиональных навыков, которые можно применять как в профессиональной сфере, так и личной жизни</a:t>
          </a:r>
          <a:endParaRPr lang="ru-RU" sz="2000" b="1" dirty="0"/>
        </a:p>
      </dgm:t>
    </dgm:pt>
    <dgm:pt modelId="{5B748905-3F94-4BB3-BA0A-33C8B699AF87}" type="parTrans" cxnId="{FA9B690C-2E9A-47EF-9153-5EF63D4A9A9F}">
      <dgm:prSet/>
      <dgm:spPr/>
      <dgm:t>
        <a:bodyPr/>
        <a:lstStyle/>
        <a:p>
          <a:endParaRPr lang="ru-RU"/>
        </a:p>
      </dgm:t>
    </dgm:pt>
    <dgm:pt modelId="{F72B4169-DA8D-4B5A-8016-006141C7A90D}" type="sibTrans" cxnId="{FA9B690C-2E9A-47EF-9153-5EF63D4A9A9F}">
      <dgm:prSet/>
      <dgm:spPr/>
      <dgm:t>
        <a:bodyPr/>
        <a:lstStyle/>
        <a:p>
          <a:endParaRPr lang="ru-RU"/>
        </a:p>
      </dgm:t>
    </dgm:pt>
    <dgm:pt modelId="{CC52E551-813C-4587-ADDA-750A154C9D94}">
      <dgm:prSet phldrT="[Текст]" custT="1"/>
      <dgm:spPr/>
      <dgm:t>
        <a:bodyPr/>
        <a:lstStyle/>
        <a:p>
          <a:r>
            <a:rPr lang="ru-RU" sz="2000" b="1" dirty="0" smtClean="0"/>
            <a:t>Высокая зарплата, престижность и </a:t>
          </a:r>
          <a:r>
            <a:rPr lang="ru-RU" sz="2000" b="1" dirty="0" err="1" smtClean="0"/>
            <a:t>статусность</a:t>
          </a:r>
          <a:r>
            <a:rPr lang="ru-RU" sz="2000" b="1" dirty="0" smtClean="0"/>
            <a:t>, актуальность и </a:t>
          </a:r>
          <a:r>
            <a:rPr lang="ru-RU" sz="2000" b="1" dirty="0" err="1" smtClean="0"/>
            <a:t>востребованность</a:t>
          </a:r>
          <a:endParaRPr lang="ru-RU" sz="2000" b="1" dirty="0"/>
        </a:p>
      </dgm:t>
    </dgm:pt>
    <dgm:pt modelId="{6B2CFAB1-CB80-4E5F-8166-55C499895DBF}" type="parTrans" cxnId="{2A1596F0-6032-4E64-94F1-AD8930C18CB6}">
      <dgm:prSet/>
      <dgm:spPr/>
      <dgm:t>
        <a:bodyPr/>
        <a:lstStyle/>
        <a:p>
          <a:endParaRPr lang="ru-RU"/>
        </a:p>
      </dgm:t>
    </dgm:pt>
    <dgm:pt modelId="{B2BD817B-858A-4B03-BABA-9FE703FAF544}" type="sibTrans" cxnId="{2A1596F0-6032-4E64-94F1-AD8930C18CB6}">
      <dgm:prSet/>
      <dgm:spPr/>
      <dgm:t>
        <a:bodyPr/>
        <a:lstStyle/>
        <a:p>
          <a:endParaRPr lang="ru-RU"/>
        </a:p>
      </dgm:t>
    </dgm:pt>
    <dgm:pt modelId="{441F31D7-067B-4EFE-B78E-552BD654C058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FF0000"/>
              </a:solidFill>
            </a:rPr>
            <a:t>плюсы</a:t>
          </a:r>
          <a:endParaRPr lang="ru-RU" sz="3200" b="1" dirty="0">
            <a:solidFill>
              <a:srgbClr val="FF0000"/>
            </a:solidFill>
          </a:endParaRPr>
        </a:p>
      </dgm:t>
    </dgm:pt>
    <dgm:pt modelId="{9800CB33-F77A-430C-9DDC-81840A299B27}" type="parTrans" cxnId="{DBF22B6E-9B79-4ACE-9A59-4DE1DA49CA27}">
      <dgm:prSet/>
      <dgm:spPr/>
      <dgm:t>
        <a:bodyPr/>
        <a:lstStyle/>
        <a:p>
          <a:endParaRPr lang="ru-RU"/>
        </a:p>
      </dgm:t>
    </dgm:pt>
    <dgm:pt modelId="{2577C702-134A-47D1-B373-C71D28C4BF67}" type="sibTrans" cxnId="{DBF22B6E-9B79-4ACE-9A59-4DE1DA49CA27}">
      <dgm:prSet/>
      <dgm:spPr/>
      <dgm:t>
        <a:bodyPr/>
        <a:lstStyle/>
        <a:p>
          <a:endParaRPr lang="ru-RU"/>
        </a:p>
      </dgm:t>
    </dgm:pt>
    <dgm:pt modelId="{1B0DA529-B97E-4D99-A55A-F5909DCF1E7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Невозможность предусмотреть все риски</a:t>
          </a:r>
          <a:endParaRPr lang="ru-RU" sz="2000" b="1" dirty="0">
            <a:solidFill>
              <a:srgbClr val="002060"/>
            </a:solidFill>
          </a:endParaRPr>
        </a:p>
      </dgm:t>
    </dgm:pt>
    <dgm:pt modelId="{FA40C511-1CA2-4999-B626-2D1F5F6CCD4B}" type="parTrans" cxnId="{83B2E0F6-7F4A-40C9-9EE8-4DC7AAA585B9}">
      <dgm:prSet/>
      <dgm:spPr/>
      <dgm:t>
        <a:bodyPr/>
        <a:lstStyle/>
        <a:p>
          <a:endParaRPr lang="ru-RU"/>
        </a:p>
      </dgm:t>
    </dgm:pt>
    <dgm:pt modelId="{A7482E32-5772-4FBD-BDF6-195DD23D3DBA}" type="sibTrans" cxnId="{83B2E0F6-7F4A-40C9-9EE8-4DC7AAA585B9}">
      <dgm:prSet/>
      <dgm:spPr/>
      <dgm:t>
        <a:bodyPr/>
        <a:lstStyle/>
        <a:p>
          <a:endParaRPr lang="ru-RU"/>
        </a:p>
      </dgm:t>
    </dgm:pt>
    <dgm:pt modelId="{0F60BC58-C4D1-466A-A731-1BC4E894CCE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Отсутствие четких алгоритмов и рабочих инструкций</a:t>
          </a:r>
          <a:br>
            <a:rPr lang="ru-RU" sz="2000" b="1" dirty="0" smtClean="0">
              <a:solidFill>
                <a:srgbClr val="002060"/>
              </a:solidFill>
            </a:rPr>
          </a:br>
          <a:endParaRPr lang="ru-RU" sz="2000" b="1" dirty="0">
            <a:solidFill>
              <a:srgbClr val="002060"/>
            </a:solidFill>
          </a:endParaRPr>
        </a:p>
      </dgm:t>
    </dgm:pt>
    <dgm:pt modelId="{5A3DE025-3829-4AF5-BA5C-6D57A5A42D27}" type="parTrans" cxnId="{508B5129-7B98-42CA-9F09-0E0C5DC4DB6C}">
      <dgm:prSet/>
      <dgm:spPr/>
      <dgm:t>
        <a:bodyPr/>
        <a:lstStyle/>
        <a:p>
          <a:endParaRPr lang="ru-RU"/>
        </a:p>
      </dgm:t>
    </dgm:pt>
    <dgm:pt modelId="{66A40BDF-B2D1-4355-983A-6DDDD1170492}" type="sibTrans" cxnId="{508B5129-7B98-42CA-9F09-0E0C5DC4DB6C}">
      <dgm:prSet/>
      <dgm:spPr/>
      <dgm:t>
        <a:bodyPr/>
        <a:lstStyle/>
        <a:p>
          <a:endParaRPr lang="ru-RU"/>
        </a:p>
      </dgm:t>
    </dgm:pt>
    <dgm:pt modelId="{F04A0ACE-45FC-4D58-BED2-77852A2C68E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Высокие уровни ответственности и стресса</a:t>
          </a:r>
          <a:endParaRPr lang="ru-RU" sz="2000" b="1" dirty="0">
            <a:solidFill>
              <a:srgbClr val="002060"/>
            </a:solidFill>
          </a:endParaRPr>
        </a:p>
      </dgm:t>
    </dgm:pt>
    <dgm:pt modelId="{4F70754E-91CE-4621-ACC8-5908F8BC8AC7}" type="parTrans" cxnId="{DD6064E6-4A66-470D-B416-FB68B0D7C9F9}">
      <dgm:prSet/>
      <dgm:spPr/>
      <dgm:t>
        <a:bodyPr/>
        <a:lstStyle/>
        <a:p>
          <a:endParaRPr lang="ru-RU"/>
        </a:p>
      </dgm:t>
    </dgm:pt>
    <dgm:pt modelId="{2542150E-FA21-46C6-BD39-0412919C6757}" type="sibTrans" cxnId="{DD6064E6-4A66-470D-B416-FB68B0D7C9F9}">
      <dgm:prSet/>
      <dgm:spPr/>
      <dgm:t>
        <a:bodyPr/>
        <a:lstStyle/>
        <a:p>
          <a:endParaRPr lang="ru-RU"/>
        </a:p>
      </dgm:t>
    </dgm:pt>
    <dgm:pt modelId="{41A3CACE-EF27-48CD-8C6F-56FD7EB43310}" type="pres">
      <dgm:prSet presAssocID="{37B6B50B-0E13-4DB8-B101-35F54E6D12C1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B827A2-9303-41A1-A500-97D90B052BA3}" type="pres">
      <dgm:prSet presAssocID="{37B6B50B-0E13-4DB8-B101-35F54E6D12C1}" presName="dummyMaxCanvas" presStyleCnt="0"/>
      <dgm:spPr/>
    </dgm:pt>
    <dgm:pt modelId="{C89FD724-0975-4694-9E47-993373F2B255}" type="pres">
      <dgm:prSet presAssocID="{37B6B50B-0E13-4DB8-B101-35F54E6D12C1}" presName="parentComposite" presStyleCnt="0"/>
      <dgm:spPr/>
    </dgm:pt>
    <dgm:pt modelId="{8312E773-BF60-4C43-9B25-EBD1C8BC3F78}" type="pres">
      <dgm:prSet presAssocID="{37B6B50B-0E13-4DB8-B101-35F54E6D12C1}" presName="parent1" presStyleLbl="alignAccFollowNode1" presStyleIdx="0" presStyleCnt="4" custLinFactX="71498" custLinFactNeighborX="100000" custLinFactNeighborY="-10645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1B2BE919-D80F-4C6B-B58E-8363AD70ABDF}" type="pres">
      <dgm:prSet presAssocID="{37B6B50B-0E13-4DB8-B101-35F54E6D12C1}" presName="parent2" presStyleLbl="alignAccFollowNode1" presStyleIdx="1" presStyleCnt="4" custLinFactX="-100000" custLinFactNeighborX="-116696" custLinFactNeighborY="-9884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F41F63F5-8353-45CE-BDCC-6180C241B644}" type="pres">
      <dgm:prSet presAssocID="{37B6B50B-0E13-4DB8-B101-35F54E6D12C1}" presName="childrenComposite" presStyleCnt="0"/>
      <dgm:spPr/>
    </dgm:pt>
    <dgm:pt modelId="{060DA6A4-8D5F-407C-A428-B6352B16A82D}" type="pres">
      <dgm:prSet presAssocID="{37B6B50B-0E13-4DB8-B101-35F54E6D12C1}" presName="dummyMaxCanvas_ChildArea" presStyleCnt="0"/>
      <dgm:spPr/>
    </dgm:pt>
    <dgm:pt modelId="{1E494E4E-30AB-4B34-9BAB-04D2702B4166}" type="pres">
      <dgm:prSet presAssocID="{37B6B50B-0E13-4DB8-B101-35F54E6D12C1}" presName="fulcrum" presStyleLbl="alignAccFollowNode1" presStyleIdx="2" presStyleCnt="4"/>
      <dgm:spPr>
        <a:solidFill>
          <a:srgbClr val="00B050">
            <a:alpha val="90000"/>
          </a:srgbClr>
        </a:solidFill>
      </dgm:spPr>
    </dgm:pt>
    <dgm:pt modelId="{EEDFA630-83FB-462C-ACE9-A37504D4AA07}" type="pres">
      <dgm:prSet presAssocID="{37B6B50B-0E13-4DB8-B101-35F54E6D12C1}" presName="balance_23" presStyleLbl="alignAccFollowNode1" presStyleIdx="3" presStyleCnt="4">
        <dgm:presLayoutVars>
          <dgm:bulletEnabled val="1"/>
        </dgm:presLayoutVars>
      </dgm:prSet>
      <dgm:spPr>
        <a:solidFill>
          <a:srgbClr val="00B050">
            <a:alpha val="90000"/>
          </a:srgbClr>
        </a:solidFill>
      </dgm:spPr>
    </dgm:pt>
    <dgm:pt modelId="{A2302679-8ABE-46BF-BFFA-73AEBB889110}" type="pres">
      <dgm:prSet presAssocID="{37B6B50B-0E13-4DB8-B101-35F54E6D12C1}" presName="right_23_1" presStyleLbl="node1" presStyleIdx="0" presStyleCnt="5" custScaleX="193455" custLinFactNeighborX="55474" custLinFactNeighborY="95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D6FCBA-EA3D-4E42-955C-A74DD7908DF3}" type="pres">
      <dgm:prSet presAssocID="{37B6B50B-0E13-4DB8-B101-35F54E6D12C1}" presName="right_23_2" presStyleLbl="node1" presStyleIdx="1" presStyleCnt="5" custScaleX="234048" custLinFactNeighborX="57668" custLinFactNeighborY="8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7232B-0CD6-47A6-A096-8B533D7C42D6}" type="pres">
      <dgm:prSet presAssocID="{37B6B50B-0E13-4DB8-B101-35F54E6D12C1}" presName="right_23_3" presStyleLbl="node1" presStyleIdx="2" presStyleCnt="5" custScaleX="303321" custScaleY="151330" custLinFactNeighborX="67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29C12-49F1-4CFB-84D2-CE390D83A7A6}" type="pres">
      <dgm:prSet presAssocID="{37B6B50B-0E13-4DB8-B101-35F54E6D12C1}" presName="left_23_1" presStyleLbl="node1" presStyleIdx="3" presStyleCnt="5" custScaleX="229563" custScaleY="139563" custLinFactNeighborX="-58070" custLinFactNeighborY="-24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3A8913-0908-46A1-8033-22B4DAF46BF6}" type="pres">
      <dgm:prSet presAssocID="{37B6B50B-0E13-4DB8-B101-35F54E6D12C1}" presName="left_23_2" presStyleLbl="node1" presStyleIdx="4" presStyleCnt="5" custScaleX="236506" custScaleY="135011" custLinFactNeighborX="-64006" custLinFactNeighborY="-64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6064E6-4A66-470D-B416-FB68B0D7C9F9}" srcId="{441F31D7-067B-4EFE-B78E-552BD654C058}" destId="{F04A0ACE-45FC-4D58-BED2-77852A2C68EC}" srcOrd="2" destOrd="0" parTransId="{4F70754E-91CE-4621-ACC8-5908F8BC8AC7}" sibTransId="{2542150E-FA21-46C6-BD39-0412919C6757}"/>
    <dgm:cxn modelId="{DBF22B6E-9B79-4ACE-9A59-4DE1DA49CA27}" srcId="{37B6B50B-0E13-4DB8-B101-35F54E6D12C1}" destId="{441F31D7-067B-4EFE-B78E-552BD654C058}" srcOrd="1" destOrd="0" parTransId="{9800CB33-F77A-430C-9DDC-81840A299B27}" sibTransId="{2577C702-134A-47D1-B373-C71D28C4BF67}"/>
    <dgm:cxn modelId="{4D3C73EE-4DCD-4164-92B5-219BCAFFBF99}" type="presOf" srcId="{0F60BC58-C4D1-466A-A731-1BC4E894CCEE}" destId="{D5D6FCBA-EA3D-4E42-955C-A74DD7908DF3}" srcOrd="0" destOrd="0" presId="urn:microsoft.com/office/officeart/2005/8/layout/balance1"/>
    <dgm:cxn modelId="{4A84F066-480B-4332-9443-7357FB3986A5}" type="presOf" srcId="{418E9BAF-7323-44E3-99FA-81DFBA92CBA2}" destId="{8312E773-BF60-4C43-9B25-EBD1C8BC3F78}" srcOrd="0" destOrd="0" presId="urn:microsoft.com/office/officeart/2005/8/layout/balance1"/>
    <dgm:cxn modelId="{AC26539A-A70F-48BE-942A-4864B11D1273}" srcId="{37B6B50B-0E13-4DB8-B101-35F54E6D12C1}" destId="{418E9BAF-7323-44E3-99FA-81DFBA92CBA2}" srcOrd="0" destOrd="0" parTransId="{72CA2EB2-0E2D-4824-BA0C-D2EAB5780598}" sibTransId="{A16CB242-56D5-42F2-80BD-2380CFCBC4FE}"/>
    <dgm:cxn modelId="{FA9B690C-2E9A-47EF-9153-5EF63D4A9A9F}" srcId="{418E9BAF-7323-44E3-99FA-81DFBA92CBA2}" destId="{819F28AA-25FA-408A-B064-F2D4A6C9EF58}" srcOrd="0" destOrd="0" parTransId="{5B748905-3F94-4BB3-BA0A-33C8B699AF87}" sibTransId="{F72B4169-DA8D-4B5A-8016-006141C7A90D}"/>
    <dgm:cxn modelId="{83B2E0F6-7F4A-40C9-9EE8-4DC7AAA585B9}" srcId="{441F31D7-067B-4EFE-B78E-552BD654C058}" destId="{1B0DA529-B97E-4D99-A55A-F5909DCF1E7B}" srcOrd="0" destOrd="0" parTransId="{FA40C511-1CA2-4999-B626-2D1F5F6CCD4B}" sibTransId="{A7482E32-5772-4FBD-BDF6-195DD23D3DBA}"/>
    <dgm:cxn modelId="{5C7A1025-2346-46BA-B5B0-5315CD7C409D}" type="presOf" srcId="{37B6B50B-0E13-4DB8-B101-35F54E6D12C1}" destId="{41A3CACE-EF27-48CD-8C6F-56FD7EB43310}" srcOrd="0" destOrd="0" presId="urn:microsoft.com/office/officeart/2005/8/layout/balance1"/>
    <dgm:cxn modelId="{2A1596F0-6032-4E64-94F1-AD8930C18CB6}" srcId="{418E9BAF-7323-44E3-99FA-81DFBA92CBA2}" destId="{CC52E551-813C-4587-ADDA-750A154C9D94}" srcOrd="1" destOrd="0" parTransId="{6B2CFAB1-CB80-4E5F-8166-55C499895DBF}" sibTransId="{B2BD817B-858A-4B03-BABA-9FE703FAF544}"/>
    <dgm:cxn modelId="{FD5E1688-B981-4EB9-BCB3-4EC9E2CA2EB4}" type="presOf" srcId="{CC52E551-813C-4587-ADDA-750A154C9D94}" destId="{993A8913-0908-46A1-8033-22B4DAF46BF6}" srcOrd="0" destOrd="0" presId="urn:microsoft.com/office/officeart/2005/8/layout/balance1"/>
    <dgm:cxn modelId="{508B5129-7B98-42CA-9F09-0E0C5DC4DB6C}" srcId="{441F31D7-067B-4EFE-B78E-552BD654C058}" destId="{0F60BC58-C4D1-466A-A731-1BC4E894CCEE}" srcOrd="1" destOrd="0" parTransId="{5A3DE025-3829-4AF5-BA5C-6D57A5A42D27}" sibTransId="{66A40BDF-B2D1-4355-983A-6DDDD1170492}"/>
    <dgm:cxn modelId="{1A7F4B3D-D407-40DF-A2E0-7AF7433A687B}" type="presOf" srcId="{1B0DA529-B97E-4D99-A55A-F5909DCF1E7B}" destId="{A2302679-8ABE-46BF-BFFA-73AEBB889110}" srcOrd="0" destOrd="0" presId="urn:microsoft.com/office/officeart/2005/8/layout/balance1"/>
    <dgm:cxn modelId="{4DED9D05-EC5E-4269-B4F3-4DF44B7C084B}" type="presOf" srcId="{F04A0ACE-45FC-4D58-BED2-77852A2C68EC}" destId="{FA47232B-0CD6-47A6-A096-8B533D7C42D6}" srcOrd="0" destOrd="0" presId="urn:microsoft.com/office/officeart/2005/8/layout/balance1"/>
    <dgm:cxn modelId="{65A8EB71-8FB9-4A2D-ADA5-22C72E642BB9}" type="presOf" srcId="{819F28AA-25FA-408A-B064-F2D4A6C9EF58}" destId="{5DA29C12-49F1-4CFB-84D2-CE390D83A7A6}" srcOrd="0" destOrd="0" presId="urn:microsoft.com/office/officeart/2005/8/layout/balance1"/>
    <dgm:cxn modelId="{B6CBA99C-BFC7-444A-B34D-3575445C4AB6}" type="presOf" srcId="{441F31D7-067B-4EFE-B78E-552BD654C058}" destId="{1B2BE919-D80F-4C6B-B58E-8363AD70ABDF}" srcOrd="0" destOrd="0" presId="urn:microsoft.com/office/officeart/2005/8/layout/balance1"/>
    <dgm:cxn modelId="{4D4F6268-3E14-4E8E-B779-5795E739A80A}" type="presParOf" srcId="{41A3CACE-EF27-48CD-8C6F-56FD7EB43310}" destId="{6BB827A2-9303-41A1-A500-97D90B052BA3}" srcOrd="0" destOrd="0" presId="urn:microsoft.com/office/officeart/2005/8/layout/balance1"/>
    <dgm:cxn modelId="{309A7AC9-1A4C-4FCD-BA26-2B54356467BF}" type="presParOf" srcId="{41A3CACE-EF27-48CD-8C6F-56FD7EB43310}" destId="{C89FD724-0975-4694-9E47-993373F2B255}" srcOrd="1" destOrd="0" presId="urn:microsoft.com/office/officeart/2005/8/layout/balance1"/>
    <dgm:cxn modelId="{C27A7FE6-C502-4E77-B22A-3E00833E65E3}" type="presParOf" srcId="{C89FD724-0975-4694-9E47-993373F2B255}" destId="{8312E773-BF60-4C43-9B25-EBD1C8BC3F78}" srcOrd="0" destOrd="0" presId="urn:microsoft.com/office/officeart/2005/8/layout/balance1"/>
    <dgm:cxn modelId="{60A27E8A-7C23-440A-9099-1F5E89619134}" type="presParOf" srcId="{C89FD724-0975-4694-9E47-993373F2B255}" destId="{1B2BE919-D80F-4C6B-B58E-8363AD70ABDF}" srcOrd="1" destOrd="0" presId="urn:microsoft.com/office/officeart/2005/8/layout/balance1"/>
    <dgm:cxn modelId="{94B42758-7377-4009-B0E4-0B7A8F8DE8BB}" type="presParOf" srcId="{41A3CACE-EF27-48CD-8C6F-56FD7EB43310}" destId="{F41F63F5-8353-45CE-BDCC-6180C241B644}" srcOrd="2" destOrd="0" presId="urn:microsoft.com/office/officeart/2005/8/layout/balance1"/>
    <dgm:cxn modelId="{B4FC4E70-CA59-4F9B-A911-3F450499B128}" type="presParOf" srcId="{F41F63F5-8353-45CE-BDCC-6180C241B644}" destId="{060DA6A4-8D5F-407C-A428-B6352B16A82D}" srcOrd="0" destOrd="0" presId="urn:microsoft.com/office/officeart/2005/8/layout/balance1"/>
    <dgm:cxn modelId="{D5C9F1FA-4736-49A0-BE51-D509F34C753A}" type="presParOf" srcId="{F41F63F5-8353-45CE-BDCC-6180C241B644}" destId="{1E494E4E-30AB-4B34-9BAB-04D2702B4166}" srcOrd="1" destOrd="0" presId="urn:microsoft.com/office/officeart/2005/8/layout/balance1"/>
    <dgm:cxn modelId="{3D47C1C7-BBDF-4487-9C0A-E162FA9D743A}" type="presParOf" srcId="{F41F63F5-8353-45CE-BDCC-6180C241B644}" destId="{EEDFA630-83FB-462C-ACE9-A37504D4AA07}" srcOrd="2" destOrd="0" presId="urn:microsoft.com/office/officeart/2005/8/layout/balance1"/>
    <dgm:cxn modelId="{3580D5B8-06A8-4D07-A34F-81A0A37B296B}" type="presParOf" srcId="{F41F63F5-8353-45CE-BDCC-6180C241B644}" destId="{A2302679-8ABE-46BF-BFFA-73AEBB889110}" srcOrd="3" destOrd="0" presId="urn:microsoft.com/office/officeart/2005/8/layout/balance1"/>
    <dgm:cxn modelId="{6B2924B9-8C3C-4752-9525-8E104ED2C4C1}" type="presParOf" srcId="{F41F63F5-8353-45CE-BDCC-6180C241B644}" destId="{D5D6FCBA-EA3D-4E42-955C-A74DD7908DF3}" srcOrd="4" destOrd="0" presId="urn:microsoft.com/office/officeart/2005/8/layout/balance1"/>
    <dgm:cxn modelId="{1F9E5234-03E3-410E-9C74-C8C655A40666}" type="presParOf" srcId="{F41F63F5-8353-45CE-BDCC-6180C241B644}" destId="{FA47232B-0CD6-47A6-A096-8B533D7C42D6}" srcOrd="5" destOrd="0" presId="urn:microsoft.com/office/officeart/2005/8/layout/balance1"/>
    <dgm:cxn modelId="{B258FF83-52C5-4A59-A171-0F75314F4ACC}" type="presParOf" srcId="{F41F63F5-8353-45CE-BDCC-6180C241B644}" destId="{5DA29C12-49F1-4CFB-84D2-CE390D83A7A6}" srcOrd="6" destOrd="0" presId="urn:microsoft.com/office/officeart/2005/8/layout/balance1"/>
    <dgm:cxn modelId="{106ADFCF-AEE3-4CFA-A251-334A31EDA3DC}" type="presParOf" srcId="{F41F63F5-8353-45CE-BDCC-6180C241B644}" destId="{993A8913-0908-46A1-8033-22B4DAF46BF6}" srcOrd="7" destOrd="0" presId="urn:microsoft.com/office/officeart/2005/8/layout/balance1"/>
  </dgm:cxnLst>
  <dgm:bg>
    <a:noFill/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F8EBB4-983C-4AB7-83FB-F3336A2EFEB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B93F30-70EA-4D2A-AD10-9266E86A1C66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 anchor="t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spc="-5" dirty="0">
              <a:solidFill>
                <a:srgbClr val="002060"/>
              </a:solidFill>
              <a:latin typeface="Arial Black" panose="020B0A04020102020204" pitchFamily="34" charset="0"/>
              <a:cs typeface="Calibri"/>
            </a:rPr>
            <a:t>Лекции и практики, проводимые высококвалифицированными преподавателями и практиками</a:t>
          </a:r>
          <a:endParaRPr lang="ru-RU" sz="1400" b="1" dirty="0">
            <a:solidFill>
              <a:srgbClr val="002060"/>
            </a:solidFill>
            <a:latin typeface="Arial Black" panose="020B0A04020102020204" pitchFamily="34" charset="0"/>
            <a:cs typeface="Calibri"/>
          </a:endParaRPr>
        </a:p>
        <a:p>
          <a:pPr algn="l" defTabSz="1866900">
            <a:spcAft>
              <a:spcPct val="35000"/>
            </a:spcAft>
          </a:pPr>
          <a:endParaRPr lang="ru-RU" dirty="0"/>
        </a:p>
      </dgm:t>
    </dgm:pt>
    <dgm:pt modelId="{E5101B20-9C5B-4FF5-A6D4-0DDCF8995F3A}" type="parTrans" cxnId="{F23CEAF5-08E2-4634-BA87-88AC852753E8}">
      <dgm:prSet/>
      <dgm:spPr/>
      <dgm:t>
        <a:bodyPr/>
        <a:lstStyle/>
        <a:p>
          <a:endParaRPr lang="ru-RU"/>
        </a:p>
      </dgm:t>
    </dgm:pt>
    <dgm:pt modelId="{9F3FC772-3A36-4C79-A6EF-9A8388E007BA}" type="sibTrans" cxnId="{F23CEAF5-08E2-4634-BA87-88AC852753E8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ADC975D8-D8C8-48F6-84EE-B6F79E5F2F3B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 anchor="t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spc="-5" dirty="0">
              <a:solidFill>
                <a:srgbClr val="002060"/>
              </a:solidFill>
              <a:effectLst/>
              <a:latin typeface="Arial Black" panose="020B0A04020102020204" pitchFamily="34" charset="0"/>
              <a:cs typeface="Calibri"/>
            </a:rPr>
            <a:t>Взаимодействие с ведущими профильными организациями-партнерами на протяжении всего периода обучения</a:t>
          </a:r>
          <a:endParaRPr lang="ru-RU" sz="1400" b="1" dirty="0">
            <a:solidFill>
              <a:srgbClr val="002060"/>
            </a:solidFill>
            <a:effectLst/>
            <a:latin typeface="Arial Black" panose="020B0A04020102020204" pitchFamily="34" charset="0"/>
            <a:cs typeface="Calibri"/>
          </a:endParaRPr>
        </a:p>
        <a:p>
          <a:pPr defTabSz="1866900">
            <a:spcAft>
              <a:spcPct val="35000"/>
            </a:spcAft>
          </a:pPr>
          <a:endParaRPr lang="ru-RU" dirty="0">
            <a:solidFill>
              <a:srgbClr val="002060"/>
            </a:solidFill>
            <a:effectLst/>
          </a:endParaRPr>
        </a:p>
      </dgm:t>
    </dgm:pt>
    <dgm:pt modelId="{5F8B51D9-8C1D-46FB-8B53-50604FF70F62}" type="parTrans" cxnId="{3B4046BF-1893-4E53-A1DA-512796A0E0CA}">
      <dgm:prSet/>
      <dgm:spPr/>
      <dgm:t>
        <a:bodyPr/>
        <a:lstStyle/>
        <a:p>
          <a:endParaRPr lang="ru-RU"/>
        </a:p>
      </dgm:t>
    </dgm:pt>
    <dgm:pt modelId="{58ECC62A-091E-4F4D-9397-A79A97617F28}" type="sibTrans" cxnId="{3B4046BF-1893-4E53-A1DA-512796A0E0CA}">
      <dgm:prSet/>
      <dgm:spPr/>
      <dgm:t>
        <a:bodyPr/>
        <a:lstStyle/>
        <a:p>
          <a:endParaRPr lang="ru-RU"/>
        </a:p>
      </dgm:t>
    </dgm:pt>
    <dgm:pt modelId="{A9DC9F38-8D28-4C3E-83BF-A26EF5EF3AB8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400" b="1" spc="-5" dirty="0">
              <a:solidFill>
                <a:srgbClr val="002060"/>
              </a:solidFill>
              <a:latin typeface="Arial Black" panose="020B0A04020102020204" pitchFamily="34" charset="0"/>
              <a:cs typeface="Calibri"/>
            </a:rPr>
            <a:t>Использование в учебном процессе  специальных программных продуктов, информационных и цифровых технологий </a:t>
          </a:r>
          <a:endParaRPr lang="ru-RU" sz="1400" b="1" dirty="0">
            <a:solidFill>
              <a:srgbClr val="002060"/>
            </a:solidFill>
            <a:latin typeface="Arial Black" panose="020B0A04020102020204" pitchFamily="34" charset="0"/>
          </a:endParaRPr>
        </a:p>
      </dgm:t>
    </dgm:pt>
    <dgm:pt modelId="{F64EDC6A-CEE1-474D-8477-9E5A3454FC50}" type="parTrans" cxnId="{810D0500-32C6-4A39-94CD-FBB5E134AABF}">
      <dgm:prSet/>
      <dgm:spPr/>
      <dgm:t>
        <a:bodyPr/>
        <a:lstStyle/>
        <a:p>
          <a:endParaRPr lang="ru-RU"/>
        </a:p>
      </dgm:t>
    </dgm:pt>
    <dgm:pt modelId="{715A3632-9049-4C42-B992-9F44A2C9ECEA}" type="sibTrans" cxnId="{810D0500-32C6-4A39-94CD-FBB5E134AABF}">
      <dgm:prSet/>
      <dgm:spPr/>
      <dgm:t>
        <a:bodyPr/>
        <a:lstStyle/>
        <a:p>
          <a:endParaRPr lang="ru-RU"/>
        </a:p>
      </dgm:t>
    </dgm:pt>
    <dgm:pt modelId="{6ED0A209-C523-4438-A252-20D547F958B8}" type="pres">
      <dgm:prSet presAssocID="{98F8EBB4-983C-4AB7-83FB-F3336A2EFEB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F1A2FBE-362C-4942-B655-53FA0596D84A}" type="pres">
      <dgm:prSet presAssocID="{98F8EBB4-983C-4AB7-83FB-F3336A2EFEB1}" presName="Name1" presStyleCnt="0"/>
      <dgm:spPr/>
    </dgm:pt>
    <dgm:pt modelId="{BCA20635-FACD-430A-BCE6-C2753E84BCDE}" type="pres">
      <dgm:prSet presAssocID="{98F8EBB4-983C-4AB7-83FB-F3336A2EFEB1}" presName="cycle" presStyleCnt="0"/>
      <dgm:spPr/>
    </dgm:pt>
    <dgm:pt modelId="{FB275E32-31FD-4051-BFF7-55E51B65ED41}" type="pres">
      <dgm:prSet presAssocID="{98F8EBB4-983C-4AB7-83FB-F3336A2EFEB1}" presName="srcNode" presStyleLbl="node1" presStyleIdx="0" presStyleCnt="3"/>
      <dgm:spPr/>
    </dgm:pt>
    <dgm:pt modelId="{2187E42D-127B-43C8-A8E7-517834F91BF2}" type="pres">
      <dgm:prSet presAssocID="{98F8EBB4-983C-4AB7-83FB-F3336A2EFEB1}" presName="conn" presStyleLbl="parChTrans1D2" presStyleIdx="0" presStyleCnt="1"/>
      <dgm:spPr/>
      <dgm:t>
        <a:bodyPr/>
        <a:lstStyle/>
        <a:p>
          <a:endParaRPr lang="ru-RU"/>
        </a:p>
      </dgm:t>
    </dgm:pt>
    <dgm:pt modelId="{D5FDA79E-8771-40E8-B519-E2FD40CC3563}" type="pres">
      <dgm:prSet presAssocID="{98F8EBB4-983C-4AB7-83FB-F3336A2EFEB1}" presName="extraNode" presStyleLbl="node1" presStyleIdx="0" presStyleCnt="3"/>
      <dgm:spPr/>
    </dgm:pt>
    <dgm:pt modelId="{55485BAA-EE9E-41B6-8FC6-4F7F1AFD446F}" type="pres">
      <dgm:prSet presAssocID="{98F8EBB4-983C-4AB7-83FB-F3336A2EFEB1}" presName="dstNode" presStyleLbl="node1" presStyleIdx="0" presStyleCnt="3"/>
      <dgm:spPr/>
    </dgm:pt>
    <dgm:pt modelId="{B55CFF75-D1F0-4865-AAC1-55FB4998F98E}" type="pres">
      <dgm:prSet presAssocID="{68B93F30-70EA-4D2A-AD10-9266E86A1C6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F13427-EA5B-438E-A387-A435749F44BC}" type="pres">
      <dgm:prSet presAssocID="{68B93F30-70EA-4D2A-AD10-9266E86A1C66}" presName="accent_1" presStyleCnt="0"/>
      <dgm:spPr/>
    </dgm:pt>
    <dgm:pt modelId="{AAA0E26C-EB35-44A1-999F-9F5B104298B9}" type="pres">
      <dgm:prSet presAssocID="{68B93F30-70EA-4D2A-AD10-9266E86A1C66}" presName="accentRepeatNode" presStyleLbl="solidFgAcc1" presStyleIdx="0" presStyleCnt="3"/>
      <dgm:spPr>
        <a:solidFill>
          <a:schemeClr val="accent2">
            <a:lumMod val="20000"/>
            <a:lumOff val="80000"/>
          </a:schemeClr>
        </a:solidFill>
        <a:ln>
          <a:solidFill>
            <a:srgbClr val="002060"/>
          </a:solidFill>
        </a:ln>
      </dgm:spPr>
    </dgm:pt>
    <dgm:pt modelId="{B604B89D-8DC1-46AC-A5F3-0ECF9538A281}" type="pres">
      <dgm:prSet presAssocID="{ADC975D8-D8C8-48F6-84EE-B6F79E5F2F3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58334-88AD-4707-BBC9-036265EE53DB}" type="pres">
      <dgm:prSet presAssocID="{ADC975D8-D8C8-48F6-84EE-B6F79E5F2F3B}" presName="accent_2" presStyleCnt="0"/>
      <dgm:spPr/>
    </dgm:pt>
    <dgm:pt modelId="{6EF839EF-0185-4249-B8AE-A9988E1A95C8}" type="pres">
      <dgm:prSet presAssocID="{ADC975D8-D8C8-48F6-84EE-B6F79E5F2F3B}" presName="accentRepeatNode" presStyleLbl="solidFgAcc1" presStyleIdx="1" presStyleCnt="3"/>
      <dgm:spPr>
        <a:solidFill>
          <a:schemeClr val="accent2">
            <a:lumMod val="20000"/>
            <a:lumOff val="80000"/>
          </a:schemeClr>
        </a:solidFill>
        <a:ln>
          <a:solidFill>
            <a:srgbClr val="002060"/>
          </a:solidFill>
        </a:ln>
      </dgm:spPr>
    </dgm:pt>
    <dgm:pt modelId="{531DF899-B0B1-40A9-9DF9-4B918BF7745A}" type="pres">
      <dgm:prSet presAssocID="{A9DC9F38-8D28-4C3E-83BF-A26EF5EF3AB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0A9E6-092A-4B8C-B437-26784C961492}" type="pres">
      <dgm:prSet presAssocID="{A9DC9F38-8D28-4C3E-83BF-A26EF5EF3AB8}" presName="accent_3" presStyleCnt="0"/>
      <dgm:spPr/>
    </dgm:pt>
    <dgm:pt modelId="{14D2FC5D-B7CE-487A-B0FC-148204687643}" type="pres">
      <dgm:prSet presAssocID="{A9DC9F38-8D28-4C3E-83BF-A26EF5EF3AB8}" presName="accentRepeatNode" presStyleLbl="solidFgAcc1" presStyleIdx="2" presStyleCnt="3"/>
      <dgm:spPr>
        <a:solidFill>
          <a:schemeClr val="accent2">
            <a:lumMod val="20000"/>
            <a:lumOff val="80000"/>
          </a:schemeClr>
        </a:solidFill>
        <a:ln>
          <a:solidFill>
            <a:srgbClr val="002060"/>
          </a:solidFill>
        </a:ln>
      </dgm:spPr>
    </dgm:pt>
  </dgm:ptLst>
  <dgm:cxnLst>
    <dgm:cxn modelId="{2033DC14-1E40-4759-A98C-5CCC8A446F9B}" type="presOf" srcId="{68B93F30-70EA-4D2A-AD10-9266E86A1C66}" destId="{B55CFF75-D1F0-4865-AAC1-55FB4998F98E}" srcOrd="0" destOrd="0" presId="urn:microsoft.com/office/officeart/2008/layout/VerticalCurvedList"/>
    <dgm:cxn modelId="{2BF15DEB-7E78-4898-B75D-587BAD6ED4B9}" type="presOf" srcId="{98F8EBB4-983C-4AB7-83FB-F3336A2EFEB1}" destId="{6ED0A209-C523-4438-A252-20D547F958B8}" srcOrd="0" destOrd="0" presId="urn:microsoft.com/office/officeart/2008/layout/VerticalCurvedList"/>
    <dgm:cxn modelId="{810D0500-32C6-4A39-94CD-FBB5E134AABF}" srcId="{98F8EBB4-983C-4AB7-83FB-F3336A2EFEB1}" destId="{A9DC9F38-8D28-4C3E-83BF-A26EF5EF3AB8}" srcOrd="2" destOrd="0" parTransId="{F64EDC6A-CEE1-474D-8477-9E5A3454FC50}" sibTransId="{715A3632-9049-4C42-B992-9F44A2C9ECEA}"/>
    <dgm:cxn modelId="{F9040C2F-251E-46B5-84B0-08639A1F9445}" type="presOf" srcId="{A9DC9F38-8D28-4C3E-83BF-A26EF5EF3AB8}" destId="{531DF899-B0B1-40A9-9DF9-4B918BF7745A}" srcOrd="0" destOrd="0" presId="urn:microsoft.com/office/officeart/2008/layout/VerticalCurvedList"/>
    <dgm:cxn modelId="{3B4046BF-1893-4E53-A1DA-512796A0E0CA}" srcId="{98F8EBB4-983C-4AB7-83FB-F3336A2EFEB1}" destId="{ADC975D8-D8C8-48F6-84EE-B6F79E5F2F3B}" srcOrd="1" destOrd="0" parTransId="{5F8B51D9-8C1D-46FB-8B53-50604FF70F62}" sibTransId="{58ECC62A-091E-4F4D-9397-A79A97617F28}"/>
    <dgm:cxn modelId="{F23CEAF5-08E2-4634-BA87-88AC852753E8}" srcId="{98F8EBB4-983C-4AB7-83FB-F3336A2EFEB1}" destId="{68B93F30-70EA-4D2A-AD10-9266E86A1C66}" srcOrd="0" destOrd="0" parTransId="{E5101B20-9C5B-4FF5-A6D4-0DDCF8995F3A}" sibTransId="{9F3FC772-3A36-4C79-A6EF-9A8388E007BA}"/>
    <dgm:cxn modelId="{3F5B0175-810C-4A5B-AC1D-2D97836E548D}" type="presOf" srcId="{ADC975D8-D8C8-48F6-84EE-B6F79E5F2F3B}" destId="{B604B89D-8DC1-46AC-A5F3-0ECF9538A281}" srcOrd="0" destOrd="0" presId="urn:microsoft.com/office/officeart/2008/layout/VerticalCurvedList"/>
    <dgm:cxn modelId="{64922E90-4E22-4CFD-9BCC-F2E1ABC553F0}" type="presOf" srcId="{9F3FC772-3A36-4C79-A6EF-9A8388E007BA}" destId="{2187E42D-127B-43C8-A8E7-517834F91BF2}" srcOrd="0" destOrd="0" presId="urn:microsoft.com/office/officeart/2008/layout/VerticalCurvedList"/>
    <dgm:cxn modelId="{B3E221CE-FFE7-4EED-99B9-4392C54A6775}" type="presParOf" srcId="{6ED0A209-C523-4438-A252-20D547F958B8}" destId="{DF1A2FBE-362C-4942-B655-53FA0596D84A}" srcOrd="0" destOrd="0" presId="urn:microsoft.com/office/officeart/2008/layout/VerticalCurvedList"/>
    <dgm:cxn modelId="{7E1A6CF5-07D8-465D-8EC4-F80DBC04F380}" type="presParOf" srcId="{DF1A2FBE-362C-4942-B655-53FA0596D84A}" destId="{BCA20635-FACD-430A-BCE6-C2753E84BCDE}" srcOrd="0" destOrd="0" presId="urn:microsoft.com/office/officeart/2008/layout/VerticalCurvedList"/>
    <dgm:cxn modelId="{A9DEFC62-EBB9-4EA6-9C96-766F046821F8}" type="presParOf" srcId="{BCA20635-FACD-430A-BCE6-C2753E84BCDE}" destId="{FB275E32-31FD-4051-BFF7-55E51B65ED41}" srcOrd="0" destOrd="0" presId="urn:microsoft.com/office/officeart/2008/layout/VerticalCurvedList"/>
    <dgm:cxn modelId="{A7A6D50A-5895-473C-9965-EEBA48FC3D15}" type="presParOf" srcId="{BCA20635-FACD-430A-BCE6-C2753E84BCDE}" destId="{2187E42D-127B-43C8-A8E7-517834F91BF2}" srcOrd="1" destOrd="0" presId="urn:microsoft.com/office/officeart/2008/layout/VerticalCurvedList"/>
    <dgm:cxn modelId="{4ACBB8F4-2C57-41FA-AE02-4929F1DCBA68}" type="presParOf" srcId="{BCA20635-FACD-430A-BCE6-C2753E84BCDE}" destId="{D5FDA79E-8771-40E8-B519-E2FD40CC3563}" srcOrd="2" destOrd="0" presId="urn:microsoft.com/office/officeart/2008/layout/VerticalCurvedList"/>
    <dgm:cxn modelId="{1EC0F1AB-377A-47C5-A672-2B2C9A48B7A1}" type="presParOf" srcId="{BCA20635-FACD-430A-BCE6-C2753E84BCDE}" destId="{55485BAA-EE9E-41B6-8FC6-4F7F1AFD446F}" srcOrd="3" destOrd="0" presId="urn:microsoft.com/office/officeart/2008/layout/VerticalCurvedList"/>
    <dgm:cxn modelId="{16C80B82-ECBE-4F6F-AD8A-39D3BE7DDCAA}" type="presParOf" srcId="{DF1A2FBE-362C-4942-B655-53FA0596D84A}" destId="{B55CFF75-D1F0-4865-AAC1-55FB4998F98E}" srcOrd="1" destOrd="0" presId="urn:microsoft.com/office/officeart/2008/layout/VerticalCurvedList"/>
    <dgm:cxn modelId="{C285447A-E561-4225-BD43-B0512FB3856E}" type="presParOf" srcId="{DF1A2FBE-362C-4942-B655-53FA0596D84A}" destId="{BAF13427-EA5B-438E-A387-A435749F44BC}" srcOrd="2" destOrd="0" presId="urn:microsoft.com/office/officeart/2008/layout/VerticalCurvedList"/>
    <dgm:cxn modelId="{3814962C-AD11-49CA-B5CE-5AFA04D27508}" type="presParOf" srcId="{BAF13427-EA5B-438E-A387-A435749F44BC}" destId="{AAA0E26C-EB35-44A1-999F-9F5B104298B9}" srcOrd="0" destOrd="0" presId="urn:microsoft.com/office/officeart/2008/layout/VerticalCurvedList"/>
    <dgm:cxn modelId="{39437EAA-F817-498B-A059-1164798AA860}" type="presParOf" srcId="{DF1A2FBE-362C-4942-B655-53FA0596D84A}" destId="{B604B89D-8DC1-46AC-A5F3-0ECF9538A281}" srcOrd="3" destOrd="0" presId="urn:microsoft.com/office/officeart/2008/layout/VerticalCurvedList"/>
    <dgm:cxn modelId="{2D42B11E-2CFC-4CDD-8DCF-9DDA51156954}" type="presParOf" srcId="{DF1A2FBE-362C-4942-B655-53FA0596D84A}" destId="{01A58334-88AD-4707-BBC9-036265EE53DB}" srcOrd="4" destOrd="0" presId="urn:microsoft.com/office/officeart/2008/layout/VerticalCurvedList"/>
    <dgm:cxn modelId="{8E0D9B8F-72FC-4065-8445-94DA56BFBF23}" type="presParOf" srcId="{01A58334-88AD-4707-BBC9-036265EE53DB}" destId="{6EF839EF-0185-4249-B8AE-A9988E1A95C8}" srcOrd="0" destOrd="0" presId="urn:microsoft.com/office/officeart/2008/layout/VerticalCurvedList"/>
    <dgm:cxn modelId="{E3900023-CAA0-4F51-A47D-8F6038268D38}" type="presParOf" srcId="{DF1A2FBE-362C-4942-B655-53FA0596D84A}" destId="{531DF899-B0B1-40A9-9DF9-4B918BF7745A}" srcOrd="5" destOrd="0" presId="urn:microsoft.com/office/officeart/2008/layout/VerticalCurvedList"/>
    <dgm:cxn modelId="{B23926DE-034C-4635-B0F3-A57E931EE575}" type="presParOf" srcId="{DF1A2FBE-362C-4942-B655-53FA0596D84A}" destId="{A1B0A9E6-092A-4B8C-B437-26784C961492}" srcOrd="6" destOrd="0" presId="urn:microsoft.com/office/officeart/2008/layout/VerticalCurvedList"/>
    <dgm:cxn modelId="{2832B679-B442-43F2-84AD-512460938D05}" type="presParOf" srcId="{A1B0A9E6-092A-4B8C-B437-26784C961492}" destId="{14D2FC5D-B7CE-487A-B0FC-148204687643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2E773-BF60-4C43-9B25-EBD1C8BC3F78}">
      <dsp:nvSpPr>
        <dsp:cNvPr id="0" name=""/>
        <dsp:cNvSpPr/>
      </dsp:nvSpPr>
      <dsp:spPr>
        <a:xfrm>
          <a:off x="3497812" y="265842"/>
          <a:ext cx="2042189" cy="113454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0000"/>
              </a:solidFill>
            </a:rPr>
            <a:t>минусы</a:t>
          </a:r>
          <a:endParaRPr lang="ru-RU" sz="3200" b="1" kern="1200" dirty="0">
            <a:solidFill>
              <a:srgbClr val="FF0000"/>
            </a:solidFill>
          </a:endParaRPr>
        </a:p>
      </dsp:txBody>
      <dsp:txXfrm>
        <a:off x="3531042" y="299072"/>
        <a:ext cx="1975729" cy="1068089"/>
      </dsp:txXfrm>
    </dsp:sp>
    <dsp:sp modelId="{1B2BE919-D80F-4C6B-B58E-8363AD70ABDF}">
      <dsp:nvSpPr>
        <dsp:cNvPr id="0" name=""/>
        <dsp:cNvSpPr/>
      </dsp:nvSpPr>
      <dsp:spPr>
        <a:xfrm>
          <a:off x="6447642" y="265842"/>
          <a:ext cx="2042189" cy="113454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0000"/>
              </a:solidFill>
            </a:rPr>
            <a:t>плюсы</a:t>
          </a:r>
          <a:endParaRPr lang="ru-RU" sz="3200" b="1" kern="1200" dirty="0">
            <a:solidFill>
              <a:srgbClr val="FF0000"/>
            </a:solidFill>
          </a:endParaRPr>
        </a:p>
      </dsp:txBody>
      <dsp:txXfrm>
        <a:off x="6480872" y="299072"/>
        <a:ext cx="1975729" cy="1068089"/>
      </dsp:txXfrm>
    </dsp:sp>
    <dsp:sp modelId="{1E494E4E-30AB-4B34-9BAB-04D2702B4166}">
      <dsp:nvSpPr>
        <dsp:cNvPr id="0" name=""/>
        <dsp:cNvSpPr/>
      </dsp:nvSpPr>
      <dsp:spPr>
        <a:xfrm>
          <a:off x="5036681" y="5087679"/>
          <a:ext cx="850912" cy="850912"/>
        </a:xfrm>
        <a:prstGeom prst="triangle">
          <a:avLst/>
        </a:prstGeom>
        <a:solidFill>
          <a:srgbClr val="00B05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DFA630-83FB-462C-ACE9-A37504D4AA07}">
      <dsp:nvSpPr>
        <dsp:cNvPr id="0" name=""/>
        <dsp:cNvSpPr/>
      </dsp:nvSpPr>
      <dsp:spPr>
        <a:xfrm rot="240000">
          <a:off x="2908620" y="4723053"/>
          <a:ext cx="5107033" cy="357118"/>
        </a:xfrm>
        <a:prstGeom prst="rect">
          <a:avLst/>
        </a:prstGeom>
        <a:solidFill>
          <a:srgbClr val="00B05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302679-8ABE-46BF-BFFA-73AEBB889110}">
      <dsp:nvSpPr>
        <dsp:cNvPr id="0" name=""/>
        <dsp:cNvSpPr/>
      </dsp:nvSpPr>
      <dsp:spPr>
        <a:xfrm rot="240000">
          <a:off x="6151306" y="4002826"/>
          <a:ext cx="4013653" cy="811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Не рутинная работа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6190904" y="4042424"/>
        <a:ext cx="3934457" cy="731969"/>
      </dsp:txXfrm>
    </dsp:sp>
    <dsp:sp modelId="{D5D6FCBA-EA3D-4E42-955C-A74DD7908DF3}">
      <dsp:nvSpPr>
        <dsp:cNvPr id="0" name=""/>
        <dsp:cNvSpPr/>
      </dsp:nvSpPr>
      <dsp:spPr>
        <a:xfrm rot="240000">
          <a:off x="5876463" y="2930204"/>
          <a:ext cx="4871944" cy="7511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Возможности карьерного роста</a:t>
          </a:r>
          <a:br>
            <a:rPr lang="ru-RU" sz="2000" b="1" kern="1200" dirty="0" smtClean="0">
              <a:solidFill>
                <a:srgbClr val="002060"/>
              </a:solidFill>
            </a:rPr>
          </a:br>
          <a:endParaRPr lang="ru-RU" sz="2000" b="1" kern="1200" dirty="0">
            <a:solidFill>
              <a:srgbClr val="002060"/>
            </a:solidFill>
          </a:endParaRPr>
        </a:p>
      </dsp:txBody>
      <dsp:txXfrm>
        <a:off x="5913131" y="2966872"/>
        <a:ext cx="4798608" cy="677811"/>
      </dsp:txXfrm>
    </dsp:sp>
    <dsp:sp modelId="{FA47232B-0CD6-47A6-A096-8B533D7C42D6}">
      <dsp:nvSpPr>
        <dsp:cNvPr id="0" name=""/>
        <dsp:cNvSpPr/>
      </dsp:nvSpPr>
      <dsp:spPr>
        <a:xfrm rot="240000">
          <a:off x="5415813" y="1679383"/>
          <a:ext cx="6297257" cy="12119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Начать работать в отрасли можно еще до получения высшего образования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5474974" y="1738544"/>
        <a:ext cx="6178935" cy="1093593"/>
      </dsp:txXfrm>
    </dsp:sp>
    <dsp:sp modelId="{5DA29C12-49F1-4CFB-84D2-CE390D83A7A6}">
      <dsp:nvSpPr>
        <dsp:cNvPr id="0" name=""/>
        <dsp:cNvSpPr/>
      </dsp:nvSpPr>
      <dsp:spPr>
        <a:xfrm rot="240000">
          <a:off x="480092" y="3232724"/>
          <a:ext cx="4746760" cy="11918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 </a:t>
          </a:r>
          <a:r>
            <a:rPr lang="ru-RU" sz="2000" b="1" kern="1200" dirty="0" smtClean="0"/>
            <a:t>Не всегда комфортные условия –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/>
            <a:t>не только в офисе, но и на складе</a:t>
          </a:r>
          <a:endParaRPr lang="ru-RU" sz="2000" b="1" kern="1200" dirty="0"/>
        </a:p>
      </dsp:txBody>
      <dsp:txXfrm>
        <a:off x="538274" y="3290906"/>
        <a:ext cx="4630396" cy="1075497"/>
      </dsp:txXfrm>
    </dsp:sp>
    <dsp:sp modelId="{993A8913-0908-46A1-8033-22B4DAF46BF6}">
      <dsp:nvSpPr>
        <dsp:cNvPr id="0" name=""/>
        <dsp:cNvSpPr/>
      </dsp:nvSpPr>
      <dsp:spPr>
        <a:xfrm rot="240000">
          <a:off x="354099" y="1813005"/>
          <a:ext cx="4897053" cy="11316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Ответственная работа, где за каждый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сбой процесса отвечает именно логист</a:t>
          </a:r>
          <a:endParaRPr lang="ru-RU" sz="2000" b="1" kern="1200" dirty="0"/>
        </a:p>
      </dsp:txBody>
      <dsp:txXfrm>
        <a:off x="409342" y="1868248"/>
        <a:ext cx="4786567" cy="10211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D9374-0822-479D-A0CE-3072752D08C7}">
      <dsp:nvSpPr>
        <dsp:cNvPr id="0" name=""/>
        <dsp:cNvSpPr/>
      </dsp:nvSpPr>
      <dsp:spPr>
        <a:xfrm>
          <a:off x="8482698" y="358079"/>
          <a:ext cx="3036080" cy="2053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900" b="1" kern="1200" dirty="0" smtClean="0"/>
            <a:t>Компании в сфере Авиаперевозки</a:t>
          </a:r>
        </a:p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900" b="1" kern="1200" dirty="0" smtClean="0"/>
            <a:t> в Санкт-Петербурге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242 компаний 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8482698" y="358079"/>
        <a:ext cx="3036080" cy="2053110"/>
      </dsp:txXfrm>
    </dsp:sp>
    <dsp:sp modelId="{8131CB04-9C9B-44F2-BFEB-AC6ED92D9E57}">
      <dsp:nvSpPr>
        <dsp:cNvPr id="0" name=""/>
        <dsp:cNvSpPr/>
      </dsp:nvSpPr>
      <dsp:spPr>
        <a:xfrm>
          <a:off x="0" y="354768"/>
          <a:ext cx="2946792" cy="20684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Компании в сфере Автомобильные перевозки в Санкт-Петербурге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1 535 компании 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0" y="354768"/>
        <a:ext cx="2946792" cy="2068452"/>
      </dsp:txXfrm>
    </dsp:sp>
    <dsp:sp modelId="{384B5FC4-3C1B-439E-85E5-402BF0E95BE6}">
      <dsp:nvSpPr>
        <dsp:cNvPr id="0" name=""/>
        <dsp:cNvSpPr/>
      </dsp:nvSpPr>
      <dsp:spPr>
        <a:xfrm>
          <a:off x="3130411" y="355458"/>
          <a:ext cx="5179925" cy="2070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100" b="1" kern="1200" dirty="0" smtClean="0"/>
            <a:t>Компании в сфере Транспортно-логистические комплексы, порты (воздушный, водный, железнодорожный) </a:t>
          </a:r>
        </a:p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100" b="1" kern="1200" dirty="0" smtClean="0"/>
            <a:t>в Санкт-Петербурге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2060"/>
              </a:solidFill>
            </a:rPr>
            <a:t>752 компаний</a:t>
          </a:r>
          <a:endParaRPr lang="ru-RU" sz="2100" b="1" kern="1200" dirty="0">
            <a:solidFill>
              <a:srgbClr val="002060"/>
            </a:solidFill>
          </a:endParaRPr>
        </a:p>
      </dsp:txBody>
      <dsp:txXfrm>
        <a:off x="3130411" y="355458"/>
        <a:ext cx="5179925" cy="2070825"/>
      </dsp:txXfrm>
    </dsp:sp>
    <dsp:sp modelId="{7407E77E-9F96-41E9-9441-B8E30FA9FB01}">
      <dsp:nvSpPr>
        <dsp:cNvPr id="0" name=""/>
        <dsp:cNvSpPr/>
      </dsp:nvSpPr>
      <dsp:spPr>
        <a:xfrm>
          <a:off x="573739" y="2573843"/>
          <a:ext cx="4389516" cy="1918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Компании в сфере Складские услуги в Санкт-Петербурге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</a:rPr>
            <a:t>331 компании</a:t>
          </a:r>
          <a:endParaRPr lang="ru-RU" sz="3200" b="1" kern="1200" dirty="0">
            <a:solidFill>
              <a:srgbClr val="002060"/>
            </a:solidFill>
          </a:endParaRPr>
        </a:p>
      </dsp:txBody>
      <dsp:txXfrm>
        <a:off x="573739" y="2573843"/>
        <a:ext cx="4389516" cy="1918806"/>
      </dsp:txXfrm>
    </dsp:sp>
    <dsp:sp modelId="{FE4ECB4B-4B90-44C3-9936-321D85BBAD1E}">
      <dsp:nvSpPr>
        <dsp:cNvPr id="0" name=""/>
        <dsp:cNvSpPr/>
      </dsp:nvSpPr>
      <dsp:spPr>
        <a:xfrm>
          <a:off x="6482237" y="2554795"/>
          <a:ext cx="4656099" cy="1921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Компании в сфере Морские, речные перевозки в Санкт-Петербурге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421 компании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6482237" y="2554795"/>
        <a:ext cx="4656099" cy="19215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7E42D-127B-43C8-A8E7-517834F91BF2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CFF75-D1F0-4865-AAC1-55FB4998F98E}">
      <dsp:nvSpPr>
        <dsp:cNvPr id="0" name=""/>
        <dsp:cNvSpPr/>
      </dsp:nvSpPr>
      <dsp:spPr>
        <a:xfrm>
          <a:off x="752110" y="541866"/>
          <a:ext cx="10247511" cy="1083733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35560" rIns="35560" bIns="3556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spc="-5" dirty="0">
              <a:solidFill>
                <a:srgbClr val="002060"/>
              </a:solidFill>
              <a:latin typeface="Arial Black" panose="020B0A04020102020204" pitchFamily="34" charset="0"/>
              <a:cs typeface="Calibri"/>
            </a:rPr>
            <a:t>Лекции и практики, проводимые высококвалифицированными преподавателями и практиками</a:t>
          </a:r>
          <a:endParaRPr lang="ru-RU" sz="1400" b="1" kern="1200" dirty="0">
            <a:solidFill>
              <a:srgbClr val="002060"/>
            </a:solidFill>
            <a:latin typeface="Arial Black" panose="020B0A04020102020204" pitchFamily="34" charset="0"/>
            <a:cs typeface="Calibri"/>
          </a:endParaRPr>
        </a:p>
        <a:p>
          <a:pPr lvl="0" algn="l" defTabSz="1866900"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752110" y="541866"/>
        <a:ext cx="10247511" cy="1083733"/>
      </dsp:txXfrm>
    </dsp:sp>
    <dsp:sp modelId="{AAA0E26C-EB35-44A1-999F-9F5B104298B9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4B89D-8DC1-46AC-A5F3-0ECF9538A281}">
      <dsp:nvSpPr>
        <dsp:cNvPr id="0" name=""/>
        <dsp:cNvSpPr/>
      </dsp:nvSpPr>
      <dsp:spPr>
        <a:xfrm>
          <a:off x="1146048" y="2167466"/>
          <a:ext cx="9853574" cy="1083733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35560" rIns="35560" bIns="3556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spc="-5" dirty="0">
              <a:solidFill>
                <a:srgbClr val="002060"/>
              </a:solidFill>
              <a:effectLst/>
              <a:latin typeface="Arial Black" panose="020B0A04020102020204" pitchFamily="34" charset="0"/>
              <a:cs typeface="Calibri"/>
            </a:rPr>
            <a:t>Взаимодействие с ведущими профильными организациями-партнерами на протяжении всего периода обучения</a:t>
          </a:r>
          <a:endParaRPr lang="ru-RU" sz="1400" b="1" kern="1200" dirty="0">
            <a:solidFill>
              <a:srgbClr val="002060"/>
            </a:solidFill>
            <a:effectLst/>
            <a:latin typeface="Arial Black" panose="020B0A04020102020204" pitchFamily="34" charset="0"/>
            <a:cs typeface="Calibri"/>
          </a:endParaRPr>
        </a:p>
        <a:p>
          <a:pPr lvl="0" defTabSz="1866900">
            <a:spcBef>
              <a:spcPct val="0"/>
            </a:spcBef>
            <a:spcAft>
              <a:spcPct val="35000"/>
            </a:spcAft>
          </a:pPr>
          <a:endParaRPr lang="ru-RU" kern="1200" dirty="0">
            <a:solidFill>
              <a:srgbClr val="002060"/>
            </a:solidFill>
            <a:effectLst/>
          </a:endParaRPr>
        </a:p>
      </dsp:txBody>
      <dsp:txXfrm>
        <a:off x="1146048" y="2167466"/>
        <a:ext cx="9853574" cy="1083733"/>
      </dsp:txXfrm>
    </dsp:sp>
    <dsp:sp modelId="{6EF839EF-0185-4249-B8AE-A9988E1A95C8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1DF899-B0B1-40A9-9DF9-4B918BF7745A}">
      <dsp:nvSpPr>
        <dsp:cNvPr id="0" name=""/>
        <dsp:cNvSpPr/>
      </dsp:nvSpPr>
      <dsp:spPr>
        <a:xfrm>
          <a:off x="752110" y="3793066"/>
          <a:ext cx="10247511" cy="1083733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pc="-5" dirty="0">
              <a:solidFill>
                <a:srgbClr val="002060"/>
              </a:solidFill>
              <a:latin typeface="Arial Black" panose="020B0A04020102020204" pitchFamily="34" charset="0"/>
              <a:cs typeface="Calibri"/>
            </a:rPr>
            <a:t>Использование в учебном процессе  специальных программных продуктов, информационных и цифровых технологий </a:t>
          </a:r>
          <a:endParaRPr lang="ru-RU" sz="1400" b="1" kern="1200" dirty="0">
            <a:solidFill>
              <a:srgbClr val="002060"/>
            </a:solidFill>
            <a:latin typeface="Arial Black" panose="020B0A04020102020204" pitchFamily="34" charset="0"/>
          </a:endParaRPr>
        </a:p>
      </dsp:txBody>
      <dsp:txXfrm>
        <a:off x="752110" y="3793066"/>
        <a:ext cx="10247511" cy="1083733"/>
      </dsp:txXfrm>
    </dsp:sp>
    <dsp:sp modelId="{14D2FC5D-B7CE-487A-B0FC-148204687643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8211A-6497-4449-8034-16312B3389C6}" type="datetimeFigureOut">
              <a:rPr lang="ru-RU" smtClean="0"/>
              <a:pPr/>
              <a:t>07.05.2022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3E09D-E557-4C88-8ABC-8C30B2474F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006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3E09D-E557-4C88-8ABC-8C30B2474F5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7604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9122-5011-465E-B88F-E3AD2EEF4FDE}" type="datetimeFigureOut">
              <a:rPr lang="ru-RU" smtClean="0"/>
              <a:pPr/>
              <a:t>07.05.2022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2F2-7886-42FA-9B6C-F69DED997B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037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9122-5011-465E-B88F-E3AD2EEF4FDE}" type="datetimeFigureOut">
              <a:rPr lang="ru-RU" smtClean="0"/>
              <a:pPr/>
              <a:t>07.05.2022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2F2-7886-42FA-9B6C-F69DED997B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6280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9122-5011-465E-B88F-E3AD2EEF4FDE}" type="datetimeFigureOut">
              <a:rPr lang="ru-RU" smtClean="0"/>
              <a:pPr/>
              <a:t>07.05.2022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2F2-7886-42FA-9B6C-F69DED997B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152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9122-5011-465E-B88F-E3AD2EEF4FDE}" type="datetimeFigureOut">
              <a:rPr lang="ru-RU" smtClean="0"/>
              <a:pPr/>
              <a:t>07.05.2022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2F2-7886-42FA-9B6C-F69DED997B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9133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9122-5011-465E-B88F-E3AD2EEF4FDE}" type="datetimeFigureOut">
              <a:rPr lang="ru-RU" smtClean="0"/>
              <a:pPr/>
              <a:t>07.05.2022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2F2-7886-42FA-9B6C-F69DED997B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5357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9122-5011-465E-B88F-E3AD2EEF4FDE}" type="datetimeFigureOut">
              <a:rPr lang="ru-RU" smtClean="0"/>
              <a:pPr/>
              <a:t>07.05.2022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2F2-7886-42FA-9B6C-F69DED997B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279728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9122-5011-465E-B88F-E3AD2EEF4FDE}" type="datetimeFigureOut">
              <a:rPr lang="ru-RU" smtClean="0"/>
              <a:pPr/>
              <a:t>07.05.2022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2F2-7886-42FA-9B6C-F69DED997B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219682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9122-5011-465E-B88F-E3AD2EEF4FDE}" type="datetimeFigureOut">
              <a:rPr lang="ru-RU" smtClean="0"/>
              <a:pPr/>
              <a:t>07.05.2022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2F2-7886-42FA-9B6C-F69DED997B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7512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9122-5011-465E-B88F-E3AD2EEF4FDE}" type="datetimeFigureOut">
              <a:rPr lang="ru-RU" smtClean="0"/>
              <a:pPr/>
              <a:t>07.05.2022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2F2-7886-42FA-9B6C-F69DED997B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6161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9122-5011-465E-B88F-E3AD2EEF4FDE}" type="datetimeFigureOut">
              <a:rPr lang="ru-RU" smtClean="0"/>
              <a:pPr/>
              <a:t>07.05.2022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2F2-7886-42FA-9B6C-F69DED997B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475395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9122-5011-465E-B88F-E3AD2EEF4FDE}" type="datetimeFigureOut">
              <a:rPr lang="ru-RU" smtClean="0"/>
              <a:pPr/>
              <a:t>07.05.2022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2F2-7886-42FA-9B6C-F69DED997B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752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29122-5011-465E-B88F-E3AD2EEF4FDE}" type="datetimeFigureOut">
              <a:rPr lang="ru-RU" smtClean="0"/>
              <a:pPr/>
              <a:t>07.05.2022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ED2F2-7886-42FA-9B6C-F69DED997B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735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erasmusplusinrussia.ru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.gif"/><Relationship Id="rId4" Type="http://schemas.openxmlformats.org/officeDocument/2006/relationships/hyperlink" Target="mailto:info@erasmusplusinrussia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Data" Target="../diagrams/data2.xml"/><Relationship Id="rId7" Type="http://schemas.openxmlformats.org/officeDocument/2006/relationships/image" Target="../media/image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3872" y="234745"/>
            <a:ext cx="5183649" cy="6429825"/>
          </a:xfrm>
          <a:prstGeom prst="rect">
            <a:avLst/>
          </a:prstGeom>
        </p:spPr>
      </p:pic>
      <p:sp>
        <p:nvSpPr>
          <p:cNvPr id="6" name="object 3"/>
          <p:cNvSpPr/>
          <p:nvPr/>
        </p:nvSpPr>
        <p:spPr>
          <a:xfrm>
            <a:off x="1504542" y="1577931"/>
            <a:ext cx="9339255" cy="1132218"/>
          </a:xfrm>
          <a:custGeom>
            <a:avLst/>
            <a:gdLst/>
            <a:ahLst/>
            <a:cxnLst/>
            <a:rect l="l" t="t" r="r" b="b"/>
            <a:pathLst>
              <a:path w="7315200" h="960120">
                <a:moveTo>
                  <a:pt x="0" y="960120"/>
                </a:moveTo>
                <a:lnTo>
                  <a:pt x="7315200" y="960120"/>
                </a:lnTo>
                <a:lnTo>
                  <a:pt x="7315200" y="0"/>
                </a:lnTo>
                <a:lnTo>
                  <a:pt x="0" y="0"/>
                </a:lnTo>
                <a:lnTo>
                  <a:pt x="0" y="960120"/>
                </a:lnTo>
                <a:close/>
              </a:path>
            </a:pathLst>
          </a:custGeom>
          <a:ln w="635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1504542" y="1625963"/>
            <a:ext cx="9339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Программа бакалавриата.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Профиль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«Финансовый менеджмент»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 fontAlgn="base"/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80138" y="2241554"/>
            <a:ext cx="3334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38.03.02 «Менеджмент»</a:t>
            </a:r>
          </a:p>
        </p:txBody>
      </p:sp>
      <p:sp>
        <p:nvSpPr>
          <p:cNvPr id="10" name="object 4"/>
          <p:cNvSpPr/>
          <p:nvPr/>
        </p:nvSpPr>
        <p:spPr>
          <a:xfrm>
            <a:off x="1504543" y="3106819"/>
            <a:ext cx="9339255" cy="969481"/>
          </a:xfrm>
          <a:custGeom>
            <a:avLst/>
            <a:gdLst/>
            <a:ahLst/>
            <a:cxnLst/>
            <a:rect l="l" t="t" r="r" b="b"/>
            <a:pathLst>
              <a:path w="7315200" h="514350">
                <a:moveTo>
                  <a:pt x="0" y="514350"/>
                </a:moveTo>
                <a:lnTo>
                  <a:pt x="7315200" y="514350"/>
                </a:lnTo>
                <a:lnTo>
                  <a:pt x="7315200" y="0"/>
                </a:lnTo>
                <a:lnTo>
                  <a:pt x="0" y="0"/>
                </a:lnTo>
                <a:lnTo>
                  <a:pt x="0" y="514350"/>
                </a:lnTo>
                <a:close/>
              </a:path>
            </a:pathLst>
          </a:custGeom>
          <a:ln w="6350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1504543" y="3152970"/>
            <a:ext cx="9339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Институт управления и экономики, 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 fontAlgn="base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Высшая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Школа Технологий и Энергетики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СПбГУПТД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pc="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mbria"/>
              </a:rPr>
              <a:t>               </a:t>
            </a:r>
          </a:p>
          <a:p>
            <a:pPr algn="ctr" fontAlgn="base"/>
            <a:r>
              <a:rPr lang="ru-RU" spc="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mbria"/>
              </a:rPr>
              <a:t>(</a:t>
            </a:r>
            <a:r>
              <a:rPr lang="ru-RU" spc="7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mbria"/>
              </a:rPr>
              <a:t>2021-2024)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Cambri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64887" y="4220307"/>
            <a:ext cx="933925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pPr algn="ctr" fontAlgn="base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    Руководитель программы: к.э.н.,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доцент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зав.кафедрой Финансов и учета</a:t>
            </a:r>
          </a:p>
          <a:p>
            <a:pPr algn="ctr" fontAlgn="base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Морозов Олег Анатольевич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object 4"/>
          <p:cNvSpPr/>
          <p:nvPr/>
        </p:nvSpPr>
        <p:spPr>
          <a:xfrm>
            <a:off x="1464888" y="4276839"/>
            <a:ext cx="9339255" cy="1841801"/>
          </a:xfrm>
          <a:custGeom>
            <a:avLst/>
            <a:gdLst/>
            <a:ahLst/>
            <a:cxnLst/>
            <a:rect l="l" t="t" r="r" b="b"/>
            <a:pathLst>
              <a:path w="7315200" h="514350">
                <a:moveTo>
                  <a:pt x="0" y="514350"/>
                </a:moveTo>
                <a:lnTo>
                  <a:pt x="7315200" y="514350"/>
                </a:lnTo>
                <a:lnTo>
                  <a:pt x="7315200" y="0"/>
                </a:lnTo>
                <a:lnTo>
                  <a:pt x="0" y="0"/>
                </a:lnTo>
                <a:lnTo>
                  <a:pt x="0" y="514350"/>
                </a:lnTo>
                <a:close/>
              </a:path>
            </a:pathLst>
          </a:custGeom>
          <a:ln w="6350"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25" y="234745"/>
            <a:ext cx="1146715" cy="11991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254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6">
            <a:extLst>
              <a:ext uri="{FF2B5EF4-FFF2-40B4-BE49-F238E27FC236}">
                <a16:creationId xmlns="" xmlns:a16="http://schemas.microsoft.com/office/drawing/2014/main" id="{2029D5AD-8348-4446-B191-6A9B6FE03F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Freeform: Shape 28">
            <a:extLst>
              <a:ext uri="{FF2B5EF4-FFF2-40B4-BE49-F238E27FC236}">
                <a16:creationId xmlns="" xmlns:a16="http://schemas.microsoft.com/office/drawing/2014/main" id="{A3F395A2-2B64-4749-BD93-2F159C7E1F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CD16E9-C316-4DA7-AB7A-8A4F10BC2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12" y="128376"/>
            <a:ext cx="10577704" cy="58913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Состав основных профильных  дисциплин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 программе </a:t>
            </a: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«Финансовый менеджмент»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89668" y="821768"/>
            <a:ext cx="11166211" cy="5428648"/>
            <a:chOff x="435448" y="1061330"/>
            <a:chExt cx="11166211" cy="5428648"/>
          </a:xfrm>
        </p:grpSpPr>
        <p:sp>
          <p:nvSpPr>
            <p:cNvPr id="4" name="Полилиния 3"/>
            <p:cNvSpPr/>
            <p:nvPr/>
          </p:nvSpPr>
          <p:spPr>
            <a:xfrm>
              <a:off x="1848757" y="4383921"/>
              <a:ext cx="1592225" cy="1379213"/>
            </a:xfrm>
            <a:custGeom>
              <a:avLst/>
              <a:gdLst>
                <a:gd name="connsiteX0" fmla="*/ 0 w 1592225"/>
                <a:gd name="connsiteY0" fmla="*/ 683419 h 1366837"/>
                <a:gd name="connsiteX1" fmla="*/ 341709 w 1592225"/>
                <a:gd name="connsiteY1" fmla="*/ 0 h 1366837"/>
                <a:gd name="connsiteX2" fmla="*/ 1250516 w 1592225"/>
                <a:gd name="connsiteY2" fmla="*/ 0 h 1366837"/>
                <a:gd name="connsiteX3" fmla="*/ 1592225 w 1592225"/>
                <a:gd name="connsiteY3" fmla="*/ 683419 h 1366837"/>
                <a:gd name="connsiteX4" fmla="*/ 1250516 w 1592225"/>
                <a:gd name="connsiteY4" fmla="*/ 1366837 h 1366837"/>
                <a:gd name="connsiteX5" fmla="*/ 341709 w 1592225"/>
                <a:gd name="connsiteY5" fmla="*/ 1366837 h 1366837"/>
                <a:gd name="connsiteX6" fmla="*/ 0 w 1592225"/>
                <a:gd name="connsiteY6" fmla="*/ 683419 h 136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225" h="1366837">
                  <a:moveTo>
                    <a:pt x="0" y="683419"/>
                  </a:moveTo>
                  <a:lnTo>
                    <a:pt x="341709" y="0"/>
                  </a:lnTo>
                  <a:lnTo>
                    <a:pt x="1250516" y="0"/>
                  </a:lnTo>
                  <a:lnTo>
                    <a:pt x="1592225" y="683419"/>
                  </a:lnTo>
                  <a:lnTo>
                    <a:pt x="1250516" y="1366837"/>
                  </a:lnTo>
                  <a:lnTo>
                    <a:pt x="341709" y="1366837"/>
                  </a:lnTo>
                  <a:lnTo>
                    <a:pt x="0" y="683419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6589" tIns="226923" rIns="246588" bIns="226923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Статистика финансов</a:t>
              </a:r>
              <a:endParaRPr lang="ru-RU" sz="12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5" name="Шестиугольник 4"/>
            <p:cNvSpPr/>
            <p:nvPr/>
          </p:nvSpPr>
          <p:spPr>
            <a:xfrm>
              <a:off x="2064537" y="3441904"/>
              <a:ext cx="185480" cy="16009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Шестиугольник 5"/>
            <p:cNvSpPr/>
            <p:nvPr/>
          </p:nvSpPr>
          <p:spPr>
            <a:xfrm>
              <a:off x="435448" y="2113651"/>
              <a:ext cx="1672044" cy="142432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1"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3182278" y="3631843"/>
              <a:ext cx="1656271" cy="1366837"/>
            </a:xfrm>
            <a:custGeom>
              <a:avLst/>
              <a:gdLst>
                <a:gd name="connsiteX0" fmla="*/ 0 w 1757482"/>
                <a:gd name="connsiteY0" fmla="*/ 683419 h 1366837"/>
                <a:gd name="connsiteX1" fmla="*/ 341709 w 1757482"/>
                <a:gd name="connsiteY1" fmla="*/ 0 h 1366837"/>
                <a:gd name="connsiteX2" fmla="*/ 1415773 w 1757482"/>
                <a:gd name="connsiteY2" fmla="*/ 0 h 1366837"/>
                <a:gd name="connsiteX3" fmla="*/ 1757482 w 1757482"/>
                <a:gd name="connsiteY3" fmla="*/ 683419 h 1366837"/>
                <a:gd name="connsiteX4" fmla="*/ 1415773 w 1757482"/>
                <a:gd name="connsiteY4" fmla="*/ 1366837 h 1366837"/>
                <a:gd name="connsiteX5" fmla="*/ 341709 w 1757482"/>
                <a:gd name="connsiteY5" fmla="*/ 1366837 h 1366837"/>
                <a:gd name="connsiteX6" fmla="*/ 0 w 1757482"/>
                <a:gd name="connsiteY6" fmla="*/ 683419 h 136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7482" h="1366837">
                  <a:moveTo>
                    <a:pt x="0" y="683419"/>
                  </a:moveTo>
                  <a:lnTo>
                    <a:pt x="341709" y="0"/>
                  </a:lnTo>
                  <a:lnTo>
                    <a:pt x="1415773" y="0"/>
                  </a:lnTo>
                  <a:lnTo>
                    <a:pt x="1757482" y="683419"/>
                  </a:lnTo>
                  <a:lnTo>
                    <a:pt x="1415773" y="1366837"/>
                  </a:lnTo>
                  <a:lnTo>
                    <a:pt x="341709" y="1366837"/>
                  </a:lnTo>
                  <a:lnTo>
                    <a:pt x="0" y="6834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0360" tIns="217728" rIns="260360" bIns="21772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/>
                <a:t>Анализ финансово-хозяйственной деятельности </a:t>
              </a:r>
              <a:endParaRPr lang="ru-RU" sz="1200" b="1" kern="1200" dirty="0"/>
            </a:p>
          </p:txBody>
        </p:sp>
        <p:sp>
          <p:nvSpPr>
            <p:cNvPr id="20" name="Шестиугольник 19"/>
            <p:cNvSpPr/>
            <p:nvPr/>
          </p:nvSpPr>
          <p:spPr>
            <a:xfrm>
              <a:off x="4574069" y="2871690"/>
              <a:ext cx="1595250" cy="1370569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олилиния 21"/>
            <p:cNvSpPr/>
            <p:nvPr/>
          </p:nvSpPr>
          <p:spPr>
            <a:xfrm>
              <a:off x="1857508" y="1408587"/>
              <a:ext cx="1592225" cy="1366837"/>
            </a:xfrm>
            <a:custGeom>
              <a:avLst/>
              <a:gdLst>
                <a:gd name="connsiteX0" fmla="*/ 0 w 1592225"/>
                <a:gd name="connsiteY0" fmla="*/ 683419 h 1366837"/>
                <a:gd name="connsiteX1" fmla="*/ 341709 w 1592225"/>
                <a:gd name="connsiteY1" fmla="*/ 0 h 1366837"/>
                <a:gd name="connsiteX2" fmla="*/ 1250516 w 1592225"/>
                <a:gd name="connsiteY2" fmla="*/ 0 h 1366837"/>
                <a:gd name="connsiteX3" fmla="*/ 1592225 w 1592225"/>
                <a:gd name="connsiteY3" fmla="*/ 683419 h 1366837"/>
                <a:gd name="connsiteX4" fmla="*/ 1250516 w 1592225"/>
                <a:gd name="connsiteY4" fmla="*/ 1366837 h 1366837"/>
                <a:gd name="connsiteX5" fmla="*/ 341709 w 1592225"/>
                <a:gd name="connsiteY5" fmla="*/ 1366837 h 1366837"/>
                <a:gd name="connsiteX6" fmla="*/ 0 w 1592225"/>
                <a:gd name="connsiteY6" fmla="*/ 683419 h 136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225" h="1366837">
                  <a:moveTo>
                    <a:pt x="0" y="683419"/>
                  </a:moveTo>
                  <a:lnTo>
                    <a:pt x="341709" y="0"/>
                  </a:lnTo>
                  <a:lnTo>
                    <a:pt x="1250516" y="0"/>
                  </a:lnTo>
                  <a:lnTo>
                    <a:pt x="1592225" y="683419"/>
                  </a:lnTo>
                  <a:lnTo>
                    <a:pt x="1250516" y="1366837"/>
                  </a:lnTo>
                  <a:lnTo>
                    <a:pt x="341709" y="1366837"/>
                  </a:lnTo>
                  <a:lnTo>
                    <a:pt x="0" y="6834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6589" tIns="228193" rIns="246588" bIns="228193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/>
                <a:t>Оценка и управление стоимостью предприятия</a:t>
              </a:r>
              <a:endParaRPr lang="ru-RU" sz="1300" b="1" kern="1200" dirty="0"/>
            </a:p>
          </p:txBody>
        </p:sp>
        <p:sp>
          <p:nvSpPr>
            <p:cNvPr id="24" name="Шестиугольник 23"/>
            <p:cNvSpPr/>
            <p:nvPr/>
          </p:nvSpPr>
          <p:spPr>
            <a:xfrm flipV="1">
              <a:off x="4227744" y="1061330"/>
              <a:ext cx="337440" cy="39846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Полилиния 25"/>
            <p:cNvSpPr/>
            <p:nvPr/>
          </p:nvSpPr>
          <p:spPr>
            <a:xfrm>
              <a:off x="9945388" y="4483125"/>
              <a:ext cx="1656271" cy="1366838"/>
            </a:xfrm>
            <a:custGeom>
              <a:avLst/>
              <a:gdLst>
                <a:gd name="connsiteX0" fmla="*/ 0 w 1592225"/>
                <a:gd name="connsiteY0" fmla="*/ 683419 h 1366837"/>
                <a:gd name="connsiteX1" fmla="*/ 341709 w 1592225"/>
                <a:gd name="connsiteY1" fmla="*/ 0 h 1366837"/>
                <a:gd name="connsiteX2" fmla="*/ 1250516 w 1592225"/>
                <a:gd name="connsiteY2" fmla="*/ 0 h 1366837"/>
                <a:gd name="connsiteX3" fmla="*/ 1592225 w 1592225"/>
                <a:gd name="connsiteY3" fmla="*/ 683419 h 1366837"/>
                <a:gd name="connsiteX4" fmla="*/ 1250516 w 1592225"/>
                <a:gd name="connsiteY4" fmla="*/ 1366837 h 1366837"/>
                <a:gd name="connsiteX5" fmla="*/ 341709 w 1592225"/>
                <a:gd name="connsiteY5" fmla="*/ 1366837 h 1366837"/>
                <a:gd name="connsiteX6" fmla="*/ 0 w 1592225"/>
                <a:gd name="connsiteY6" fmla="*/ 683419 h 136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225" h="1366837">
                  <a:moveTo>
                    <a:pt x="0" y="683419"/>
                  </a:moveTo>
                  <a:lnTo>
                    <a:pt x="341709" y="0"/>
                  </a:lnTo>
                  <a:lnTo>
                    <a:pt x="1250516" y="0"/>
                  </a:lnTo>
                  <a:lnTo>
                    <a:pt x="1592225" y="683419"/>
                  </a:lnTo>
                  <a:lnTo>
                    <a:pt x="1250516" y="1366837"/>
                  </a:lnTo>
                  <a:lnTo>
                    <a:pt x="341709" y="1366837"/>
                  </a:lnTo>
                  <a:lnTo>
                    <a:pt x="0" y="683419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6589" tIns="226923" rIns="246588" bIns="226923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kern="1200" dirty="0" smtClean="0">
                <a:solidFill>
                  <a:schemeClr val="tx1"/>
                </a:solidFill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Инвестиционный менеджмент</a:t>
              </a:r>
              <a:endParaRPr lang="ru-RU" sz="1200" b="1" dirty="0">
                <a:solidFill>
                  <a:schemeClr val="tx1"/>
                </a:solidFill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kern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8" name="Шестиугольник 27"/>
            <p:cNvSpPr/>
            <p:nvPr/>
          </p:nvSpPr>
          <p:spPr>
            <a:xfrm>
              <a:off x="5892446" y="2066503"/>
              <a:ext cx="1609031" cy="144433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1"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Шестиугольник 28"/>
            <p:cNvSpPr/>
            <p:nvPr/>
          </p:nvSpPr>
          <p:spPr>
            <a:xfrm>
              <a:off x="6445670" y="2109754"/>
              <a:ext cx="185480" cy="160098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Шестиугольник 35"/>
            <p:cNvSpPr/>
            <p:nvPr/>
          </p:nvSpPr>
          <p:spPr>
            <a:xfrm>
              <a:off x="7822246" y="1367300"/>
              <a:ext cx="185480" cy="16009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Полилиния 36"/>
            <p:cNvSpPr/>
            <p:nvPr/>
          </p:nvSpPr>
          <p:spPr>
            <a:xfrm>
              <a:off x="7253686" y="2871691"/>
              <a:ext cx="1682411" cy="1352089"/>
            </a:xfrm>
            <a:custGeom>
              <a:avLst/>
              <a:gdLst>
                <a:gd name="connsiteX0" fmla="*/ 0 w 1592225"/>
                <a:gd name="connsiteY0" fmla="*/ 683419 h 1366837"/>
                <a:gd name="connsiteX1" fmla="*/ 341709 w 1592225"/>
                <a:gd name="connsiteY1" fmla="*/ 0 h 1366837"/>
                <a:gd name="connsiteX2" fmla="*/ 1250516 w 1592225"/>
                <a:gd name="connsiteY2" fmla="*/ 0 h 1366837"/>
                <a:gd name="connsiteX3" fmla="*/ 1592225 w 1592225"/>
                <a:gd name="connsiteY3" fmla="*/ 683419 h 1366837"/>
                <a:gd name="connsiteX4" fmla="*/ 1250516 w 1592225"/>
                <a:gd name="connsiteY4" fmla="*/ 1366837 h 1366837"/>
                <a:gd name="connsiteX5" fmla="*/ 341709 w 1592225"/>
                <a:gd name="connsiteY5" fmla="*/ 1366837 h 1366837"/>
                <a:gd name="connsiteX6" fmla="*/ 0 w 1592225"/>
                <a:gd name="connsiteY6" fmla="*/ 683419 h 136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225" h="1366837">
                  <a:moveTo>
                    <a:pt x="0" y="683419"/>
                  </a:moveTo>
                  <a:lnTo>
                    <a:pt x="341709" y="0"/>
                  </a:lnTo>
                  <a:lnTo>
                    <a:pt x="1250516" y="0"/>
                  </a:lnTo>
                  <a:lnTo>
                    <a:pt x="1592225" y="683419"/>
                  </a:lnTo>
                  <a:lnTo>
                    <a:pt x="1250516" y="1366837"/>
                  </a:lnTo>
                  <a:lnTo>
                    <a:pt x="341709" y="1366837"/>
                  </a:lnTo>
                  <a:lnTo>
                    <a:pt x="0" y="683419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6589" tIns="226923" rIns="246588" bIns="226923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tx1"/>
                  </a:solidFill>
                </a:rPr>
                <a:t>Основы коммерческого </a:t>
              </a:r>
              <a:r>
                <a:rPr lang="ru-RU" sz="1200" b="1" dirty="0" err="1" smtClean="0">
                  <a:solidFill>
                    <a:schemeClr val="tx1"/>
                  </a:solidFill>
                </a:rPr>
                <a:t>бюджетирования</a:t>
              </a:r>
              <a:endParaRPr lang="ru-RU" sz="12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39" name="Шестиугольник 38"/>
            <p:cNvSpPr/>
            <p:nvPr/>
          </p:nvSpPr>
          <p:spPr>
            <a:xfrm>
              <a:off x="4577431" y="4370983"/>
              <a:ext cx="1592225" cy="1366837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Полилиния 40"/>
            <p:cNvSpPr/>
            <p:nvPr/>
          </p:nvSpPr>
          <p:spPr>
            <a:xfrm>
              <a:off x="3193134" y="2140094"/>
              <a:ext cx="1621195" cy="1366837"/>
            </a:xfrm>
            <a:custGeom>
              <a:avLst/>
              <a:gdLst>
                <a:gd name="connsiteX0" fmla="*/ 0 w 1592225"/>
                <a:gd name="connsiteY0" fmla="*/ 683419 h 1366837"/>
                <a:gd name="connsiteX1" fmla="*/ 341709 w 1592225"/>
                <a:gd name="connsiteY1" fmla="*/ 0 h 1366837"/>
                <a:gd name="connsiteX2" fmla="*/ 1250516 w 1592225"/>
                <a:gd name="connsiteY2" fmla="*/ 0 h 1366837"/>
                <a:gd name="connsiteX3" fmla="*/ 1592225 w 1592225"/>
                <a:gd name="connsiteY3" fmla="*/ 683419 h 1366837"/>
                <a:gd name="connsiteX4" fmla="*/ 1250516 w 1592225"/>
                <a:gd name="connsiteY4" fmla="*/ 1366837 h 1366837"/>
                <a:gd name="connsiteX5" fmla="*/ 341709 w 1592225"/>
                <a:gd name="connsiteY5" fmla="*/ 1366837 h 1366837"/>
                <a:gd name="connsiteX6" fmla="*/ 0 w 1592225"/>
                <a:gd name="connsiteY6" fmla="*/ 683419 h 136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225" h="1366837">
                  <a:moveTo>
                    <a:pt x="0" y="683419"/>
                  </a:moveTo>
                  <a:lnTo>
                    <a:pt x="341709" y="0"/>
                  </a:lnTo>
                  <a:lnTo>
                    <a:pt x="1250516" y="0"/>
                  </a:lnTo>
                  <a:lnTo>
                    <a:pt x="1592225" y="683419"/>
                  </a:lnTo>
                  <a:lnTo>
                    <a:pt x="1250516" y="1366837"/>
                  </a:lnTo>
                  <a:lnTo>
                    <a:pt x="341709" y="1366837"/>
                  </a:lnTo>
                  <a:lnTo>
                    <a:pt x="0" y="683419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6589" tIns="226923" rIns="246588" bIns="226923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Управление финансовыми рисками</a:t>
              </a:r>
              <a:endParaRPr lang="ru-RU" sz="12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43" name="Шестиугольник 42"/>
            <p:cNvSpPr/>
            <p:nvPr/>
          </p:nvSpPr>
          <p:spPr>
            <a:xfrm flipV="1">
              <a:off x="1552029" y="5664019"/>
              <a:ext cx="364906" cy="4572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Полилиния 44"/>
            <p:cNvSpPr/>
            <p:nvPr/>
          </p:nvSpPr>
          <p:spPr>
            <a:xfrm>
              <a:off x="8599667" y="3614028"/>
              <a:ext cx="1690777" cy="1430447"/>
            </a:xfrm>
            <a:custGeom>
              <a:avLst/>
              <a:gdLst>
                <a:gd name="connsiteX0" fmla="*/ 0 w 1592225"/>
                <a:gd name="connsiteY0" fmla="*/ 683419 h 1366837"/>
                <a:gd name="connsiteX1" fmla="*/ 341709 w 1592225"/>
                <a:gd name="connsiteY1" fmla="*/ 0 h 1366837"/>
                <a:gd name="connsiteX2" fmla="*/ 1250516 w 1592225"/>
                <a:gd name="connsiteY2" fmla="*/ 0 h 1366837"/>
                <a:gd name="connsiteX3" fmla="*/ 1592225 w 1592225"/>
                <a:gd name="connsiteY3" fmla="*/ 683419 h 1366837"/>
                <a:gd name="connsiteX4" fmla="*/ 1250516 w 1592225"/>
                <a:gd name="connsiteY4" fmla="*/ 1366837 h 1366837"/>
                <a:gd name="connsiteX5" fmla="*/ 341709 w 1592225"/>
                <a:gd name="connsiteY5" fmla="*/ 1366837 h 1366837"/>
                <a:gd name="connsiteX6" fmla="*/ 0 w 1592225"/>
                <a:gd name="connsiteY6" fmla="*/ 683419 h 136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225" h="1366837">
                  <a:moveTo>
                    <a:pt x="0" y="683419"/>
                  </a:moveTo>
                  <a:lnTo>
                    <a:pt x="341709" y="0"/>
                  </a:lnTo>
                  <a:lnTo>
                    <a:pt x="1250516" y="0"/>
                  </a:lnTo>
                  <a:lnTo>
                    <a:pt x="1592225" y="683419"/>
                  </a:lnTo>
                  <a:lnTo>
                    <a:pt x="1250516" y="1366837"/>
                  </a:lnTo>
                  <a:lnTo>
                    <a:pt x="341709" y="1366837"/>
                  </a:lnTo>
                  <a:lnTo>
                    <a:pt x="0" y="6834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6589" tIns="226923" rIns="246588" bIns="226923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Международные стандарты финансовой отчетности</a:t>
              </a:r>
              <a:endParaRPr lang="ru-RU" sz="1200" b="1" kern="1200" dirty="0"/>
            </a:p>
          </p:txBody>
        </p:sp>
        <p:sp>
          <p:nvSpPr>
            <p:cNvPr id="47" name="Шестиугольник 46"/>
            <p:cNvSpPr/>
            <p:nvPr/>
          </p:nvSpPr>
          <p:spPr>
            <a:xfrm>
              <a:off x="7263525" y="4370982"/>
              <a:ext cx="1592225" cy="136683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1"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Полилиния 48"/>
            <p:cNvSpPr/>
            <p:nvPr/>
          </p:nvSpPr>
          <p:spPr>
            <a:xfrm>
              <a:off x="479393" y="3629203"/>
              <a:ext cx="1592225" cy="1366837"/>
            </a:xfrm>
            <a:custGeom>
              <a:avLst/>
              <a:gdLst>
                <a:gd name="connsiteX0" fmla="*/ 0 w 1592225"/>
                <a:gd name="connsiteY0" fmla="*/ 683419 h 1366837"/>
                <a:gd name="connsiteX1" fmla="*/ 341709 w 1592225"/>
                <a:gd name="connsiteY1" fmla="*/ 0 h 1366837"/>
                <a:gd name="connsiteX2" fmla="*/ 1250516 w 1592225"/>
                <a:gd name="connsiteY2" fmla="*/ 0 h 1366837"/>
                <a:gd name="connsiteX3" fmla="*/ 1592225 w 1592225"/>
                <a:gd name="connsiteY3" fmla="*/ 683419 h 1366837"/>
                <a:gd name="connsiteX4" fmla="*/ 1250516 w 1592225"/>
                <a:gd name="connsiteY4" fmla="*/ 1366837 h 1366837"/>
                <a:gd name="connsiteX5" fmla="*/ 341709 w 1592225"/>
                <a:gd name="connsiteY5" fmla="*/ 1366837 h 1366837"/>
                <a:gd name="connsiteX6" fmla="*/ 0 w 1592225"/>
                <a:gd name="connsiteY6" fmla="*/ 683419 h 136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225" h="1366837">
                  <a:moveTo>
                    <a:pt x="0" y="683419"/>
                  </a:moveTo>
                  <a:lnTo>
                    <a:pt x="341709" y="0"/>
                  </a:lnTo>
                  <a:lnTo>
                    <a:pt x="1250516" y="0"/>
                  </a:lnTo>
                  <a:lnTo>
                    <a:pt x="1592225" y="683419"/>
                  </a:lnTo>
                  <a:lnTo>
                    <a:pt x="1250516" y="1366837"/>
                  </a:lnTo>
                  <a:lnTo>
                    <a:pt x="341709" y="1366837"/>
                  </a:lnTo>
                  <a:lnTo>
                    <a:pt x="0" y="6834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6589" tIns="226923" rIns="246588" bIns="226923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Антикризисное управление</a:t>
              </a:r>
              <a:endParaRPr lang="ru-RU" sz="1200" b="1" kern="1200" dirty="0"/>
            </a:p>
          </p:txBody>
        </p:sp>
        <p:sp>
          <p:nvSpPr>
            <p:cNvPr id="51" name="Шестиугольник 50"/>
            <p:cNvSpPr/>
            <p:nvPr/>
          </p:nvSpPr>
          <p:spPr>
            <a:xfrm>
              <a:off x="8614236" y="2099821"/>
              <a:ext cx="1592225" cy="136683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1"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Полилиния 52"/>
            <p:cNvSpPr/>
            <p:nvPr/>
          </p:nvSpPr>
          <p:spPr>
            <a:xfrm>
              <a:off x="7253687" y="1383529"/>
              <a:ext cx="1602063" cy="1366837"/>
            </a:xfrm>
            <a:custGeom>
              <a:avLst/>
              <a:gdLst>
                <a:gd name="connsiteX0" fmla="*/ 0 w 1592225"/>
                <a:gd name="connsiteY0" fmla="*/ 683419 h 1366837"/>
                <a:gd name="connsiteX1" fmla="*/ 341709 w 1592225"/>
                <a:gd name="connsiteY1" fmla="*/ 0 h 1366837"/>
                <a:gd name="connsiteX2" fmla="*/ 1250516 w 1592225"/>
                <a:gd name="connsiteY2" fmla="*/ 0 h 1366837"/>
                <a:gd name="connsiteX3" fmla="*/ 1592225 w 1592225"/>
                <a:gd name="connsiteY3" fmla="*/ 683419 h 1366837"/>
                <a:gd name="connsiteX4" fmla="*/ 1250516 w 1592225"/>
                <a:gd name="connsiteY4" fmla="*/ 1366837 h 1366837"/>
                <a:gd name="connsiteX5" fmla="*/ 341709 w 1592225"/>
                <a:gd name="connsiteY5" fmla="*/ 1366837 h 1366837"/>
                <a:gd name="connsiteX6" fmla="*/ 0 w 1592225"/>
                <a:gd name="connsiteY6" fmla="*/ 683419 h 136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225" h="1366837">
                  <a:moveTo>
                    <a:pt x="0" y="683419"/>
                  </a:moveTo>
                  <a:lnTo>
                    <a:pt x="341709" y="0"/>
                  </a:lnTo>
                  <a:lnTo>
                    <a:pt x="1250516" y="0"/>
                  </a:lnTo>
                  <a:lnTo>
                    <a:pt x="1592225" y="683419"/>
                  </a:lnTo>
                  <a:lnTo>
                    <a:pt x="1250516" y="1366837"/>
                  </a:lnTo>
                  <a:lnTo>
                    <a:pt x="341709" y="1366837"/>
                  </a:lnTo>
                  <a:lnTo>
                    <a:pt x="0" y="68341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6589" tIns="226923" rIns="246588" bIns="226923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tx1"/>
                  </a:solidFill>
                </a:rPr>
                <a:t>Бухгалтерский и управленческий учет</a:t>
              </a:r>
            </a:p>
          </p:txBody>
        </p:sp>
        <p:sp>
          <p:nvSpPr>
            <p:cNvPr id="55" name="Шестиугольник 54"/>
            <p:cNvSpPr/>
            <p:nvPr/>
          </p:nvSpPr>
          <p:spPr>
            <a:xfrm flipH="1">
              <a:off x="4516923" y="5089314"/>
              <a:ext cx="197133" cy="192245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7" name="Полилиния 56"/>
            <p:cNvSpPr/>
            <p:nvPr/>
          </p:nvSpPr>
          <p:spPr>
            <a:xfrm>
              <a:off x="1867512" y="2890171"/>
              <a:ext cx="1592225" cy="1366837"/>
            </a:xfrm>
            <a:custGeom>
              <a:avLst/>
              <a:gdLst>
                <a:gd name="connsiteX0" fmla="*/ 0 w 1592225"/>
                <a:gd name="connsiteY0" fmla="*/ 683419 h 1366837"/>
                <a:gd name="connsiteX1" fmla="*/ 341709 w 1592225"/>
                <a:gd name="connsiteY1" fmla="*/ 0 h 1366837"/>
                <a:gd name="connsiteX2" fmla="*/ 1250516 w 1592225"/>
                <a:gd name="connsiteY2" fmla="*/ 0 h 1366837"/>
                <a:gd name="connsiteX3" fmla="*/ 1592225 w 1592225"/>
                <a:gd name="connsiteY3" fmla="*/ 683419 h 1366837"/>
                <a:gd name="connsiteX4" fmla="*/ 1250516 w 1592225"/>
                <a:gd name="connsiteY4" fmla="*/ 1366837 h 1366837"/>
                <a:gd name="connsiteX5" fmla="*/ 341709 w 1592225"/>
                <a:gd name="connsiteY5" fmla="*/ 1366837 h 1366837"/>
                <a:gd name="connsiteX6" fmla="*/ 0 w 1592225"/>
                <a:gd name="connsiteY6" fmla="*/ 683419 h 136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225" h="1366837">
                  <a:moveTo>
                    <a:pt x="0" y="683419"/>
                  </a:moveTo>
                  <a:lnTo>
                    <a:pt x="341709" y="0"/>
                  </a:lnTo>
                  <a:lnTo>
                    <a:pt x="1250516" y="0"/>
                  </a:lnTo>
                  <a:lnTo>
                    <a:pt x="1592225" y="683419"/>
                  </a:lnTo>
                  <a:lnTo>
                    <a:pt x="1250516" y="1366837"/>
                  </a:lnTo>
                  <a:lnTo>
                    <a:pt x="341709" y="1366837"/>
                  </a:lnTo>
                  <a:lnTo>
                    <a:pt x="0" y="683419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6589" tIns="226923" rIns="246588" bIns="226923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kern="1200" dirty="0" smtClean="0"/>
            </a:p>
          </p:txBody>
        </p:sp>
        <p:sp>
          <p:nvSpPr>
            <p:cNvPr id="59" name="Шестиугольник 58"/>
            <p:cNvSpPr/>
            <p:nvPr/>
          </p:nvSpPr>
          <p:spPr>
            <a:xfrm>
              <a:off x="4570636" y="1380988"/>
              <a:ext cx="1592225" cy="136683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1" name="Полилиния 60"/>
            <p:cNvSpPr/>
            <p:nvPr/>
          </p:nvSpPr>
          <p:spPr>
            <a:xfrm>
              <a:off x="3186252" y="5123141"/>
              <a:ext cx="1645909" cy="1366837"/>
            </a:xfrm>
            <a:custGeom>
              <a:avLst/>
              <a:gdLst>
                <a:gd name="connsiteX0" fmla="*/ 0 w 1592225"/>
                <a:gd name="connsiteY0" fmla="*/ 683419 h 1366837"/>
                <a:gd name="connsiteX1" fmla="*/ 341709 w 1592225"/>
                <a:gd name="connsiteY1" fmla="*/ 0 h 1366837"/>
                <a:gd name="connsiteX2" fmla="*/ 1250516 w 1592225"/>
                <a:gd name="connsiteY2" fmla="*/ 0 h 1366837"/>
                <a:gd name="connsiteX3" fmla="*/ 1592225 w 1592225"/>
                <a:gd name="connsiteY3" fmla="*/ 683419 h 1366837"/>
                <a:gd name="connsiteX4" fmla="*/ 1250516 w 1592225"/>
                <a:gd name="connsiteY4" fmla="*/ 1366837 h 1366837"/>
                <a:gd name="connsiteX5" fmla="*/ 341709 w 1592225"/>
                <a:gd name="connsiteY5" fmla="*/ 1366837 h 1366837"/>
                <a:gd name="connsiteX6" fmla="*/ 0 w 1592225"/>
                <a:gd name="connsiteY6" fmla="*/ 683419 h 136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225" h="1366837">
                  <a:moveTo>
                    <a:pt x="0" y="683419"/>
                  </a:moveTo>
                  <a:lnTo>
                    <a:pt x="341709" y="0"/>
                  </a:lnTo>
                  <a:lnTo>
                    <a:pt x="1250516" y="0"/>
                  </a:lnTo>
                  <a:lnTo>
                    <a:pt x="1592225" y="683419"/>
                  </a:lnTo>
                  <a:lnTo>
                    <a:pt x="1250516" y="1366837"/>
                  </a:lnTo>
                  <a:lnTo>
                    <a:pt x="341709" y="1366837"/>
                  </a:lnTo>
                  <a:lnTo>
                    <a:pt x="0" y="683419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6589" tIns="226923" rIns="246588" bIns="226923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tx1"/>
                  </a:solidFill>
                </a:rPr>
                <a:t>Финансовая безопасность</a:t>
              </a:r>
              <a:endParaRPr lang="ru-RU" sz="12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92C3387C-D24F-4737-8A37-1DC5CFF09C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83215" y="2328850"/>
            <a:ext cx="1321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Бизнес-планирование</a:t>
            </a:r>
            <a:endParaRPr lang="ru-RU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929841" y="2190661"/>
            <a:ext cx="1281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Финансовый менеджмент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41003" y="4660154"/>
            <a:ext cx="1184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1С-бухгалтерия</a:t>
            </a:r>
            <a:endParaRPr lang="ru-R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08593" y="1654230"/>
            <a:ext cx="140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Управление проектами</a:t>
            </a:r>
            <a:endParaRPr lang="ru-RU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8013" y="2332097"/>
            <a:ext cx="1450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Налоги и налогообложение</a:t>
            </a:r>
            <a:endParaRPr lang="ru-RU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88093" y="3172205"/>
            <a:ext cx="126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Внешне</a:t>
            </a:r>
          </a:p>
          <a:p>
            <a:pPr algn="ctr"/>
            <a:r>
              <a:rPr lang="ru-RU" sz="1200" b="1" dirty="0" smtClean="0"/>
              <a:t>экономическая деятельность</a:t>
            </a:r>
            <a:endParaRPr lang="ru-RU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278671" y="4468350"/>
            <a:ext cx="1304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dirty="0" smtClean="0"/>
              <a:t>Технологии продвижения финансовых продуктов</a:t>
            </a:r>
            <a:endParaRPr lang="ru-RU" sz="1200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1931811" y="3015014"/>
            <a:ext cx="1143466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Финансовые рынки и институты</a:t>
            </a:r>
            <a:endParaRPr lang="ru-RU" sz="1200" b="1" dirty="0"/>
          </a:p>
        </p:txBody>
      </p:sp>
      <p:sp>
        <p:nvSpPr>
          <p:cNvPr id="260" name="Полилиния 259"/>
          <p:cNvSpPr/>
          <p:nvPr/>
        </p:nvSpPr>
        <p:spPr>
          <a:xfrm>
            <a:off x="329310" y="4934691"/>
            <a:ext cx="1672018" cy="1366837"/>
          </a:xfrm>
          <a:custGeom>
            <a:avLst/>
            <a:gdLst>
              <a:gd name="connsiteX0" fmla="*/ 0 w 1592225"/>
              <a:gd name="connsiteY0" fmla="*/ 683419 h 1366837"/>
              <a:gd name="connsiteX1" fmla="*/ 341709 w 1592225"/>
              <a:gd name="connsiteY1" fmla="*/ 0 h 1366837"/>
              <a:gd name="connsiteX2" fmla="*/ 1250516 w 1592225"/>
              <a:gd name="connsiteY2" fmla="*/ 0 h 1366837"/>
              <a:gd name="connsiteX3" fmla="*/ 1592225 w 1592225"/>
              <a:gd name="connsiteY3" fmla="*/ 683419 h 1366837"/>
              <a:gd name="connsiteX4" fmla="*/ 1250516 w 1592225"/>
              <a:gd name="connsiteY4" fmla="*/ 1366837 h 1366837"/>
              <a:gd name="connsiteX5" fmla="*/ 341709 w 1592225"/>
              <a:gd name="connsiteY5" fmla="*/ 1366837 h 1366837"/>
              <a:gd name="connsiteX6" fmla="*/ 0 w 1592225"/>
              <a:gd name="connsiteY6" fmla="*/ 683419 h 136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2225" h="1366837">
                <a:moveTo>
                  <a:pt x="0" y="683419"/>
                </a:moveTo>
                <a:lnTo>
                  <a:pt x="341709" y="0"/>
                </a:lnTo>
                <a:lnTo>
                  <a:pt x="1250516" y="0"/>
                </a:lnTo>
                <a:lnTo>
                  <a:pt x="1592225" y="683419"/>
                </a:lnTo>
                <a:lnTo>
                  <a:pt x="1250516" y="1366837"/>
                </a:lnTo>
                <a:lnTo>
                  <a:pt x="341709" y="1366837"/>
                </a:lnTo>
                <a:lnTo>
                  <a:pt x="0" y="683419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6589" tIns="226923" rIns="246588" bIns="22692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tx1"/>
                </a:solidFill>
              </a:rPr>
              <a:t>Методы моделирования и прогнозирования </a:t>
            </a:r>
            <a:endParaRPr lang="ru-RU" sz="1200" b="1" kern="1200" dirty="0" smtClean="0">
              <a:solidFill>
                <a:schemeClr val="tx1"/>
              </a:solidFill>
            </a:endParaRPr>
          </a:p>
        </p:txBody>
      </p:sp>
      <p:sp>
        <p:nvSpPr>
          <p:cNvPr id="261" name="Полилиния 260"/>
          <p:cNvSpPr/>
          <p:nvPr/>
        </p:nvSpPr>
        <p:spPr>
          <a:xfrm>
            <a:off x="9795213" y="2663447"/>
            <a:ext cx="1529279" cy="1366837"/>
          </a:xfrm>
          <a:custGeom>
            <a:avLst/>
            <a:gdLst>
              <a:gd name="connsiteX0" fmla="*/ 0 w 1592225"/>
              <a:gd name="connsiteY0" fmla="*/ 683419 h 1366837"/>
              <a:gd name="connsiteX1" fmla="*/ 341709 w 1592225"/>
              <a:gd name="connsiteY1" fmla="*/ 0 h 1366837"/>
              <a:gd name="connsiteX2" fmla="*/ 1250516 w 1592225"/>
              <a:gd name="connsiteY2" fmla="*/ 0 h 1366837"/>
              <a:gd name="connsiteX3" fmla="*/ 1592225 w 1592225"/>
              <a:gd name="connsiteY3" fmla="*/ 683419 h 1366837"/>
              <a:gd name="connsiteX4" fmla="*/ 1250516 w 1592225"/>
              <a:gd name="connsiteY4" fmla="*/ 1366837 h 1366837"/>
              <a:gd name="connsiteX5" fmla="*/ 341709 w 1592225"/>
              <a:gd name="connsiteY5" fmla="*/ 1366837 h 1366837"/>
              <a:gd name="connsiteX6" fmla="*/ 0 w 1592225"/>
              <a:gd name="connsiteY6" fmla="*/ 683419 h 136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2225" h="1366837">
                <a:moveTo>
                  <a:pt x="0" y="683419"/>
                </a:moveTo>
                <a:lnTo>
                  <a:pt x="341709" y="0"/>
                </a:lnTo>
                <a:lnTo>
                  <a:pt x="1250516" y="0"/>
                </a:lnTo>
                <a:lnTo>
                  <a:pt x="1592225" y="683419"/>
                </a:lnTo>
                <a:lnTo>
                  <a:pt x="1250516" y="1366837"/>
                </a:lnTo>
                <a:lnTo>
                  <a:pt x="341709" y="1366837"/>
                </a:lnTo>
                <a:lnTo>
                  <a:pt x="0" y="683419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6589" tIns="226923" rIns="246588" bIns="22692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tx1"/>
                </a:solidFill>
              </a:rPr>
              <a:t>Контрольно-ревизионная работа и аудит</a:t>
            </a:r>
            <a:endParaRPr lang="ru-RU" sz="1200" b="1" kern="1200" dirty="0" smtClean="0">
              <a:solidFill>
                <a:schemeClr val="tx1"/>
              </a:solidFill>
            </a:endParaRPr>
          </a:p>
        </p:txBody>
      </p:sp>
      <p:sp>
        <p:nvSpPr>
          <p:cNvPr id="262" name="Полилиния 261"/>
          <p:cNvSpPr/>
          <p:nvPr/>
        </p:nvSpPr>
        <p:spPr>
          <a:xfrm>
            <a:off x="9777766" y="1185511"/>
            <a:ext cx="1590686" cy="1366837"/>
          </a:xfrm>
          <a:custGeom>
            <a:avLst/>
            <a:gdLst>
              <a:gd name="connsiteX0" fmla="*/ 0 w 1592225"/>
              <a:gd name="connsiteY0" fmla="*/ 683419 h 1366837"/>
              <a:gd name="connsiteX1" fmla="*/ 341709 w 1592225"/>
              <a:gd name="connsiteY1" fmla="*/ 0 h 1366837"/>
              <a:gd name="connsiteX2" fmla="*/ 1250516 w 1592225"/>
              <a:gd name="connsiteY2" fmla="*/ 0 h 1366837"/>
              <a:gd name="connsiteX3" fmla="*/ 1592225 w 1592225"/>
              <a:gd name="connsiteY3" fmla="*/ 683419 h 1366837"/>
              <a:gd name="connsiteX4" fmla="*/ 1250516 w 1592225"/>
              <a:gd name="connsiteY4" fmla="*/ 1366837 h 1366837"/>
              <a:gd name="connsiteX5" fmla="*/ 341709 w 1592225"/>
              <a:gd name="connsiteY5" fmla="*/ 1366837 h 1366837"/>
              <a:gd name="connsiteX6" fmla="*/ 0 w 1592225"/>
              <a:gd name="connsiteY6" fmla="*/ 683419 h 136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2225" h="1366837">
                <a:moveTo>
                  <a:pt x="0" y="683419"/>
                </a:moveTo>
                <a:lnTo>
                  <a:pt x="341709" y="0"/>
                </a:lnTo>
                <a:lnTo>
                  <a:pt x="1250516" y="0"/>
                </a:lnTo>
                <a:lnTo>
                  <a:pt x="1592225" y="683419"/>
                </a:lnTo>
                <a:lnTo>
                  <a:pt x="1250516" y="1366837"/>
                </a:lnTo>
                <a:lnTo>
                  <a:pt x="341709" y="1366837"/>
                </a:lnTo>
                <a:lnTo>
                  <a:pt x="0" y="6834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6589" tIns="226923" rIns="246588" bIns="22692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/>
              <a:t>Банковское дело</a:t>
            </a:r>
            <a:endParaRPr lang="ru-RU" sz="1200" b="1" kern="1200" dirty="0" smtClean="0"/>
          </a:p>
        </p:txBody>
      </p:sp>
      <p:sp>
        <p:nvSpPr>
          <p:cNvPr id="263" name="Полилиния 262"/>
          <p:cNvSpPr/>
          <p:nvPr/>
        </p:nvSpPr>
        <p:spPr>
          <a:xfrm>
            <a:off x="8459829" y="4942496"/>
            <a:ext cx="1592225" cy="1366837"/>
          </a:xfrm>
          <a:custGeom>
            <a:avLst/>
            <a:gdLst>
              <a:gd name="connsiteX0" fmla="*/ 0 w 1592225"/>
              <a:gd name="connsiteY0" fmla="*/ 683419 h 1366837"/>
              <a:gd name="connsiteX1" fmla="*/ 341709 w 1592225"/>
              <a:gd name="connsiteY1" fmla="*/ 0 h 1366837"/>
              <a:gd name="connsiteX2" fmla="*/ 1250516 w 1592225"/>
              <a:gd name="connsiteY2" fmla="*/ 0 h 1366837"/>
              <a:gd name="connsiteX3" fmla="*/ 1592225 w 1592225"/>
              <a:gd name="connsiteY3" fmla="*/ 683419 h 1366837"/>
              <a:gd name="connsiteX4" fmla="*/ 1250516 w 1592225"/>
              <a:gd name="connsiteY4" fmla="*/ 1366837 h 1366837"/>
              <a:gd name="connsiteX5" fmla="*/ 341709 w 1592225"/>
              <a:gd name="connsiteY5" fmla="*/ 1366837 h 1366837"/>
              <a:gd name="connsiteX6" fmla="*/ 0 w 1592225"/>
              <a:gd name="connsiteY6" fmla="*/ 683419 h 136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2225" h="1366837">
                <a:moveTo>
                  <a:pt x="0" y="683419"/>
                </a:moveTo>
                <a:lnTo>
                  <a:pt x="341709" y="0"/>
                </a:lnTo>
                <a:lnTo>
                  <a:pt x="1250516" y="0"/>
                </a:lnTo>
                <a:lnTo>
                  <a:pt x="1592225" y="683419"/>
                </a:lnTo>
                <a:lnTo>
                  <a:pt x="1250516" y="1366837"/>
                </a:lnTo>
                <a:lnTo>
                  <a:pt x="341709" y="1366837"/>
                </a:lnTo>
                <a:lnTo>
                  <a:pt x="0" y="6834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6589" tIns="226923" rIns="246588" bIns="22692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/>
              <a:t>Финансовая политика</a:t>
            </a:r>
            <a:endParaRPr lang="ru-RU" sz="1200" b="1" kern="1200" dirty="0" smtClean="0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23994" y="234744"/>
            <a:ext cx="710111" cy="880825"/>
          </a:xfrm>
          <a:prstGeom prst="rect">
            <a:avLst/>
          </a:prstGeom>
        </p:spPr>
      </p:pic>
      <p:sp>
        <p:nvSpPr>
          <p:cNvPr id="46" name="Полилиния 45"/>
          <p:cNvSpPr/>
          <p:nvPr/>
        </p:nvSpPr>
        <p:spPr>
          <a:xfrm>
            <a:off x="5733691" y="3380779"/>
            <a:ext cx="1656271" cy="1366837"/>
          </a:xfrm>
          <a:custGeom>
            <a:avLst/>
            <a:gdLst>
              <a:gd name="connsiteX0" fmla="*/ 0 w 1757482"/>
              <a:gd name="connsiteY0" fmla="*/ 683419 h 1366837"/>
              <a:gd name="connsiteX1" fmla="*/ 341709 w 1757482"/>
              <a:gd name="connsiteY1" fmla="*/ 0 h 1366837"/>
              <a:gd name="connsiteX2" fmla="*/ 1415773 w 1757482"/>
              <a:gd name="connsiteY2" fmla="*/ 0 h 1366837"/>
              <a:gd name="connsiteX3" fmla="*/ 1757482 w 1757482"/>
              <a:gd name="connsiteY3" fmla="*/ 683419 h 1366837"/>
              <a:gd name="connsiteX4" fmla="*/ 1415773 w 1757482"/>
              <a:gd name="connsiteY4" fmla="*/ 1366837 h 1366837"/>
              <a:gd name="connsiteX5" fmla="*/ 341709 w 1757482"/>
              <a:gd name="connsiteY5" fmla="*/ 1366837 h 1366837"/>
              <a:gd name="connsiteX6" fmla="*/ 0 w 1757482"/>
              <a:gd name="connsiteY6" fmla="*/ 683419 h 136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7482" h="1366837">
                <a:moveTo>
                  <a:pt x="0" y="683419"/>
                </a:moveTo>
                <a:lnTo>
                  <a:pt x="341709" y="0"/>
                </a:lnTo>
                <a:lnTo>
                  <a:pt x="1415773" y="0"/>
                </a:lnTo>
                <a:lnTo>
                  <a:pt x="1757482" y="683419"/>
                </a:lnTo>
                <a:lnTo>
                  <a:pt x="1415773" y="1366837"/>
                </a:lnTo>
                <a:lnTo>
                  <a:pt x="341709" y="1366837"/>
                </a:lnTo>
                <a:lnTo>
                  <a:pt x="0" y="6834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0360" tIns="217728" rIns="260360" bIns="21772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/>
              <a:t>Взаимодействие с органами государственной власти</a:t>
            </a:r>
            <a:endParaRPr lang="ru-RU" sz="1200" b="1" kern="1200" dirty="0"/>
          </a:p>
        </p:txBody>
      </p:sp>
      <p:sp>
        <p:nvSpPr>
          <p:cNvPr id="83" name="Полилиния 82"/>
          <p:cNvSpPr/>
          <p:nvPr/>
        </p:nvSpPr>
        <p:spPr>
          <a:xfrm>
            <a:off x="5763544" y="4906583"/>
            <a:ext cx="1645909" cy="1366837"/>
          </a:xfrm>
          <a:custGeom>
            <a:avLst/>
            <a:gdLst>
              <a:gd name="connsiteX0" fmla="*/ 0 w 1592225"/>
              <a:gd name="connsiteY0" fmla="*/ 683419 h 1366837"/>
              <a:gd name="connsiteX1" fmla="*/ 341709 w 1592225"/>
              <a:gd name="connsiteY1" fmla="*/ 0 h 1366837"/>
              <a:gd name="connsiteX2" fmla="*/ 1250516 w 1592225"/>
              <a:gd name="connsiteY2" fmla="*/ 0 h 1366837"/>
              <a:gd name="connsiteX3" fmla="*/ 1592225 w 1592225"/>
              <a:gd name="connsiteY3" fmla="*/ 683419 h 1366837"/>
              <a:gd name="connsiteX4" fmla="*/ 1250516 w 1592225"/>
              <a:gd name="connsiteY4" fmla="*/ 1366837 h 1366837"/>
              <a:gd name="connsiteX5" fmla="*/ 341709 w 1592225"/>
              <a:gd name="connsiteY5" fmla="*/ 1366837 h 1366837"/>
              <a:gd name="connsiteX6" fmla="*/ 0 w 1592225"/>
              <a:gd name="connsiteY6" fmla="*/ 683419 h 136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2225" h="1366837">
                <a:moveTo>
                  <a:pt x="0" y="683419"/>
                </a:moveTo>
                <a:lnTo>
                  <a:pt x="341709" y="0"/>
                </a:lnTo>
                <a:lnTo>
                  <a:pt x="1250516" y="0"/>
                </a:lnTo>
                <a:lnTo>
                  <a:pt x="1592225" y="683419"/>
                </a:lnTo>
                <a:lnTo>
                  <a:pt x="1250516" y="1366837"/>
                </a:lnTo>
                <a:lnTo>
                  <a:pt x="341709" y="1366837"/>
                </a:lnTo>
                <a:lnTo>
                  <a:pt x="0" y="68341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6589" tIns="226923" rIns="246588" bIns="22692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tx1"/>
                </a:solidFill>
              </a:rPr>
              <a:t>Современные финансовые технологии</a:t>
            </a:r>
            <a:endParaRPr lang="ru-RU" sz="12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44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97FF95-6487-4988-95C9-107028319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1596" y="434259"/>
            <a:ext cx="8706103" cy="672899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16933" algn="ctr">
              <a:lnSpc>
                <a:spcPct val="100000"/>
              </a:lnSpc>
              <a:spcBef>
                <a:spcPts val="127"/>
              </a:spcBef>
            </a:pPr>
            <a:r>
              <a:rPr lang="ru-RU" sz="4267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Спасибо за внимание!</a:t>
            </a:r>
            <a:endParaRPr sz="4267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558012" y="1729995"/>
            <a:ext cx="8184332" cy="3263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74507" rIns="0" bIns="0" rtlCol="0">
            <a:spAutoFit/>
          </a:bodyPr>
          <a:lstStyle/>
          <a:p>
            <a:pPr marL="16933" algn="ctr">
              <a:lnSpc>
                <a:spcPct val="100000"/>
              </a:lnSpc>
              <a:buClr>
                <a:srgbClr val="4F81BC"/>
              </a:buClr>
              <a:buSzPct val="75000"/>
              <a:tabLst>
                <a:tab pos="381837" algn="l"/>
                <a:tab pos="382684" algn="l"/>
              </a:tabLst>
            </a:pP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Руководитель программы бакавриата </a:t>
            </a:r>
            <a:endParaRPr lang="en-US" sz="1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  <a:p>
            <a:pPr marL="16933" algn="ctr">
              <a:lnSpc>
                <a:spcPct val="100000"/>
              </a:lnSpc>
              <a:buClr>
                <a:srgbClr val="4F81BC"/>
              </a:buClr>
              <a:buSzPct val="75000"/>
              <a:tabLst>
                <a:tab pos="381837" algn="l"/>
                <a:tab pos="382684" algn="l"/>
              </a:tabLst>
            </a:pP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«Финансовый менеджмент»:</a:t>
            </a:r>
            <a:r>
              <a:rPr lang="ru-RU" sz="1800" dirty="0" smtClean="0">
                <a:solidFill>
                  <a:srgbClr val="00206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</a:t>
            </a:r>
          </a:p>
          <a:p>
            <a:pPr marL="16933" algn="ctr">
              <a:lnSpc>
                <a:spcPct val="100000"/>
              </a:lnSpc>
              <a:buClr>
                <a:srgbClr val="4F81BC"/>
              </a:buClr>
              <a:buSzPct val="75000"/>
              <a:tabLst>
                <a:tab pos="381837" algn="l"/>
                <a:tab pos="382684" algn="l"/>
              </a:tabLst>
            </a:pP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Морозов Олег Анатольевич</a:t>
            </a:r>
            <a:endParaRPr lang="ru-RU" dirty="0">
              <a:solidFill>
                <a:srgbClr val="002060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  <a:p>
            <a:pPr marL="16933" algn="ctr">
              <a:lnSpc>
                <a:spcPct val="100000"/>
              </a:lnSpc>
              <a:buClr>
                <a:srgbClr val="4F81BC"/>
              </a:buClr>
              <a:buSzPct val="75000"/>
              <a:tabLst>
                <a:tab pos="381837" algn="l"/>
                <a:tab pos="382684" algn="l"/>
              </a:tabLst>
            </a:pPr>
            <a:r>
              <a:rPr lang="ru-RU" sz="1800" dirty="0">
                <a:solidFill>
                  <a:srgbClr val="00206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к.э.н., </a:t>
            </a:r>
            <a:r>
              <a:rPr lang="ru-RU" sz="1800" dirty="0" smtClean="0">
                <a:solidFill>
                  <a:srgbClr val="00206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доцент, зав.кафедрой  «Финансы и учет» </a:t>
            </a:r>
            <a:endParaRPr lang="ru-RU" sz="1800" dirty="0">
              <a:solidFill>
                <a:srgbClr val="002060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  <a:p>
            <a:pPr marL="16933" algn="ctr">
              <a:lnSpc>
                <a:spcPct val="100000"/>
              </a:lnSpc>
              <a:buClr>
                <a:srgbClr val="4F81BC"/>
              </a:buClr>
              <a:buSzPct val="75000"/>
              <a:tabLst>
                <a:tab pos="381837" algn="l"/>
                <a:tab pos="382684" algn="l"/>
              </a:tabLst>
            </a:pPr>
            <a:r>
              <a:rPr lang="ru-RU" sz="1800" dirty="0" smtClean="0">
                <a:solidFill>
                  <a:srgbClr val="00206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Института Управления и Экономики </a:t>
            </a:r>
            <a:r>
              <a:rPr lang="ru-RU" sz="1800" dirty="0">
                <a:solidFill>
                  <a:srgbClr val="00206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ВШТЭ СПбГУПТД </a:t>
            </a:r>
          </a:p>
          <a:p>
            <a:pPr marL="16933" algn="ctr">
              <a:lnSpc>
                <a:spcPct val="100000"/>
              </a:lnSpc>
              <a:spcBef>
                <a:spcPts val="587"/>
              </a:spcBef>
              <a:buClr>
                <a:srgbClr val="4F81BC"/>
              </a:buClr>
              <a:buSzPct val="75000"/>
              <a:tabLst>
                <a:tab pos="381837" algn="l"/>
                <a:tab pos="382684" algn="l"/>
              </a:tabLst>
            </a:pPr>
            <a:r>
              <a:rPr lang="ru-RU" sz="1800" b="1" dirty="0" smtClean="0">
                <a:solidFill>
                  <a:srgbClr val="002060"/>
                </a:solidFill>
                <a:latin typeface="Impact" panose="020B0806030902050204" pitchFamily="34" charset="0"/>
                <a:cs typeface="Aharoni" pitchFamily="2" charset="-79"/>
              </a:rPr>
              <a:t>Е- </a:t>
            </a:r>
            <a:r>
              <a:rPr sz="1800" b="1" dirty="0" smtClean="0">
                <a:solidFill>
                  <a:srgbClr val="002060"/>
                </a:solidFill>
                <a:latin typeface="Impact" panose="020B0806030902050204" pitchFamily="34" charset="0"/>
                <a:cs typeface="Aharoni" pitchFamily="2" charset="-79"/>
              </a:rPr>
              <a:t>mail</a:t>
            </a:r>
            <a:r>
              <a:rPr sz="1800" b="1" smtClean="0">
                <a:solidFill>
                  <a:srgbClr val="002060"/>
                </a:solidFill>
                <a:latin typeface="Impact" panose="020B0806030902050204" pitchFamily="34" charset="0"/>
                <a:cs typeface="Aharoni" pitchFamily="2" charset="-79"/>
              </a:rPr>
              <a:t>:</a:t>
            </a:r>
            <a:r>
              <a:rPr lang="ru-RU" sz="1800" b="1" dirty="0" smtClean="0">
                <a:solidFill>
                  <a:srgbClr val="002060"/>
                </a:solidFill>
                <a:latin typeface="Impact" panose="020B0806030902050204" pitchFamily="34" charset="0"/>
                <a:cs typeface="Aharoni" pitchFamily="2" charset="-79"/>
              </a:rPr>
              <a:t>   </a:t>
            </a:r>
            <a:r>
              <a:rPr lang="en-US" sz="1800" u="heavy" dirty="0" smtClean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Impact" panose="020B0806030902050204" pitchFamily="34" charset="0"/>
                <a:cs typeface="Arial" panose="020B0604020202020204" pitchFamily="34" charset="0"/>
                <a:hlinkClick r:id="rId3"/>
              </a:rPr>
              <a:t>elion2004@yandex.ru</a:t>
            </a:r>
            <a:endParaRPr lang="ru-RU" sz="1800" u="heavy" dirty="0">
              <a:solidFill>
                <a:srgbClr val="0070C0"/>
              </a:solidFill>
              <a:uFill>
                <a:solidFill>
                  <a:srgbClr val="0000FF"/>
                </a:solidFill>
              </a:uFill>
              <a:latin typeface="Impact" panose="020B0806030902050204" pitchFamily="34" charset="0"/>
              <a:cs typeface="Arial" panose="020B0604020202020204" pitchFamily="34" charset="0"/>
              <a:hlinkClick r:id="rId3"/>
            </a:endParaRPr>
          </a:p>
          <a:p>
            <a:pPr marL="16933" algn="ctr">
              <a:spcBef>
                <a:spcPts val="380"/>
              </a:spcBef>
              <a:buClr>
                <a:srgbClr val="4F81BC"/>
              </a:buClr>
              <a:buSzPct val="75000"/>
              <a:tabLst>
                <a:tab pos="381837" algn="l"/>
                <a:tab pos="382684" algn="l"/>
              </a:tabLst>
            </a:pPr>
            <a:r>
              <a:rPr lang="en-US" sz="1800" dirty="0" smtClean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Impact" panose="020B0806030902050204" pitchFamily="34" charset="0"/>
                <a:cs typeface="Arial" panose="020B0604020202020204" pitchFamily="34" charset="0"/>
                <a:hlinkClick r:id="rId4"/>
              </a:rPr>
              <a:t> fia.gturp@mail.ru  </a:t>
            </a:r>
            <a:endParaRPr lang="ru-RU" sz="1800" dirty="0">
              <a:solidFill>
                <a:srgbClr val="0070C0"/>
              </a:solidFill>
              <a:uFill>
                <a:solidFill>
                  <a:srgbClr val="0000FF"/>
                </a:solidFill>
              </a:uFill>
              <a:latin typeface="Impact" panose="020B0806030902050204" pitchFamily="34" charset="0"/>
              <a:cs typeface="Arial" panose="020B0604020202020204" pitchFamily="34" charset="0"/>
            </a:endParaRPr>
          </a:p>
          <a:p>
            <a:pPr marL="16933" indent="0">
              <a:lnSpc>
                <a:spcPct val="100000"/>
              </a:lnSpc>
              <a:spcBef>
                <a:spcPts val="387"/>
              </a:spcBef>
              <a:buClr>
                <a:srgbClr val="4F81BC"/>
              </a:buClr>
              <a:buSzPct val="75000"/>
              <a:buNone/>
              <a:tabLst>
                <a:tab pos="381837" algn="l"/>
                <a:tab pos="382684" algn="l"/>
              </a:tabLst>
            </a:pPr>
            <a:endParaRPr lang="ru-RU" spc="-28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9200" y="5563827"/>
            <a:ext cx="10523144" cy="8446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54187" rIns="0" bIns="0" rtlCol="0">
            <a:spAutoFit/>
          </a:bodyPr>
          <a:lstStyle/>
          <a:p>
            <a:pPr marL="16933" algn="ctr">
              <a:spcBef>
                <a:spcPts val="300"/>
              </a:spcBef>
              <a:buClr>
                <a:srgbClr val="4F81BC"/>
              </a:buClr>
              <a:buSzPct val="75000"/>
              <a:tabLst>
                <a:tab pos="381837" algn="l"/>
                <a:tab pos="382684" algn="l"/>
              </a:tabLst>
            </a:pPr>
            <a:r>
              <a:rPr lang="ru-RU" sz="2400" dirty="0" smtClean="0">
                <a:solidFill>
                  <a:srgbClr val="659A2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+7(812) 785-27- 25, 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659A2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lang="ru-RU" sz="2400" dirty="0">
                <a:solidFill>
                  <a:srgbClr val="659A2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 (812) </a:t>
            </a:r>
            <a:r>
              <a:rPr lang="ru-RU" sz="2400" dirty="0" smtClean="0">
                <a:solidFill>
                  <a:srgbClr val="659A2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785-20-03</a:t>
            </a:r>
            <a:endParaRPr lang="ru-RU" sz="2400" dirty="0">
              <a:solidFill>
                <a:srgbClr val="659A2A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6933" algn="ctr">
              <a:spcBef>
                <a:spcPts val="380"/>
              </a:spcBef>
              <a:tabLst>
                <a:tab pos="381837" algn="l"/>
              </a:tabLst>
            </a:pPr>
            <a:r>
              <a:rPr sz="2400" b="1" spc="-7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</a:t>
            </a:r>
            <a:r>
              <a:rPr sz="2400" b="1" spc="-7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</a:t>
            </a:r>
            <a:r>
              <a:rPr sz="2400" b="1" spc="-4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sz="2400" b="1" spc="-13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</a:t>
            </a:r>
            <a:r>
              <a:rPr lang="ru-RU" sz="2400" b="1" spc="-13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921) </a:t>
            </a:r>
            <a:r>
              <a:rPr lang="en-US" sz="2400" b="1" spc="-13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914-81-24</a:t>
            </a:r>
            <a:endParaRPr sz="2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7342" y="234744"/>
            <a:ext cx="966764" cy="11991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0" y="234744"/>
            <a:ext cx="1278779" cy="1337285"/>
          </a:xfrm>
          <a:prstGeom prst="rect">
            <a:avLst/>
          </a:prstGeom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6231" y="1751162"/>
            <a:ext cx="2544927" cy="304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934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Что такое Финансы </a:t>
            </a:r>
            <a:r>
              <a:rPr lang="en-US" b="1" dirty="0" smtClean="0">
                <a:solidFill>
                  <a:srgbClr val="002060"/>
                </a:solidFill>
              </a:rPr>
              <a:t>?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7342" y="234744"/>
            <a:ext cx="966764" cy="119917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6849" y="1512859"/>
            <a:ext cx="7842759" cy="484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1395" y="50958"/>
            <a:ext cx="8549082" cy="878018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16933" algn="ctr">
              <a:lnSpc>
                <a:spcPct val="100000"/>
              </a:lnSpc>
              <a:spcBef>
                <a:spcPts val="127"/>
              </a:spcBef>
            </a:pP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Финансы: 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определение</a:t>
            </a:r>
            <a:r>
              <a:rPr lang="en-US" sz="2400" dirty="0" smtClean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</a:b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и виды финансовых отношений</a:t>
            </a:r>
            <a:endParaRPr sz="2400" dirty="0">
              <a:solidFill>
                <a:srgbClr val="002060"/>
              </a:solidFill>
              <a:latin typeface="Arial Black" panose="020B0A04020102020204" pitchFamily="34" charset="0"/>
              <a:cs typeface="Cambri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94" y="1313453"/>
            <a:ext cx="65499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Финансами</a:t>
            </a:r>
            <a:r>
              <a:rPr lang="ru-RU" sz="2400" dirty="0" smtClean="0"/>
              <a:t> называют денежные средства, как наличные, так безналичные, отношения и операции, связанные с применением, движением средств. </a:t>
            </a:r>
            <a:endParaRPr lang="ru-RU" sz="2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7342" y="234744"/>
            <a:ext cx="966764" cy="119917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814868" y="957532"/>
            <a:ext cx="520172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Иначе говоря, финансы – это все материальные ресурсы, выраженные в денежном эквиваленте. Владельцем данных ресурсов может быть конкретный человек, представитель бизнеса, хозяйственный субъект или государство.</a:t>
            </a:r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Выделяют </a:t>
            </a:r>
            <a:r>
              <a:rPr lang="ru-RU" b="1" dirty="0" smtClean="0"/>
              <a:t>три вида финансовых отношений</a:t>
            </a:r>
            <a:r>
              <a:rPr lang="ru-RU" dirty="0" smtClean="0"/>
              <a:t>:</a:t>
            </a:r>
          </a:p>
          <a:p>
            <a:pPr fontAlgn="base"/>
            <a:r>
              <a:rPr lang="ru-RU" u="sng" dirty="0" smtClean="0"/>
              <a:t>публичные (общественные) </a:t>
            </a:r>
            <a:r>
              <a:rPr lang="ru-RU" dirty="0" smtClean="0"/>
              <a:t>– речь идет о процессах, механизмах в масштабах государства, способах контроля и мониторинга;</a:t>
            </a:r>
          </a:p>
          <a:p>
            <a:pPr fontAlgn="base"/>
            <a:r>
              <a:rPr lang="ru-RU" u="sng" dirty="0" smtClean="0"/>
              <a:t>корпоративные </a:t>
            </a:r>
            <a:r>
              <a:rPr lang="ru-RU" dirty="0" smtClean="0"/>
              <a:t>– искусство управления денежными средствами, наука, которую изучают в ВУЗах;</a:t>
            </a:r>
          </a:p>
          <a:p>
            <a:pPr fontAlgn="base"/>
            <a:r>
              <a:rPr lang="ru-RU" u="sng" dirty="0" smtClean="0"/>
              <a:t>личные</a:t>
            </a:r>
            <a:r>
              <a:rPr lang="ru-RU" dirty="0" smtClean="0"/>
              <a:t> – доход и деньги семьи, умение распределять и управлять финансами в рамках семейного бюджета.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407" y="2920132"/>
            <a:ext cx="6012611" cy="304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4729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5A0D8AB-0924-4AB6-BF02-D5E364DE4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193" y="162962"/>
            <a:ext cx="10663154" cy="1001129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16933" algn="ctr">
              <a:lnSpc>
                <a:spcPct val="100000"/>
              </a:lnSpc>
              <a:spcBef>
                <a:spcPts val="127"/>
              </a:spcBef>
            </a:pP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Специфические особенности </a:t>
            </a:r>
            <a:b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</a:b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профессии финансист</a:t>
            </a:r>
            <a:endParaRPr sz="3200" dirty="0">
              <a:solidFill>
                <a:srgbClr val="002060"/>
              </a:solidFill>
              <a:latin typeface="Arial Black" panose="020B0A04020102020204" pitchFamily="34" charset="0"/>
              <a:cs typeface="Cambri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8408" y="2415396"/>
            <a:ext cx="60384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75"/>
              </a:spcBef>
              <a:spcAft>
                <a:spcPts val="375"/>
              </a:spcAft>
              <a:buFont typeface="Wingdings" panose="05000000000000000000" pitchFamily="2" charset="2"/>
              <a:buChar char="ü"/>
            </a:pPr>
            <a:r>
              <a:rPr lang="ru-RU" sz="2400" dirty="0" smtClean="0"/>
              <a:t>Финансист –специалист высокой квалификации, который умеет увеличивать капитал.</a:t>
            </a:r>
            <a:endParaRPr lang="ru-RU" sz="2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627" y="1509623"/>
            <a:ext cx="62277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Профессия финансист считается одной из самых престижных и статусных. </a:t>
            </a:r>
            <a:endParaRPr lang="ru-RU" sz="2400" b="1" i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sz="2400" b="1" i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7342" y="234744"/>
            <a:ext cx="966764" cy="119917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0166" y="3579962"/>
            <a:ext cx="61391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75"/>
              </a:spcBef>
              <a:spcAft>
                <a:spcPts val="375"/>
              </a:spcAft>
              <a:buFont typeface="Wingdings" panose="05000000000000000000" pitchFamily="2" charset="2"/>
              <a:buChar char="ü"/>
            </a:pPr>
            <a:r>
              <a:rPr lang="ru-RU" sz="2400" dirty="0" smtClean="0"/>
              <a:t>Он востребован в самых разных сферах: в инвестиционных фондах и финансовых компаниях, в государственных органах, в банках и т. д. </a:t>
            </a:r>
            <a:endParaRPr lang="ru-RU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0552" y="5124091"/>
            <a:ext cx="62311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75"/>
              </a:spcBef>
              <a:spcAft>
                <a:spcPts val="375"/>
              </a:spcAft>
              <a:buFont typeface="Wingdings" panose="05000000000000000000" pitchFamily="2" charset="2"/>
              <a:buChar char="ü"/>
            </a:pPr>
            <a:r>
              <a:rPr lang="ru-RU" sz="2400" dirty="0" smtClean="0"/>
              <a:t>Он может заниматься разнообразными видами деятельности: внешнеэкономической, страховой, инвестиционной и т. д.. </a:t>
            </a:r>
            <a:endParaRPr lang="ru-RU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5478" y="1777040"/>
            <a:ext cx="5845097" cy="326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9602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15F3541-1A5B-496F-8295-73DD188C7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649" y="81476"/>
            <a:ext cx="10562799" cy="1001129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16933" algn="ctr">
              <a:lnSpc>
                <a:spcPct val="100000"/>
              </a:lnSpc>
              <a:spcBef>
                <a:spcPts val="127"/>
              </a:spcBef>
            </a:pPr>
            <a:r>
              <a:rPr lang="ru-RU" sz="3200" spc="-7" dirty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Плюсы и минусы профессии </a:t>
            </a:r>
            <a:r>
              <a:rPr lang="ru-RU" sz="3200" spc="-7" dirty="0" smtClean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финансиста</a:t>
            </a:r>
            <a:r>
              <a:rPr lang="ru-RU" sz="3200" spc="-7" dirty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/>
            </a:r>
            <a:br>
              <a:rPr lang="ru-RU" sz="3200" spc="-7" dirty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</a:br>
            <a:endParaRPr sz="3200" dirty="0">
              <a:solidFill>
                <a:srgbClr val="002060"/>
              </a:solidFill>
              <a:latin typeface="Arial Black" panose="020B0A04020102020204" pitchFamily="34" charset="0"/>
              <a:cs typeface="Cambria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846472992"/>
              </p:ext>
            </p:extLst>
          </p:nvPr>
        </p:nvGraphicFramePr>
        <p:xfrm>
          <a:off x="75825" y="572878"/>
          <a:ext cx="11987645" cy="6204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7342" y="234744"/>
            <a:ext cx="966764" cy="11991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399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826" y="327697"/>
            <a:ext cx="10850288" cy="508687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16933" algn="ctr">
              <a:lnSpc>
                <a:spcPct val="100000"/>
              </a:lnSpc>
              <a:spcBef>
                <a:spcPts val="127"/>
              </a:spcBef>
            </a:pPr>
            <a:r>
              <a:rPr lang="ru-RU" sz="3200" spc="-7" dirty="0" smtClean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Отличия финансиста и экономиста</a:t>
            </a:r>
            <a:endParaRPr sz="3200" spc="-7" dirty="0">
              <a:solidFill>
                <a:srgbClr val="002060"/>
              </a:solidFill>
              <a:latin typeface="Arial Black" panose="020B0A04020102020204" pitchFamily="34" charset="0"/>
              <a:cs typeface="Cambri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825" y="1035170"/>
            <a:ext cx="118995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✔</a:t>
            </a:r>
            <a:r>
              <a:rPr lang="ru-RU" dirty="0">
                <a:solidFill>
                  <a:srgbClr val="5E677A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lang="ru-RU" b="1" dirty="0" smtClean="0"/>
              <a:t> </a:t>
            </a:r>
            <a:r>
              <a:rPr lang="ru-RU" dirty="0" smtClean="0"/>
              <a:t>Финансист занимается инвестиционными проектами, и рассчитывает, как это лучше реализовать. Он легко ориентируется в текущей ситуации, планах развития на будущее, умении предвидеть правильные этапы успешного развития. 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7342" y="234744"/>
            <a:ext cx="966764" cy="119917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0770" y="2009955"/>
            <a:ext cx="12006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✔</a:t>
            </a:r>
            <a:r>
              <a:rPr lang="ru-RU" dirty="0">
                <a:solidFill>
                  <a:srgbClr val="5E677A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lang="ru-RU" b="1" dirty="0" smtClean="0"/>
              <a:t> </a:t>
            </a:r>
            <a:r>
              <a:rPr lang="ru-RU" dirty="0" smtClean="0"/>
              <a:t>Экономист – это человек, который владеет экономической ситуацией того предприятия, на котором он работает. Он может хорошо разбираться в разных отраслях – например, в промышленности, строительстве или сельском хозяйстве.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59" y="2864959"/>
            <a:ext cx="551461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2724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15F3541-1A5B-496F-8295-73DD188C7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04585"/>
            <a:ext cx="11131061" cy="754908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16933" algn="ctr">
              <a:lnSpc>
                <a:spcPct val="100000"/>
              </a:lnSpc>
              <a:spcBef>
                <a:spcPts val="127"/>
              </a:spcBef>
            </a:pPr>
            <a:r>
              <a:rPr lang="ru-RU" sz="2400" spc="-7" dirty="0" smtClean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Средние зарплаты в некоторых сферах деятельности в сравнении  по данным Росстата на</a:t>
            </a:r>
            <a:r>
              <a:rPr lang="ru-RU" sz="2400" spc="-7" dirty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 </a:t>
            </a:r>
            <a:r>
              <a:rPr lang="ru-RU" sz="2400" spc="-7" dirty="0" smtClean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конец 2021г.</a:t>
            </a:r>
            <a:endParaRPr sz="2400" spc="-7" dirty="0">
              <a:solidFill>
                <a:srgbClr val="002060"/>
              </a:solidFill>
              <a:latin typeface="Arial Black" panose="020B0A04020102020204" pitchFamily="34" charset="0"/>
              <a:cs typeface="Cambria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23994" y="234744"/>
            <a:ext cx="710111" cy="880825"/>
          </a:xfrm>
          <a:prstGeom prst="rect">
            <a:avLst/>
          </a:prstGeom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873" y="1369442"/>
            <a:ext cx="10848346" cy="408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5352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15F3541-1A5B-496F-8295-73DD188C7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3044" y="25946"/>
            <a:ext cx="11201400" cy="878018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16933" algn="ctr">
              <a:lnSpc>
                <a:spcPct val="100000"/>
              </a:lnSpc>
              <a:spcBef>
                <a:spcPts val="127"/>
              </a:spcBef>
            </a:pPr>
            <a:r>
              <a:rPr lang="ru-RU" sz="2800" spc="-7" dirty="0" smtClean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Сферы деятельности, </a:t>
            </a:r>
            <a:r>
              <a:rPr lang="ru-RU" sz="2800" spc="-7" dirty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в которых </a:t>
            </a:r>
            <a:r>
              <a:rPr lang="ru-RU" sz="2800" spc="-7" dirty="0" smtClean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финансист </a:t>
            </a:r>
            <a:r>
              <a:rPr lang="ru-RU" sz="2800" spc="-7" dirty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может применить свои знания и способности в полной мере</a:t>
            </a:r>
            <a:r>
              <a:rPr lang="ru-RU" sz="2800" spc="-7" dirty="0" smtClean="0">
                <a:solidFill>
                  <a:srgbClr val="002060"/>
                </a:solidFill>
                <a:latin typeface="Arial Black" panose="020B0A04020102020204" pitchFamily="34" charset="0"/>
                <a:cs typeface="Cambria"/>
              </a:rPr>
              <a:t>:</a:t>
            </a:r>
            <a:endParaRPr sz="2800" spc="-7" dirty="0">
              <a:solidFill>
                <a:srgbClr val="002060"/>
              </a:solidFill>
              <a:latin typeface="Arial Black" panose="020B0A04020102020204" pitchFamily="34" charset="0"/>
              <a:cs typeface="Cambri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870" y="1101215"/>
            <a:ext cx="18859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8" name="AutoShape 4" descr="Федеральная налоговая служб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52867" y="1120267"/>
            <a:ext cx="21621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39201" y="5327219"/>
            <a:ext cx="2413689" cy="128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40782" y="1122692"/>
            <a:ext cx="2379218" cy="220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563" y="5348557"/>
            <a:ext cx="4018293" cy="124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3085" y="3569449"/>
            <a:ext cx="25050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956376" y="3530181"/>
            <a:ext cx="3017088" cy="181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4454" y="3611503"/>
            <a:ext cx="2122190" cy="158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97577" y="3485071"/>
            <a:ext cx="3272161" cy="17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7481" y="1095554"/>
            <a:ext cx="3176677" cy="224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279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5A0D8AB-0924-4AB6-BF02-D5E364DE4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809" y="309547"/>
            <a:ext cx="10747534" cy="508687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27"/>
              </a:spcBef>
            </a:pPr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Особенности построения учебного процесса</a:t>
            </a:r>
            <a:endParaRPr sz="3200" dirty="0">
              <a:solidFill>
                <a:srgbClr val="002060"/>
              </a:solidFill>
              <a:latin typeface="Arial Black" panose="020B0A04020102020204" pitchFamily="34" charset="0"/>
              <a:cs typeface="Cambria"/>
            </a:endParaRPr>
          </a:p>
        </p:txBody>
      </p:sp>
      <p:graphicFrame>
        <p:nvGraphicFramePr>
          <p:cNvPr id="13" name="Схема 12"/>
          <p:cNvGraphicFramePr/>
          <p:nvPr>
            <p:extLst/>
          </p:nvPr>
        </p:nvGraphicFramePr>
        <p:xfrm>
          <a:off x="812800" y="967231"/>
          <a:ext cx="110744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23994" y="234744"/>
            <a:ext cx="710111" cy="8808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580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5949</TotalTime>
  <Words>455</Words>
  <Application>Microsoft Office PowerPoint</Application>
  <PresentationFormat>Произвольный</PresentationFormat>
  <Paragraphs>81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Что такое Финансы ?</vt:lpstr>
      <vt:lpstr>Финансы: определение  и виды финансовых отношений</vt:lpstr>
      <vt:lpstr>Специфические особенности  профессии финансист</vt:lpstr>
      <vt:lpstr>Плюсы и минусы профессии финансиста </vt:lpstr>
      <vt:lpstr>Отличия финансиста и экономиста</vt:lpstr>
      <vt:lpstr>Средние зарплаты в некоторых сферах деятельности в сравнении  по данным Росстата на конец 2021г.</vt:lpstr>
      <vt:lpstr>Сферы деятельности, в которых финансист может применить свои знания и способности в полной мере:</vt:lpstr>
      <vt:lpstr>Особенности построения учебного процесса</vt:lpstr>
      <vt:lpstr>Состав основных профильных  дисциплин по программе  «Финансовый менеджмент»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науки и высшего образования Российской Федерации Федеральное государственное бюджетное образовательное учреждение высшего образования   САНКТ-ПЕТЕРБУРГСКИЙ ГОСУДАРСТВЕННЫЙ УНИВЕРСИТЕТ ПРОМЫШЛЕННЫХ ТЕХНОЛОГИЙ И ДИЗАЙНА    ВЫСШАЯ ШКОЛА ТЕХНОЛОГИИ И ЭНЕРГЕТИКИ   Институт управления и экономики   Кафедра маркетинга и логистики</dc:title>
  <dc:creator>Ivan Chernov</dc:creator>
  <cp:lastModifiedBy>LENOVO</cp:lastModifiedBy>
  <cp:revision>135</cp:revision>
  <dcterms:created xsi:type="dcterms:W3CDTF">2019-12-10T16:40:49Z</dcterms:created>
  <dcterms:modified xsi:type="dcterms:W3CDTF">2022-05-07T06:09:53Z</dcterms:modified>
</cp:coreProperties>
</file>