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6.jpg" ContentType="image/jpg"/>
  <Override PartName="/ppt/media/image8.jpg" ContentType="image/jpg"/>
  <Override PartName="/ppt/media/image9.jpg" ContentType="image/jpg"/>
  <Override PartName="/ppt/media/image10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7" r:id="rId5"/>
    <p:sldId id="260" r:id="rId6"/>
    <p:sldId id="278" r:id="rId7"/>
    <p:sldId id="279" r:id="rId8"/>
    <p:sldId id="281" r:id="rId9"/>
    <p:sldId id="274" r:id="rId10"/>
    <p:sldId id="275" r:id="rId11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52B"/>
    <a:srgbClr val="85A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8" autoAdjust="0"/>
  </p:normalViewPr>
  <p:slideViewPr>
    <p:cSldViewPr>
      <p:cViewPr varScale="1">
        <p:scale>
          <a:sx n="113" d="100"/>
          <a:sy n="113" d="100"/>
        </p:scale>
        <p:origin x="74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8EBB4-983C-4AB7-83FB-F3336A2EFE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93F30-70EA-4D2A-AD10-9266E86A1C6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spc="-5" dirty="0">
              <a:solidFill>
                <a:srgbClr val="002060"/>
              </a:solidFill>
              <a:latin typeface="Arial Black" panose="020B0A04020102020204" pitchFamily="34" charset="0"/>
              <a:cs typeface="Calibri"/>
            </a:rPr>
            <a:t>Лекции и практики, проводимые высококвалифицированными преподавателями и практиками</a:t>
          </a:r>
          <a:endParaRPr lang="ru-RU" sz="1400" b="1" dirty="0">
            <a:solidFill>
              <a:srgbClr val="002060"/>
            </a:solidFill>
            <a:latin typeface="Arial Black" panose="020B0A04020102020204" pitchFamily="34" charset="0"/>
            <a:cs typeface="Calibri"/>
          </a:endParaRPr>
        </a:p>
        <a:p>
          <a:pPr algn="l" defTabSz="1866900">
            <a:spcAft>
              <a:spcPct val="35000"/>
            </a:spcAft>
          </a:pPr>
          <a:endParaRPr lang="ru-RU" dirty="0"/>
        </a:p>
      </dgm:t>
    </dgm:pt>
    <dgm:pt modelId="{E5101B20-9C5B-4FF5-A6D4-0DDCF8995F3A}" type="parTrans" cxnId="{F23CEAF5-08E2-4634-BA87-88AC852753E8}">
      <dgm:prSet/>
      <dgm:spPr/>
      <dgm:t>
        <a:bodyPr/>
        <a:lstStyle/>
        <a:p>
          <a:endParaRPr lang="ru-RU"/>
        </a:p>
      </dgm:t>
    </dgm:pt>
    <dgm:pt modelId="{9F3FC772-3A36-4C79-A6EF-9A8388E007BA}" type="sibTrans" cxnId="{F23CEAF5-08E2-4634-BA87-88AC852753E8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DC975D8-D8C8-48F6-84EE-B6F79E5F2F3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spc="-5" dirty="0">
              <a:solidFill>
                <a:srgbClr val="002060"/>
              </a:solidFill>
              <a:effectLst/>
              <a:latin typeface="Arial Black" panose="020B0A04020102020204" pitchFamily="34" charset="0"/>
              <a:cs typeface="Calibri"/>
            </a:rPr>
            <a:t>Взаимодействие с ведущими профильными организациями-партнерами на протяжении всего периода обучения</a:t>
          </a:r>
          <a:endParaRPr lang="ru-RU" sz="1400" b="1" dirty="0">
            <a:solidFill>
              <a:srgbClr val="002060"/>
            </a:solidFill>
            <a:effectLst/>
            <a:latin typeface="Arial Black" panose="020B0A04020102020204" pitchFamily="34" charset="0"/>
            <a:cs typeface="Calibri"/>
          </a:endParaRPr>
        </a:p>
        <a:p>
          <a:pPr defTabSz="1866900">
            <a:spcAft>
              <a:spcPct val="35000"/>
            </a:spcAft>
          </a:pPr>
          <a:endParaRPr lang="ru-RU" dirty="0">
            <a:solidFill>
              <a:srgbClr val="002060"/>
            </a:solidFill>
            <a:effectLst/>
          </a:endParaRPr>
        </a:p>
      </dgm:t>
    </dgm:pt>
    <dgm:pt modelId="{5F8B51D9-8C1D-46FB-8B53-50604FF70F62}" type="parTrans" cxnId="{3B4046BF-1893-4E53-A1DA-512796A0E0CA}">
      <dgm:prSet/>
      <dgm:spPr/>
      <dgm:t>
        <a:bodyPr/>
        <a:lstStyle/>
        <a:p>
          <a:endParaRPr lang="ru-RU"/>
        </a:p>
      </dgm:t>
    </dgm:pt>
    <dgm:pt modelId="{58ECC62A-091E-4F4D-9397-A79A97617F28}" type="sibTrans" cxnId="{3B4046BF-1893-4E53-A1DA-512796A0E0CA}">
      <dgm:prSet/>
      <dgm:spPr/>
      <dgm:t>
        <a:bodyPr/>
        <a:lstStyle/>
        <a:p>
          <a:endParaRPr lang="ru-RU"/>
        </a:p>
      </dgm:t>
    </dgm:pt>
    <dgm:pt modelId="{A9DC9F38-8D28-4C3E-83BF-A26EF5EF3AB8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b="1" spc="-5" dirty="0">
              <a:solidFill>
                <a:srgbClr val="002060"/>
              </a:solidFill>
              <a:latin typeface="Arial Black" panose="020B0A04020102020204" pitchFamily="34" charset="0"/>
              <a:cs typeface="Calibri"/>
            </a:rPr>
            <a:t>Использование в учебном процессе  специальных программных продуктов, информационных и цифровых технологий </a:t>
          </a:r>
          <a:endParaRPr lang="ru-RU" sz="1400" b="1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F64EDC6A-CEE1-474D-8477-9E5A3454FC50}" type="parTrans" cxnId="{810D0500-32C6-4A39-94CD-FBB5E134AABF}">
      <dgm:prSet/>
      <dgm:spPr/>
      <dgm:t>
        <a:bodyPr/>
        <a:lstStyle/>
        <a:p>
          <a:endParaRPr lang="ru-RU"/>
        </a:p>
      </dgm:t>
    </dgm:pt>
    <dgm:pt modelId="{715A3632-9049-4C42-B992-9F44A2C9ECEA}" type="sibTrans" cxnId="{810D0500-32C6-4A39-94CD-FBB5E134AABF}">
      <dgm:prSet/>
      <dgm:spPr/>
      <dgm:t>
        <a:bodyPr/>
        <a:lstStyle/>
        <a:p>
          <a:endParaRPr lang="ru-RU"/>
        </a:p>
      </dgm:t>
    </dgm:pt>
    <dgm:pt modelId="{6ED0A209-C523-4438-A252-20D547F958B8}" type="pres">
      <dgm:prSet presAssocID="{98F8EBB4-983C-4AB7-83FB-F3336A2EFE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1A2FBE-362C-4942-B655-53FA0596D84A}" type="pres">
      <dgm:prSet presAssocID="{98F8EBB4-983C-4AB7-83FB-F3336A2EFEB1}" presName="Name1" presStyleCnt="0"/>
      <dgm:spPr/>
    </dgm:pt>
    <dgm:pt modelId="{BCA20635-FACD-430A-BCE6-C2753E84BCDE}" type="pres">
      <dgm:prSet presAssocID="{98F8EBB4-983C-4AB7-83FB-F3336A2EFEB1}" presName="cycle" presStyleCnt="0"/>
      <dgm:spPr/>
    </dgm:pt>
    <dgm:pt modelId="{FB275E32-31FD-4051-BFF7-55E51B65ED41}" type="pres">
      <dgm:prSet presAssocID="{98F8EBB4-983C-4AB7-83FB-F3336A2EFEB1}" presName="srcNode" presStyleLbl="node1" presStyleIdx="0" presStyleCnt="3"/>
      <dgm:spPr/>
    </dgm:pt>
    <dgm:pt modelId="{2187E42D-127B-43C8-A8E7-517834F91BF2}" type="pres">
      <dgm:prSet presAssocID="{98F8EBB4-983C-4AB7-83FB-F3336A2EFEB1}" presName="conn" presStyleLbl="parChTrans1D2" presStyleIdx="0" presStyleCnt="1"/>
      <dgm:spPr/>
      <dgm:t>
        <a:bodyPr/>
        <a:lstStyle/>
        <a:p>
          <a:endParaRPr lang="ru-RU"/>
        </a:p>
      </dgm:t>
    </dgm:pt>
    <dgm:pt modelId="{D5FDA79E-8771-40E8-B519-E2FD40CC3563}" type="pres">
      <dgm:prSet presAssocID="{98F8EBB4-983C-4AB7-83FB-F3336A2EFEB1}" presName="extraNode" presStyleLbl="node1" presStyleIdx="0" presStyleCnt="3"/>
      <dgm:spPr/>
    </dgm:pt>
    <dgm:pt modelId="{55485BAA-EE9E-41B6-8FC6-4F7F1AFD446F}" type="pres">
      <dgm:prSet presAssocID="{98F8EBB4-983C-4AB7-83FB-F3336A2EFEB1}" presName="dstNode" presStyleLbl="node1" presStyleIdx="0" presStyleCnt="3"/>
      <dgm:spPr/>
    </dgm:pt>
    <dgm:pt modelId="{B55CFF75-D1F0-4865-AAC1-55FB4998F98E}" type="pres">
      <dgm:prSet presAssocID="{68B93F30-70EA-4D2A-AD10-9266E86A1C6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13427-EA5B-438E-A387-A435749F44BC}" type="pres">
      <dgm:prSet presAssocID="{68B93F30-70EA-4D2A-AD10-9266E86A1C66}" presName="accent_1" presStyleCnt="0"/>
      <dgm:spPr/>
    </dgm:pt>
    <dgm:pt modelId="{AAA0E26C-EB35-44A1-999F-9F5B104298B9}" type="pres">
      <dgm:prSet presAssocID="{68B93F30-70EA-4D2A-AD10-9266E86A1C66}" presName="accentRepeatNode" presStyleLbl="solidFgAcc1" presStyleIdx="0" presStyleCnt="3"/>
      <dgm:spPr>
        <a:solidFill>
          <a:schemeClr val="accent2">
            <a:lumMod val="20000"/>
            <a:lumOff val="80000"/>
          </a:schemeClr>
        </a:solidFill>
        <a:ln>
          <a:solidFill>
            <a:srgbClr val="002060"/>
          </a:solidFill>
        </a:ln>
      </dgm:spPr>
    </dgm:pt>
    <dgm:pt modelId="{B604B89D-8DC1-46AC-A5F3-0ECF9538A281}" type="pres">
      <dgm:prSet presAssocID="{ADC975D8-D8C8-48F6-84EE-B6F79E5F2F3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58334-88AD-4707-BBC9-036265EE53DB}" type="pres">
      <dgm:prSet presAssocID="{ADC975D8-D8C8-48F6-84EE-B6F79E5F2F3B}" presName="accent_2" presStyleCnt="0"/>
      <dgm:spPr/>
    </dgm:pt>
    <dgm:pt modelId="{6EF839EF-0185-4249-B8AE-A9988E1A95C8}" type="pres">
      <dgm:prSet presAssocID="{ADC975D8-D8C8-48F6-84EE-B6F79E5F2F3B}" presName="accentRepeatNode" presStyleLbl="solidFgAcc1" presStyleIdx="1" presStyleCnt="3"/>
      <dgm:spPr>
        <a:solidFill>
          <a:schemeClr val="accent2">
            <a:lumMod val="20000"/>
            <a:lumOff val="80000"/>
          </a:schemeClr>
        </a:solidFill>
        <a:ln>
          <a:solidFill>
            <a:srgbClr val="002060"/>
          </a:solidFill>
        </a:ln>
      </dgm:spPr>
    </dgm:pt>
    <dgm:pt modelId="{531DF899-B0B1-40A9-9DF9-4B918BF7745A}" type="pres">
      <dgm:prSet presAssocID="{A9DC9F38-8D28-4C3E-83BF-A26EF5EF3AB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0A9E6-092A-4B8C-B437-26784C961492}" type="pres">
      <dgm:prSet presAssocID="{A9DC9F38-8D28-4C3E-83BF-A26EF5EF3AB8}" presName="accent_3" presStyleCnt="0"/>
      <dgm:spPr/>
    </dgm:pt>
    <dgm:pt modelId="{14D2FC5D-B7CE-487A-B0FC-148204687643}" type="pres">
      <dgm:prSet presAssocID="{A9DC9F38-8D28-4C3E-83BF-A26EF5EF3AB8}" presName="accentRepeatNode" presStyleLbl="solidFgAcc1" presStyleIdx="2" presStyleCnt="3"/>
      <dgm:spPr>
        <a:solidFill>
          <a:schemeClr val="accent2">
            <a:lumMod val="20000"/>
            <a:lumOff val="80000"/>
          </a:schemeClr>
        </a:solidFill>
        <a:ln>
          <a:solidFill>
            <a:srgbClr val="002060"/>
          </a:solidFill>
        </a:ln>
      </dgm:spPr>
    </dgm:pt>
  </dgm:ptLst>
  <dgm:cxnLst>
    <dgm:cxn modelId="{3B4046BF-1893-4E53-A1DA-512796A0E0CA}" srcId="{98F8EBB4-983C-4AB7-83FB-F3336A2EFEB1}" destId="{ADC975D8-D8C8-48F6-84EE-B6F79E5F2F3B}" srcOrd="1" destOrd="0" parTransId="{5F8B51D9-8C1D-46FB-8B53-50604FF70F62}" sibTransId="{58ECC62A-091E-4F4D-9397-A79A97617F28}"/>
    <dgm:cxn modelId="{F23CEAF5-08E2-4634-BA87-88AC852753E8}" srcId="{98F8EBB4-983C-4AB7-83FB-F3336A2EFEB1}" destId="{68B93F30-70EA-4D2A-AD10-9266E86A1C66}" srcOrd="0" destOrd="0" parTransId="{E5101B20-9C5B-4FF5-A6D4-0DDCF8995F3A}" sibTransId="{9F3FC772-3A36-4C79-A6EF-9A8388E007BA}"/>
    <dgm:cxn modelId="{51B8AC95-FA31-44AC-B2E9-285D8FEEE32D}" type="presOf" srcId="{9F3FC772-3A36-4C79-A6EF-9A8388E007BA}" destId="{2187E42D-127B-43C8-A8E7-517834F91BF2}" srcOrd="0" destOrd="0" presId="urn:microsoft.com/office/officeart/2008/layout/VerticalCurvedList"/>
    <dgm:cxn modelId="{6EAF0125-3FA2-4C46-AAF6-A314ADBAC5E0}" type="presOf" srcId="{ADC975D8-D8C8-48F6-84EE-B6F79E5F2F3B}" destId="{B604B89D-8DC1-46AC-A5F3-0ECF9538A281}" srcOrd="0" destOrd="0" presId="urn:microsoft.com/office/officeart/2008/layout/VerticalCurvedList"/>
    <dgm:cxn modelId="{92E8043F-790B-4269-AFEC-D02E9F024FE0}" type="presOf" srcId="{A9DC9F38-8D28-4C3E-83BF-A26EF5EF3AB8}" destId="{531DF899-B0B1-40A9-9DF9-4B918BF7745A}" srcOrd="0" destOrd="0" presId="urn:microsoft.com/office/officeart/2008/layout/VerticalCurvedList"/>
    <dgm:cxn modelId="{FD2B98A8-A821-48B5-9B85-3FEE4280512F}" type="presOf" srcId="{68B93F30-70EA-4D2A-AD10-9266E86A1C66}" destId="{B55CFF75-D1F0-4865-AAC1-55FB4998F98E}" srcOrd="0" destOrd="0" presId="urn:microsoft.com/office/officeart/2008/layout/VerticalCurvedList"/>
    <dgm:cxn modelId="{F83FC9C4-63EA-4656-B876-898E009CEB7D}" type="presOf" srcId="{98F8EBB4-983C-4AB7-83FB-F3336A2EFEB1}" destId="{6ED0A209-C523-4438-A252-20D547F958B8}" srcOrd="0" destOrd="0" presId="urn:microsoft.com/office/officeart/2008/layout/VerticalCurvedList"/>
    <dgm:cxn modelId="{810D0500-32C6-4A39-94CD-FBB5E134AABF}" srcId="{98F8EBB4-983C-4AB7-83FB-F3336A2EFEB1}" destId="{A9DC9F38-8D28-4C3E-83BF-A26EF5EF3AB8}" srcOrd="2" destOrd="0" parTransId="{F64EDC6A-CEE1-474D-8477-9E5A3454FC50}" sibTransId="{715A3632-9049-4C42-B992-9F44A2C9ECEA}"/>
    <dgm:cxn modelId="{796126D4-D901-42A6-95D8-E806368EDD27}" type="presParOf" srcId="{6ED0A209-C523-4438-A252-20D547F958B8}" destId="{DF1A2FBE-362C-4942-B655-53FA0596D84A}" srcOrd="0" destOrd="0" presId="urn:microsoft.com/office/officeart/2008/layout/VerticalCurvedList"/>
    <dgm:cxn modelId="{EFB23194-40D6-4F8C-A921-2CA0ECC0DE8F}" type="presParOf" srcId="{DF1A2FBE-362C-4942-B655-53FA0596D84A}" destId="{BCA20635-FACD-430A-BCE6-C2753E84BCDE}" srcOrd="0" destOrd="0" presId="urn:microsoft.com/office/officeart/2008/layout/VerticalCurvedList"/>
    <dgm:cxn modelId="{34D00D23-8158-46C4-921C-D9390F1CEC76}" type="presParOf" srcId="{BCA20635-FACD-430A-BCE6-C2753E84BCDE}" destId="{FB275E32-31FD-4051-BFF7-55E51B65ED41}" srcOrd="0" destOrd="0" presId="urn:microsoft.com/office/officeart/2008/layout/VerticalCurvedList"/>
    <dgm:cxn modelId="{EEFFB961-0CB0-4803-80D9-A59C53147938}" type="presParOf" srcId="{BCA20635-FACD-430A-BCE6-C2753E84BCDE}" destId="{2187E42D-127B-43C8-A8E7-517834F91BF2}" srcOrd="1" destOrd="0" presId="urn:microsoft.com/office/officeart/2008/layout/VerticalCurvedList"/>
    <dgm:cxn modelId="{E6EE0203-74FE-4665-9315-62527410104B}" type="presParOf" srcId="{BCA20635-FACD-430A-BCE6-C2753E84BCDE}" destId="{D5FDA79E-8771-40E8-B519-E2FD40CC3563}" srcOrd="2" destOrd="0" presId="urn:microsoft.com/office/officeart/2008/layout/VerticalCurvedList"/>
    <dgm:cxn modelId="{0AD7B2C9-94EF-4F99-8DD8-C90C4A81F8B0}" type="presParOf" srcId="{BCA20635-FACD-430A-BCE6-C2753E84BCDE}" destId="{55485BAA-EE9E-41B6-8FC6-4F7F1AFD446F}" srcOrd="3" destOrd="0" presId="urn:microsoft.com/office/officeart/2008/layout/VerticalCurvedList"/>
    <dgm:cxn modelId="{99A7E6C3-C425-43D1-B4E3-E020FE58923F}" type="presParOf" srcId="{DF1A2FBE-362C-4942-B655-53FA0596D84A}" destId="{B55CFF75-D1F0-4865-AAC1-55FB4998F98E}" srcOrd="1" destOrd="0" presId="urn:microsoft.com/office/officeart/2008/layout/VerticalCurvedList"/>
    <dgm:cxn modelId="{037430E4-3F8F-4A24-97C4-B6510AB56A05}" type="presParOf" srcId="{DF1A2FBE-362C-4942-B655-53FA0596D84A}" destId="{BAF13427-EA5B-438E-A387-A435749F44BC}" srcOrd="2" destOrd="0" presId="urn:microsoft.com/office/officeart/2008/layout/VerticalCurvedList"/>
    <dgm:cxn modelId="{D05A49A1-9717-4BA8-B01B-49833540B621}" type="presParOf" srcId="{BAF13427-EA5B-438E-A387-A435749F44BC}" destId="{AAA0E26C-EB35-44A1-999F-9F5B104298B9}" srcOrd="0" destOrd="0" presId="urn:microsoft.com/office/officeart/2008/layout/VerticalCurvedList"/>
    <dgm:cxn modelId="{E8280E63-EB68-4E0B-8072-BC4B97716E62}" type="presParOf" srcId="{DF1A2FBE-362C-4942-B655-53FA0596D84A}" destId="{B604B89D-8DC1-46AC-A5F3-0ECF9538A281}" srcOrd="3" destOrd="0" presId="urn:microsoft.com/office/officeart/2008/layout/VerticalCurvedList"/>
    <dgm:cxn modelId="{CED8DD21-608E-4A79-AD78-95D96A5E14F4}" type="presParOf" srcId="{DF1A2FBE-362C-4942-B655-53FA0596D84A}" destId="{01A58334-88AD-4707-BBC9-036265EE53DB}" srcOrd="4" destOrd="0" presId="urn:microsoft.com/office/officeart/2008/layout/VerticalCurvedList"/>
    <dgm:cxn modelId="{1A4B5A79-8886-4195-9094-F37C3789567F}" type="presParOf" srcId="{01A58334-88AD-4707-BBC9-036265EE53DB}" destId="{6EF839EF-0185-4249-B8AE-A9988E1A95C8}" srcOrd="0" destOrd="0" presId="urn:microsoft.com/office/officeart/2008/layout/VerticalCurvedList"/>
    <dgm:cxn modelId="{F9707244-7482-4E97-8A26-C5C67EDCEAB5}" type="presParOf" srcId="{DF1A2FBE-362C-4942-B655-53FA0596D84A}" destId="{531DF899-B0B1-40A9-9DF9-4B918BF7745A}" srcOrd="5" destOrd="0" presId="urn:microsoft.com/office/officeart/2008/layout/VerticalCurvedList"/>
    <dgm:cxn modelId="{AFD24DD6-9A51-4C74-B790-8612372B76C3}" type="presParOf" srcId="{DF1A2FBE-362C-4942-B655-53FA0596D84A}" destId="{A1B0A9E6-092A-4B8C-B437-26784C961492}" srcOrd="6" destOrd="0" presId="urn:microsoft.com/office/officeart/2008/layout/VerticalCurvedList"/>
    <dgm:cxn modelId="{276A5676-D967-42A5-9A3B-097554B80006}" type="presParOf" srcId="{A1B0A9E6-092A-4B8C-B437-26784C961492}" destId="{14D2FC5D-B7CE-487A-B0FC-1482046876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5BDF12-C581-40E1-A4BA-304B4BCF41E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FD8375-DC9E-4521-99DE-CBF4775E766C}">
      <dgm:prSet phldrT="[Текст]" custT="1"/>
      <dgm:spPr>
        <a:solidFill>
          <a:schemeClr val="accent2">
            <a:lumMod val="20000"/>
            <a:lumOff val="8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i="1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 органах государственного и муниципального управления,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i="1" dirty="0">
              <a:solidFill>
                <a:srgbClr val="002060"/>
              </a:solidFill>
              <a:latin typeface="Arial Black" panose="020B0A04020102020204" pitchFamily="34" charset="0"/>
            </a:rPr>
            <a:t>системах управления государственных предприятий</a:t>
          </a:r>
        </a:p>
      </dgm:t>
    </dgm:pt>
    <dgm:pt modelId="{288199A7-82CD-42A2-B030-59CB7E1BFDF8}" type="parTrans" cxnId="{BAD1E7E2-7177-4F68-942F-AE5E4BBD655D}">
      <dgm:prSet/>
      <dgm:spPr/>
      <dgm:t>
        <a:bodyPr/>
        <a:lstStyle/>
        <a:p>
          <a:endParaRPr lang="ru-RU"/>
        </a:p>
      </dgm:t>
    </dgm:pt>
    <dgm:pt modelId="{17D8C463-9F8A-4101-91E7-AF7322C8A643}" type="sibTrans" cxnId="{BAD1E7E2-7177-4F68-942F-AE5E4BBD655D}">
      <dgm:prSet/>
      <dgm:spPr/>
      <dgm:t>
        <a:bodyPr/>
        <a:lstStyle/>
        <a:p>
          <a:endParaRPr lang="ru-RU"/>
        </a:p>
      </dgm:t>
    </dgm:pt>
    <dgm:pt modelId="{265CC093-AAE2-4EE3-A665-724B07AF89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в акционерных обществах и частных фирмах </a:t>
          </a:r>
        </a:p>
      </dgm:t>
    </dgm:pt>
    <dgm:pt modelId="{4CE73E20-931B-4B2A-A617-A792EB049658}" type="parTrans" cxnId="{BE5148C8-22BE-4B31-B27C-7A44C79BDDBF}">
      <dgm:prSet/>
      <dgm:spPr/>
      <dgm:t>
        <a:bodyPr/>
        <a:lstStyle/>
        <a:p>
          <a:endParaRPr lang="ru-RU"/>
        </a:p>
      </dgm:t>
    </dgm:pt>
    <dgm:pt modelId="{A36DECD5-96DA-4142-9A39-2FE12A7C5D96}" type="sibTrans" cxnId="{BE5148C8-22BE-4B31-B27C-7A44C79BDDBF}">
      <dgm:prSet/>
      <dgm:spPr/>
      <dgm:t>
        <a:bodyPr/>
        <a:lstStyle/>
        <a:p>
          <a:endParaRPr lang="ru-RU"/>
        </a:p>
      </dgm:t>
    </dgm:pt>
    <dgm:pt modelId="{46B43C8E-7511-4FEB-9A5B-E992A5EF72A0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в научных, проектных и конструкторских организациях</a:t>
          </a:r>
        </a:p>
      </dgm:t>
    </dgm:pt>
    <dgm:pt modelId="{B5B49C9A-484E-4BA6-A19E-FC802E71F5FA}" type="parTrans" cxnId="{5DD52BFA-F2D2-4DCA-9A61-563C87BD7803}">
      <dgm:prSet/>
      <dgm:spPr/>
      <dgm:t>
        <a:bodyPr/>
        <a:lstStyle/>
        <a:p>
          <a:endParaRPr lang="ru-RU"/>
        </a:p>
      </dgm:t>
    </dgm:pt>
    <dgm:pt modelId="{4F22B051-5381-415F-A84B-5891DE54E629}" type="sibTrans" cxnId="{5DD52BFA-F2D2-4DCA-9A61-563C87BD7803}">
      <dgm:prSet/>
      <dgm:spPr/>
      <dgm:t>
        <a:bodyPr/>
        <a:lstStyle/>
        <a:p>
          <a:endParaRPr lang="ru-RU"/>
        </a:p>
      </dgm:t>
    </dgm:pt>
    <dgm:pt modelId="{1E7427CB-7E5D-41AF-93F9-B36719D83391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Полученные знания и практические навыки в сфере управления позволяют выпускникам самостоятельно организовать бизнес</a:t>
          </a:r>
        </a:p>
      </dgm:t>
    </dgm:pt>
    <dgm:pt modelId="{3902EB65-C189-4839-8037-AFB87E806E5B}" type="parTrans" cxnId="{48B7F7CA-2D75-4977-A458-D29D760A13BC}">
      <dgm:prSet/>
      <dgm:spPr/>
      <dgm:t>
        <a:bodyPr/>
        <a:lstStyle/>
        <a:p>
          <a:endParaRPr lang="ru-RU"/>
        </a:p>
      </dgm:t>
    </dgm:pt>
    <dgm:pt modelId="{E6067C58-C19C-40C0-8ADD-3977B242AF00}" type="sibTrans" cxnId="{48B7F7CA-2D75-4977-A458-D29D760A13BC}">
      <dgm:prSet/>
      <dgm:spPr/>
      <dgm:t>
        <a:bodyPr/>
        <a:lstStyle/>
        <a:p>
          <a:endParaRPr lang="ru-RU"/>
        </a:p>
      </dgm:t>
    </dgm:pt>
    <dgm:pt modelId="{998C3520-D3A9-4E27-93F2-DB4674D3D4D2}" type="pres">
      <dgm:prSet presAssocID="{385BDF12-C581-40E1-A4BA-304B4BCF41E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96EFA-CFE7-4455-BF25-590BFC3A8F59}" type="pres">
      <dgm:prSet presAssocID="{385BDF12-C581-40E1-A4BA-304B4BCF41ED}" presName="arrow" presStyleLbl="bgShp" presStyleIdx="0" presStyleCnt="1" custScaleX="111281" custLinFactNeighborX="1760"/>
      <dgm:spPr>
        <a:solidFill>
          <a:schemeClr val="accent5">
            <a:lumMod val="20000"/>
            <a:lumOff val="80000"/>
          </a:schemeClr>
        </a:solidFill>
        <a:ln w="15875">
          <a:solidFill>
            <a:srgbClr val="002060"/>
          </a:solidFill>
        </a:ln>
      </dgm:spPr>
    </dgm:pt>
    <dgm:pt modelId="{8229672F-DF6E-4067-9C08-63C7B506A69B}" type="pres">
      <dgm:prSet presAssocID="{385BDF12-C581-40E1-A4BA-304B4BCF41ED}" presName="linearProcess" presStyleCnt="0"/>
      <dgm:spPr/>
    </dgm:pt>
    <dgm:pt modelId="{C0D8D614-EA45-46DD-8ACA-E7A51DCAD16B}" type="pres">
      <dgm:prSet presAssocID="{96FD8375-DC9E-4521-99DE-CBF4775E766C}" presName="textNode" presStyleLbl="node1" presStyleIdx="0" presStyleCnt="4" custScaleX="89710" custScaleY="131660" custLinFactNeighborX="-25806" custLinFactNeighborY="-29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8C8C1-6C0B-4968-A1D1-C1D27A09B7CB}" type="pres">
      <dgm:prSet presAssocID="{17D8C463-9F8A-4101-91E7-AF7322C8A643}" presName="sibTrans" presStyleCnt="0"/>
      <dgm:spPr/>
    </dgm:pt>
    <dgm:pt modelId="{D3AE237A-EA9C-40DA-95D8-43B6EE726D77}" type="pres">
      <dgm:prSet presAssocID="{265CC093-AAE2-4EE3-A665-724B07AF899C}" presName="textNode" presStyleLbl="node1" presStyleIdx="1" presStyleCnt="4" custScaleX="84199" custScaleY="98412" custLinFactNeighborX="-84189" custLinFactNeighborY="61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F1B45-1E87-4D83-A356-83B4706E66DE}" type="pres">
      <dgm:prSet presAssocID="{A36DECD5-96DA-4142-9A39-2FE12A7C5D96}" presName="sibTrans" presStyleCnt="0"/>
      <dgm:spPr/>
    </dgm:pt>
    <dgm:pt modelId="{173A32F0-BA56-40FD-BB59-70D97D19253F}" type="pres">
      <dgm:prSet presAssocID="{46B43C8E-7511-4FEB-9A5B-E992A5EF72A0}" presName="textNode" presStyleLbl="node1" presStyleIdx="2" presStyleCnt="4" custScaleX="87974" custLinFactX="-27843" custLinFactNeighborX="-100000" custLinFactNeighborY="-45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2C7A7-4ECC-484A-889A-0EB8418CFE1B}" type="pres">
      <dgm:prSet presAssocID="{4F22B051-5381-415F-A84B-5891DE54E629}" presName="sibTrans" presStyleCnt="0"/>
      <dgm:spPr/>
    </dgm:pt>
    <dgm:pt modelId="{B97D74F4-118D-427A-B813-209C3C27769C}" type="pres">
      <dgm:prSet presAssocID="{1E7427CB-7E5D-41AF-93F9-B36719D83391}" presName="textNode" presStyleLbl="node1" presStyleIdx="3" presStyleCnt="4" custScaleX="101856" custScaleY="123380" custLinFactX="-34110" custLinFactNeighborX="-100000" custLinFactNeighborY="2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07062C-CF6D-4D78-8E81-E9AA79D26562}" type="presOf" srcId="{1E7427CB-7E5D-41AF-93F9-B36719D83391}" destId="{B97D74F4-118D-427A-B813-209C3C27769C}" srcOrd="0" destOrd="0" presId="urn:microsoft.com/office/officeart/2005/8/layout/hProcess9"/>
    <dgm:cxn modelId="{3AF57BFF-C734-4F91-9414-F4ECD21FD452}" type="presOf" srcId="{96FD8375-DC9E-4521-99DE-CBF4775E766C}" destId="{C0D8D614-EA45-46DD-8ACA-E7A51DCAD16B}" srcOrd="0" destOrd="0" presId="urn:microsoft.com/office/officeart/2005/8/layout/hProcess9"/>
    <dgm:cxn modelId="{73D47CF7-CDE9-4EEF-A410-FEC7862ABE2C}" type="presOf" srcId="{265CC093-AAE2-4EE3-A665-724B07AF899C}" destId="{D3AE237A-EA9C-40DA-95D8-43B6EE726D77}" srcOrd="0" destOrd="0" presId="urn:microsoft.com/office/officeart/2005/8/layout/hProcess9"/>
    <dgm:cxn modelId="{5DD52BFA-F2D2-4DCA-9A61-563C87BD7803}" srcId="{385BDF12-C581-40E1-A4BA-304B4BCF41ED}" destId="{46B43C8E-7511-4FEB-9A5B-E992A5EF72A0}" srcOrd="2" destOrd="0" parTransId="{B5B49C9A-484E-4BA6-A19E-FC802E71F5FA}" sibTransId="{4F22B051-5381-415F-A84B-5891DE54E629}"/>
    <dgm:cxn modelId="{BAD1E7E2-7177-4F68-942F-AE5E4BBD655D}" srcId="{385BDF12-C581-40E1-A4BA-304B4BCF41ED}" destId="{96FD8375-DC9E-4521-99DE-CBF4775E766C}" srcOrd="0" destOrd="0" parTransId="{288199A7-82CD-42A2-B030-59CB7E1BFDF8}" sibTransId="{17D8C463-9F8A-4101-91E7-AF7322C8A643}"/>
    <dgm:cxn modelId="{BE5148C8-22BE-4B31-B27C-7A44C79BDDBF}" srcId="{385BDF12-C581-40E1-A4BA-304B4BCF41ED}" destId="{265CC093-AAE2-4EE3-A665-724B07AF899C}" srcOrd="1" destOrd="0" parTransId="{4CE73E20-931B-4B2A-A617-A792EB049658}" sibTransId="{A36DECD5-96DA-4142-9A39-2FE12A7C5D96}"/>
    <dgm:cxn modelId="{A6FAB1BE-16F7-4ED3-B8F6-C138698D0030}" type="presOf" srcId="{46B43C8E-7511-4FEB-9A5B-E992A5EF72A0}" destId="{173A32F0-BA56-40FD-BB59-70D97D19253F}" srcOrd="0" destOrd="0" presId="urn:microsoft.com/office/officeart/2005/8/layout/hProcess9"/>
    <dgm:cxn modelId="{0383F3E6-C58B-4326-87FC-F7916038DD83}" type="presOf" srcId="{385BDF12-C581-40E1-A4BA-304B4BCF41ED}" destId="{998C3520-D3A9-4E27-93F2-DB4674D3D4D2}" srcOrd="0" destOrd="0" presId="urn:microsoft.com/office/officeart/2005/8/layout/hProcess9"/>
    <dgm:cxn modelId="{48B7F7CA-2D75-4977-A458-D29D760A13BC}" srcId="{385BDF12-C581-40E1-A4BA-304B4BCF41ED}" destId="{1E7427CB-7E5D-41AF-93F9-B36719D83391}" srcOrd="3" destOrd="0" parTransId="{3902EB65-C189-4839-8037-AFB87E806E5B}" sibTransId="{E6067C58-C19C-40C0-8ADD-3977B242AF00}"/>
    <dgm:cxn modelId="{B4A374E3-E364-4BB3-A165-BB1047197BCF}" type="presParOf" srcId="{998C3520-D3A9-4E27-93F2-DB4674D3D4D2}" destId="{B5596EFA-CFE7-4455-BF25-590BFC3A8F59}" srcOrd="0" destOrd="0" presId="urn:microsoft.com/office/officeart/2005/8/layout/hProcess9"/>
    <dgm:cxn modelId="{EF8A101C-604C-47C6-ABBF-57E364023016}" type="presParOf" srcId="{998C3520-D3A9-4E27-93F2-DB4674D3D4D2}" destId="{8229672F-DF6E-4067-9C08-63C7B506A69B}" srcOrd="1" destOrd="0" presId="urn:microsoft.com/office/officeart/2005/8/layout/hProcess9"/>
    <dgm:cxn modelId="{F5AFB807-5B24-4241-869E-BAFA3B626D5F}" type="presParOf" srcId="{8229672F-DF6E-4067-9C08-63C7B506A69B}" destId="{C0D8D614-EA45-46DD-8ACA-E7A51DCAD16B}" srcOrd="0" destOrd="0" presId="urn:microsoft.com/office/officeart/2005/8/layout/hProcess9"/>
    <dgm:cxn modelId="{EA2ED1D0-312A-4EF7-BBEB-2C5A04748FF0}" type="presParOf" srcId="{8229672F-DF6E-4067-9C08-63C7B506A69B}" destId="{25A8C8C1-6C0B-4968-A1D1-C1D27A09B7CB}" srcOrd="1" destOrd="0" presId="urn:microsoft.com/office/officeart/2005/8/layout/hProcess9"/>
    <dgm:cxn modelId="{4BEB7CB0-436D-41AE-84FF-CEF092F87850}" type="presParOf" srcId="{8229672F-DF6E-4067-9C08-63C7B506A69B}" destId="{D3AE237A-EA9C-40DA-95D8-43B6EE726D77}" srcOrd="2" destOrd="0" presId="urn:microsoft.com/office/officeart/2005/8/layout/hProcess9"/>
    <dgm:cxn modelId="{ABED8AE6-32F6-433F-AD9A-6DD8F4602D4F}" type="presParOf" srcId="{8229672F-DF6E-4067-9C08-63C7B506A69B}" destId="{5C2F1B45-1E87-4D83-A356-83B4706E66DE}" srcOrd="3" destOrd="0" presId="urn:microsoft.com/office/officeart/2005/8/layout/hProcess9"/>
    <dgm:cxn modelId="{050BA390-6043-406F-9FDC-5D5D7B553F89}" type="presParOf" srcId="{8229672F-DF6E-4067-9C08-63C7B506A69B}" destId="{173A32F0-BA56-40FD-BB59-70D97D19253F}" srcOrd="4" destOrd="0" presId="urn:microsoft.com/office/officeart/2005/8/layout/hProcess9"/>
    <dgm:cxn modelId="{5BBD7E4A-035C-4CB8-8BAA-82E9CDE8A9D3}" type="presParOf" srcId="{8229672F-DF6E-4067-9C08-63C7B506A69B}" destId="{1E02C7A7-4ECC-484A-889A-0EB8418CFE1B}" srcOrd="5" destOrd="0" presId="urn:microsoft.com/office/officeart/2005/8/layout/hProcess9"/>
    <dgm:cxn modelId="{CE2918A2-C9B6-41E8-9A96-9116047F7FB6}" type="presParOf" srcId="{8229672F-DF6E-4067-9C08-63C7B506A69B}" destId="{B97D74F4-118D-427A-B813-209C3C27769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54220-32F0-4420-AFA2-11528C934E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1B419-FE10-43B6-A9BD-C26A95DB5C94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kumimoji="0" lang="ru-RU" sz="1400" b="1" i="1" u="none" strike="noStrike" cap="none" spc="-5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генерация знаний</a:t>
          </a:r>
          <a:r>
            <a:rPr kumimoji="0" lang="ru-RU" sz="1400" b="1" i="1" u="none" strike="noStrike" cap="none" spc="2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 </a:t>
          </a:r>
          <a:r>
            <a:rPr kumimoji="0" lang="ru-RU" sz="1400" b="1" i="1" u="none" strike="noStrike" cap="none" spc="-5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и</a:t>
          </a:r>
          <a:r>
            <a:rPr kumimoji="0" lang="ru-RU" sz="1400" b="1" i="1" u="none" strike="noStrike" cap="none" spc="-1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 идей</a:t>
          </a:r>
          <a:r>
            <a:rPr kumimoji="0" lang="ru-RU" sz="1400" b="1" i="1" u="none" strike="noStrike" cap="none" spc="-5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 по</a:t>
          </a:r>
          <a:r>
            <a:rPr kumimoji="0" lang="ru-RU" sz="1400" b="1" i="1" u="none" strike="noStrike" cap="none" spc="-15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 тематике энергоменеджмента и креативный подход к подаче материала</a:t>
          </a:r>
          <a:endParaRPr lang="ru-RU" sz="1400" dirty="0"/>
        </a:p>
      </dgm:t>
    </dgm:pt>
    <dgm:pt modelId="{C3902D42-3093-4778-BDBF-553E7985C726}" type="parTrans" cxnId="{41AD2117-1F8D-447C-A2D1-D439A5E532BA}">
      <dgm:prSet/>
      <dgm:spPr/>
      <dgm:t>
        <a:bodyPr/>
        <a:lstStyle/>
        <a:p>
          <a:endParaRPr lang="ru-RU"/>
        </a:p>
      </dgm:t>
    </dgm:pt>
    <dgm:pt modelId="{C0684761-F07F-43F6-9E60-33697B1BE77B}" type="sibTrans" cxnId="{41AD2117-1F8D-447C-A2D1-D439A5E532BA}">
      <dgm:prSet/>
      <dgm:spPr/>
      <dgm:t>
        <a:bodyPr/>
        <a:lstStyle/>
        <a:p>
          <a:endParaRPr lang="ru-RU"/>
        </a:p>
      </dgm:t>
    </dgm:pt>
    <dgm:pt modelId="{7D934A90-5FC3-4947-9B47-F97E881E1779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400" b="1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изучение в ходе обучения информационных  цифровых технологий в энергоменеджменте</a:t>
          </a:r>
          <a:endParaRPr lang="ru-RU" sz="1400" dirty="0"/>
        </a:p>
      </dgm:t>
    </dgm:pt>
    <dgm:pt modelId="{1CC6BD1A-9BF1-4667-BC1E-CB0E65D47D48}" type="parTrans" cxnId="{504793A2-2C1C-454F-B876-8886D99031FD}">
      <dgm:prSet/>
      <dgm:spPr/>
      <dgm:t>
        <a:bodyPr/>
        <a:lstStyle/>
        <a:p>
          <a:endParaRPr lang="ru-RU"/>
        </a:p>
      </dgm:t>
    </dgm:pt>
    <dgm:pt modelId="{53382A92-C5D8-4833-87DC-D17A4E8ED44A}" type="sibTrans" cxnId="{504793A2-2C1C-454F-B876-8886D99031FD}">
      <dgm:prSet/>
      <dgm:spPr/>
      <dgm:t>
        <a:bodyPr/>
        <a:lstStyle/>
        <a:p>
          <a:endParaRPr lang="ru-RU"/>
        </a:p>
      </dgm:t>
    </dgm:pt>
    <dgm:pt modelId="{446309C8-B2D2-4498-89A5-330A6B2ACCD5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kumimoji="0" lang="ru-RU" sz="1400" b="1" i="1" u="none" strike="noStrike" cap="none" spc="-1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связь профессиональным сообществом и практикоориентированные подходы в обучении</a:t>
          </a:r>
          <a:endParaRPr lang="ru-RU" sz="1400" dirty="0"/>
        </a:p>
      </dgm:t>
    </dgm:pt>
    <dgm:pt modelId="{A1BEDB9C-6651-4079-AFB0-EC4DF406BA78}" type="parTrans" cxnId="{854D65A2-7A96-44DE-9B41-832C2A86CBFA}">
      <dgm:prSet/>
      <dgm:spPr/>
      <dgm:t>
        <a:bodyPr/>
        <a:lstStyle/>
        <a:p>
          <a:endParaRPr lang="ru-RU"/>
        </a:p>
      </dgm:t>
    </dgm:pt>
    <dgm:pt modelId="{CB11ABCF-8E38-44E0-9945-FD4F20C99C2A}" type="sibTrans" cxnId="{854D65A2-7A96-44DE-9B41-832C2A86CBFA}">
      <dgm:prSet/>
      <dgm:spPr/>
      <dgm:t>
        <a:bodyPr/>
        <a:lstStyle/>
        <a:p>
          <a:endParaRPr lang="ru-RU"/>
        </a:p>
      </dgm:t>
    </dgm:pt>
    <dgm:pt modelId="{2CE77EC6-FD08-471F-98EE-EF102F7B7CD8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400" b="1" i="1" spc="-1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Calibri"/>
            </a:rPr>
            <a:t>сотрудничество с вузами-партнерами в международных проектах в рамках программы </a:t>
          </a:r>
          <a:r>
            <a:rPr lang="en-US" sz="1400" b="1" i="1" spc="-1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Calibri"/>
            </a:rPr>
            <a:t>Erasmus +</a:t>
          </a:r>
          <a:endParaRPr lang="ru-RU" sz="1400" dirty="0"/>
        </a:p>
      </dgm:t>
    </dgm:pt>
    <dgm:pt modelId="{7170A281-275D-4BE9-805A-5D997BDA2818}" type="parTrans" cxnId="{FE017078-1E3F-4BE5-943C-01E56DD9F650}">
      <dgm:prSet/>
      <dgm:spPr/>
      <dgm:t>
        <a:bodyPr/>
        <a:lstStyle/>
        <a:p>
          <a:endParaRPr lang="ru-RU"/>
        </a:p>
      </dgm:t>
    </dgm:pt>
    <dgm:pt modelId="{3377605E-4981-410C-AFC5-481380F94023}" type="sibTrans" cxnId="{FE017078-1E3F-4BE5-943C-01E56DD9F650}">
      <dgm:prSet/>
      <dgm:spPr/>
      <dgm:t>
        <a:bodyPr/>
        <a:lstStyle/>
        <a:p>
          <a:endParaRPr lang="ru-RU"/>
        </a:p>
      </dgm:t>
    </dgm:pt>
    <dgm:pt modelId="{8D5A622B-92E5-481D-BBDF-CFC3F129D707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400" b="1" i="1" spc="-5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Calibri"/>
            </a:rPr>
            <a:t>навыки управленческой деятельности в области энергосбережения и энергоэффективности в организациях любой организационно-правовой формы, в органах государственного и муниципального управления, производственных предприятий, бюджетной организации</a:t>
          </a:r>
          <a:endParaRPr lang="ru-RU" sz="1400" dirty="0"/>
        </a:p>
      </dgm:t>
    </dgm:pt>
    <dgm:pt modelId="{1CCEF85B-779F-42AE-AF83-EBC02F8BFD4B}" type="parTrans" cxnId="{FC504A5E-9AA9-4578-A0B7-82B348E261C1}">
      <dgm:prSet/>
      <dgm:spPr/>
      <dgm:t>
        <a:bodyPr/>
        <a:lstStyle/>
        <a:p>
          <a:endParaRPr lang="ru-RU"/>
        </a:p>
      </dgm:t>
    </dgm:pt>
    <dgm:pt modelId="{7EA7C745-5C95-4BAC-AD49-F1A2D374064F}" type="sibTrans" cxnId="{FC504A5E-9AA9-4578-A0B7-82B348E261C1}">
      <dgm:prSet/>
      <dgm:spPr/>
      <dgm:t>
        <a:bodyPr/>
        <a:lstStyle/>
        <a:p>
          <a:endParaRPr lang="ru-RU"/>
        </a:p>
      </dgm:t>
    </dgm:pt>
    <dgm:pt modelId="{43DDC6E2-774F-4B66-BB12-36CE0DFC608C}" type="pres">
      <dgm:prSet presAssocID="{97754220-32F0-4420-AFA2-11528C934E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124FA4-9F8B-4662-BC23-5FF62B50C891}" type="pres">
      <dgm:prSet presAssocID="{B901B419-FE10-43B6-A9BD-C26A95DB5C94}" presName="node" presStyleLbl="node1" presStyleIdx="0" presStyleCnt="5" custScaleX="92618" custLinFactNeighborX="-396" custLinFactNeighborY="2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8E695-32D6-4067-A1F9-69509D1CF77F}" type="pres">
      <dgm:prSet presAssocID="{C0684761-F07F-43F6-9E60-33697B1BE77B}" presName="sibTrans" presStyleCnt="0"/>
      <dgm:spPr/>
    </dgm:pt>
    <dgm:pt modelId="{B86FDBD9-A74E-4A75-B3FB-671E4CC3B287}" type="pres">
      <dgm:prSet presAssocID="{7D934A90-5FC3-4947-9B47-F97E881E1779}" presName="node" presStyleLbl="node1" presStyleIdx="1" presStyleCnt="5" custScaleX="80098" custLinFactNeighborX="600" custLinFactNeighborY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7C5A3-6157-465D-B42D-E127E09DA1CE}" type="pres">
      <dgm:prSet presAssocID="{53382A92-C5D8-4833-87DC-D17A4E8ED44A}" presName="sibTrans" presStyleCnt="0"/>
      <dgm:spPr/>
    </dgm:pt>
    <dgm:pt modelId="{0E2199DB-6ECD-49EA-9165-487FF7AA9811}" type="pres">
      <dgm:prSet presAssocID="{446309C8-B2D2-4498-89A5-330A6B2ACCD5}" presName="node" presStyleLbl="node1" presStyleIdx="2" presStyleCnt="5" custScaleX="76955" custLinFactNeighborX="-1539" custLinFactNeighborY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A234B-94E3-4786-B153-1626C8C6C34E}" type="pres">
      <dgm:prSet presAssocID="{CB11ABCF-8E38-44E0-9945-FD4F20C99C2A}" presName="sibTrans" presStyleCnt="0"/>
      <dgm:spPr/>
    </dgm:pt>
    <dgm:pt modelId="{573D5FEA-A744-4292-85AD-0B40F75C60B7}" type="pres">
      <dgm:prSet presAssocID="{2CE77EC6-FD08-471F-98EE-EF102F7B7CD8}" presName="node" presStyleLbl="node1" presStyleIdx="3" presStyleCnt="5" custScaleY="86753" custLinFactNeighborX="1007" custLinFactNeighborY="-7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6C348-17D5-4139-BE60-AA2B318EA7CB}" type="pres">
      <dgm:prSet presAssocID="{3377605E-4981-410C-AFC5-481380F94023}" presName="sibTrans" presStyleCnt="0"/>
      <dgm:spPr/>
    </dgm:pt>
    <dgm:pt modelId="{0A967587-3E53-424D-9B44-7CC7176AEEFC}" type="pres">
      <dgm:prSet presAssocID="{8D5A622B-92E5-481D-BBDF-CFC3F129D707}" presName="node" presStyleLbl="node1" presStyleIdx="4" presStyleCnt="5" custScaleX="128369" custLinFactNeighborX="2334" custLinFactNeighborY="-6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87886-17AF-49C7-845B-29022CFDAB08}" type="presOf" srcId="{446309C8-B2D2-4498-89A5-330A6B2ACCD5}" destId="{0E2199DB-6ECD-49EA-9165-487FF7AA9811}" srcOrd="0" destOrd="0" presId="urn:microsoft.com/office/officeart/2005/8/layout/default"/>
    <dgm:cxn modelId="{41AD2117-1F8D-447C-A2D1-D439A5E532BA}" srcId="{97754220-32F0-4420-AFA2-11528C934EAF}" destId="{B901B419-FE10-43B6-A9BD-C26A95DB5C94}" srcOrd="0" destOrd="0" parTransId="{C3902D42-3093-4778-BDBF-553E7985C726}" sibTransId="{C0684761-F07F-43F6-9E60-33697B1BE77B}"/>
    <dgm:cxn modelId="{FC504A5E-9AA9-4578-A0B7-82B348E261C1}" srcId="{97754220-32F0-4420-AFA2-11528C934EAF}" destId="{8D5A622B-92E5-481D-BBDF-CFC3F129D707}" srcOrd="4" destOrd="0" parTransId="{1CCEF85B-779F-42AE-AF83-EBC02F8BFD4B}" sibTransId="{7EA7C745-5C95-4BAC-AD49-F1A2D374064F}"/>
    <dgm:cxn modelId="{854D65A2-7A96-44DE-9B41-832C2A86CBFA}" srcId="{97754220-32F0-4420-AFA2-11528C934EAF}" destId="{446309C8-B2D2-4498-89A5-330A6B2ACCD5}" srcOrd="2" destOrd="0" parTransId="{A1BEDB9C-6651-4079-AFB0-EC4DF406BA78}" sibTransId="{CB11ABCF-8E38-44E0-9945-FD4F20C99C2A}"/>
    <dgm:cxn modelId="{E82E81C8-1EAD-4173-A19A-7F6F6879486B}" type="presOf" srcId="{7D934A90-5FC3-4947-9B47-F97E881E1779}" destId="{B86FDBD9-A74E-4A75-B3FB-671E4CC3B287}" srcOrd="0" destOrd="0" presId="urn:microsoft.com/office/officeart/2005/8/layout/default"/>
    <dgm:cxn modelId="{6D4C8D57-D3CE-420D-9B36-EAA76718FF1B}" type="presOf" srcId="{2CE77EC6-FD08-471F-98EE-EF102F7B7CD8}" destId="{573D5FEA-A744-4292-85AD-0B40F75C60B7}" srcOrd="0" destOrd="0" presId="urn:microsoft.com/office/officeart/2005/8/layout/default"/>
    <dgm:cxn modelId="{56857C1C-7B79-457B-89CD-75B4B68C530D}" type="presOf" srcId="{8D5A622B-92E5-481D-BBDF-CFC3F129D707}" destId="{0A967587-3E53-424D-9B44-7CC7176AEEFC}" srcOrd="0" destOrd="0" presId="urn:microsoft.com/office/officeart/2005/8/layout/default"/>
    <dgm:cxn modelId="{3DCB67D2-1AFA-4C31-9C25-42DD44B901B2}" type="presOf" srcId="{B901B419-FE10-43B6-A9BD-C26A95DB5C94}" destId="{8D124FA4-9F8B-4662-BC23-5FF62B50C891}" srcOrd="0" destOrd="0" presId="urn:microsoft.com/office/officeart/2005/8/layout/default"/>
    <dgm:cxn modelId="{CD28E850-F4FC-4FD4-9642-9EFBB2358B85}" type="presOf" srcId="{97754220-32F0-4420-AFA2-11528C934EAF}" destId="{43DDC6E2-774F-4B66-BB12-36CE0DFC608C}" srcOrd="0" destOrd="0" presId="urn:microsoft.com/office/officeart/2005/8/layout/default"/>
    <dgm:cxn modelId="{504793A2-2C1C-454F-B876-8886D99031FD}" srcId="{97754220-32F0-4420-AFA2-11528C934EAF}" destId="{7D934A90-5FC3-4947-9B47-F97E881E1779}" srcOrd="1" destOrd="0" parTransId="{1CC6BD1A-9BF1-4667-BC1E-CB0E65D47D48}" sibTransId="{53382A92-C5D8-4833-87DC-D17A4E8ED44A}"/>
    <dgm:cxn modelId="{FE017078-1E3F-4BE5-943C-01E56DD9F650}" srcId="{97754220-32F0-4420-AFA2-11528C934EAF}" destId="{2CE77EC6-FD08-471F-98EE-EF102F7B7CD8}" srcOrd="3" destOrd="0" parTransId="{7170A281-275D-4BE9-805A-5D997BDA2818}" sibTransId="{3377605E-4981-410C-AFC5-481380F94023}"/>
    <dgm:cxn modelId="{05E25E8C-D10B-49DF-A8FC-0FFC57E6C5D7}" type="presParOf" srcId="{43DDC6E2-774F-4B66-BB12-36CE0DFC608C}" destId="{8D124FA4-9F8B-4662-BC23-5FF62B50C891}" srcOrd="0" destOrd="0" presId="urn:microsoft.com/office/officeart/2005/8/layout/default"/>
    <dgm:cxn modelId="{3440A8C2-3508-4AE6-AAB3-AC62E3E9A600}" type="presParOf" srcId="{43DDC6E2-774F-4B66-BB12-36CE0DFC608C}" destId="{F3A8E695-32D6-4067-A1F9-69509D1CF77F}" srcOrd="1" destOrd="0" presId="urn:microsoft.com/office/officeart/2005/8/layout/default"/>
    <dgm:cxn modelId="{AAEA8771-4EA2-41BB-90B9-B22C7F217A70}" type="presParOf" srcId="{43DDC6E2-774F-4B66-BB12-36CE0DFC608C}" destId="{B86FDBD9-A74E-4A75-B3FB-671E4CC3B287}" srcOrd="2" destOrd="0" presId="urn:microsoft.com/office/officeart/2005/8/layout/default"/>
    <dgm:cxn modelId="{4B043B7D-7749-4D00-92EB-F7C3308ABF14}" type="presParOf" srcId="{43DDC6E2-774F-4B66-BB12-36CE0DFC608C}" destId="{9597C5A3-6157-465D-B42D-E127E09DA1CE}" srcOrd="3" destOrd="0" presId="urn:microsoft.com/office/officeart/2005/8/layout/default"/>
    <dgm:cxn modelId="{8B3B931F-D1E6-4200-B821-1B7492B773C0}" type="presParOf" srcId="{43DDC6E2-774F-4B66-BB12-36CE0DFC608C}" destId="{0E2199DB-6ECD-49EA-9165-487FF7AA9811}" srcOrd="4" destOrd="0" presId="urn:microsoft.com/office/officeart/2005/8/layout/default"/>
    <dgm:cxn modelId="{D8C4187D-6C9A-4DAD-8B3D-D95EE1664C54}" type="presParOf" srcId="{43DDC6E2-774F-4B66-BB12-36CE0DFC608C}" destId="{9ACA234B-94E3-4786-B153-1626C8C6C34E}" srcOrd="5" destOrd="0" presId="urn:microsoft.com/office/officeart/2005/8/layout/default"/>
    <dgm:cxn modelId="{FD364B2E-FD07-4BAB-ADC5-F6C93B6DDA71}" type="presParOf" srcId="{43DDC6E2-774F-4B66-BB12-36CE0DFC608C}" destId="{573D5FEA-A744-4292-85AD-0B40F75C60B7}" srcOrd="6" destOrd="0" presId="urn:microsoft.com/office/officeart/2005/8/layout/default"/>
    <dgm:cxn modelId="{EBC1DD33-4175-414F-855E-DC6568C78501}" type="presParOf" srcId="{43DDC6E2-774F-4B66-BB12-36CE0DFC608C}" destId="{30D6C348-17D5-4139-BE60-AA2B318EA7CB}" srcOrd="7" destOrd="0" presId="urn:microsoft.com/office/officeart/2005/8/layout/default"/>
    <dgm:cxn modelId="{0D1279F0-4ED0-4111-93A7-914C622A3B73}" type="presParOf" srcId="{43DDC6E2-774F-4B66-BB12-36CE0DFC608C}" destId="{0A967587-3E53-424D-9B44-7CC7176AEEF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7E42D-127B-43C8-A8E7-517834F91BF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CFF75-D1F0-4865-AAC1-55FB4998F98E}">
      <dsp:nvSpPr>
        <dsp:cNvPr id="0" name=""/>
        <dsp:cNvSpPr/>
      </dsp:nvSpPr>
      <dsp:spPr>
        <a:xfrm>
          <a:off x="564979" y="406400"/>
          <a:ext cx="7685633" cy="81280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spc="-5" dirty="0">
              <a:solidFill>
                <a:srgbClr val="002060"/>
              </a:solidFill>
              <a:latin typeface="Arial Black" panose="020B0A04020102020204" pitchFamily="34" charset="0"/>
              <a:cs typeface="Calibri"/>
            </a:rPr>
            <a:t>Лекции и практики, проводимые высококвалифицированными преподавателями и практиками</a:t>
          </a:r>
          <a:endParaRPr lang="ru-RU" sz="1400" b="1" kern="1200" dirty="0">
            <a:solidFill>
              <a:srgbClr val="002060"/>
            </a:solidFill>
            <a:latin typeface="Arial Black" panose="020B0A04020102020204" pitchFamily="34" charset="0"/>
            <a:cs typeface="Calibri"/>
          </a:endParaRPr>
        </a:p>
        <a:p>
          <a:pPr lvl="0" algn="l" defTabSz="1866900"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64979" y="406400"/>
        <a:ext cx="7685633" cy="812800"/>
      </dsp:txXfrm>
    </dsp:sp>
    <dsp:sp modelId="{AAA0E26C-EB35-44A1-999F-9F5B104298B9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4B89D-8DC1-46AC-A5F3-0ECF9538A281}">
      <dsp:nvSpPr>
        <dsp:cNvPr id="0" name=""/>
        <dsp:cNvSpPr/>
      </dsp:nvSpPr>
      <dsp:spPr>
        <a:xfrm>
          <a:off x="860432" y="1625599"/>
          <a:ext cx="7390180" cy="8128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spc="-5" dirty="0">
              <a:solidFill>
                <a:srgbClr val="002060"/>
              </a:solidFill>
              <a:effectLst/>
              <a:latin typeface="Arial Black" panose="020B0A04020102020204" pitchFamily="34" charset="0"/>
              <a:cs typeface="Calibri"/>
            </a:rPr>
            <a:t>Взаимодействие с ведущими профильными организациями-партнерами на протяжении всего периода обучения</a:t>
          </a:r>
          <a:endParaRPr lang="ru-RU" sz="1400" b="1" kern="1200" dirty="0">
            <a:solidFill>
              <a:srgbClr val="002060"/>
            </a:solidFill>
            <a:effectLst/>
            <a:latin typeface="Arial Black" panose="020B0A04020102020204" pitchFamily="34" charset="0"/>
            <a:cs typeface="Calibri"/>
          </a:endParaRPr>
        </a:p>
        <a:p>
          <a:pPr lvl="0" defTabSz="1866900">
            <a:spcBef>
              <a:spcPct val="0"/>
            </a:spcBef>
            <a:spcAft>
              <a:spcPct val="35000"/>
            </a:spcAft>
          </a:pPr>
          <a:endParaRPr lang="ru-RU" kern="1200" dirty="0">
            <a:solidFill>
              <a:srgbClr val="002060"/>
            </a:solidFill>
            <a:effectLst/>
          </a:endParaRPr>
        </a:p>
      </dsp:txBody>
      <dsp:txXfrm>
        <a:off x="860432" y="1625599"/>
        <a:ext cx="7390180" cy="812800"/>
      </dsp:txXfrm>
    </dsp:sp>
    <dsp:sp modelId="{6EF839EF-0185-4249-B8AE-A9988E1A95C8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DF899-B0B1-40A9-9DF9-4B918BF7745A}">
      <dsp:nvSpPr>
        <dsp:cNvPr id="0" name=""/>
        <dsp:cNvSpPr/>
      </dsp:nvSpPr>
      <dsp:spPr>
        <a:xfrm>
          <a:off x="564979" y="2844800"/>
          <a:ext cx="7685633" cy="8128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5" dirty="0">
              <a:solidFill>
                <a:srgbClr val="002060"/>
              </a:solidFill>
              <a:latin typeface="Arial Black" panose="020B0A04020102020204" pitchFamily="34" charset="0"/>
              <a:cs typeface="Calibri"/>
            </a:rPr>
            <a:t>Использование в учебном процессе  специальных программных продуктов, информационных и цифровых технологий </a:t>
          </a:r>
          <a:endParaRPr lang="ru-RU" sz="1400" b="1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564979" y="2844800"/>
        <a:ext cx="7685633" cy="812800"/>
      </dsp:txXfrm>
    </dsp:sp>
    <dsp:sp modelId="{14D2FC5D-B7CE-487A-B0FC-148204687643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96EFA-CFE7-4455-BF25-590BFC3A8F59}">
      <dsp:nvSpPr>
        <dsp:cNvPr id="0" name=""/>
        <dsp:cNvSpPr/>
      </dsp:nvSpPr>
      <dsp:spPr>
        <a:xfrm>
          <a:off x="380990" y="0"/>
          <a:ext cx="8577126" cy="4781550"/>
        </a:xfrm>
        <a:prstGeom prst="rightArrow">
          <a:avLst/>
        </a:prstGeom>
        <a:solidFill>
          <a:schemeClr val="accent5">
            <a:lumMod val="20000"/>
            <a:lumOff val="80000"/>
          </a:schemeClr>
        </a:solidFill>
        <a:ln w="15875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8D614-EA45-46DD-8ACA-E7A51DCAD16B}">
      <dsp:nvSpPr>
        <dsp:cNvPr id="0" name=""/>
        <dsp:cNvSpPr/>
      </dsp:nvSpPr>
      <dsp:spPr>
        <a:xfrm>
          <a:off x="0" y="572313"/>
          <a:ext cx="1969932" cy="251815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 органах государственного и муниципального управления,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dirty="0">
              <a:solidFill>
                <a:srgbClr val="002060"/>
              </a:solidFill>
              <a:latin typeface="Arial Black" panose="020B0A04020102020204" pitchFamily="34" charset="0"/>
            </a:rPr>
            <a:t>системах управления государственных предприятий</a:t>
          </a:r>
        </a:p>
      </dsp:txBody>
      <dsp:txXfrm>
        <a:off x="96164" y="668477"/>
        <a:ext cx="1777604" cy="2325827"/>
      </dsp:txXfrm>
    </dsp:sp>
    <dsp:sp modelId="{D3AE237A-EA9C-40DA-95D8-43B6EE726D77}">
      <dsp:nvSpPr>
        <dsp:cNvPr id="0" name=""/>
        <dsp:cNvSpPr/>
      </dsp:nvSpPr>
      <dsp:spPr>
        <a:xfrm>
          <a:off x="2029213" y="2629297"/>
          <a:ext cx="1848916" cy="188224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в акционерных обществах и частных фирмах </a:t>
          </a:r>
        </a:p>
      </dsp:txBody>
      <dsp:txXfrm>
        <a:off x="2119470" y="2719554"/>
        <a:ext cx="1668402" cy="1701733"/>
      </dsp:txXfrm>
    </dsp:sp>
    <dsp:sp modelId="{173A32F0-BA56-40FD-BB59-70D97D19253F}">
      <dsp:nvSpPr>
        <dsp:cNvPr id="0" name=""/>
        <dsp:cNvSpPr/>
      </dsp:nvSpPr>
      <dsp:spPr>
        <a:xfrm>
          <a:off x="3568482" y="572313"/>
          <a:ext cx="1931811" cy="191262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в научных, проектных и конструкторских организациях</a:t>
          </a:r>
        </a:p>
      </dsp:txBody>
      <dsp:txXfrm>
        <a:off x="3661848" y="665679"/>
        <a:ext cx="1745079" cy="1725888"/>
      </dsp:txXfrm>
    </dsp:sp>
    <dsp:sp modelId="{B97D74F4-118D-427A-B813-209C3C27769C}">
      <dsp:nvSpPr>
        <dsp:cNvPr id="0" name=""/>
        <dsp:cNvSpPr/>
      </dsp:nvSpPr>
      <dsp:spPr>
        <a:xfrm>
          <a:off x="5721101" y="1652694"/>
          <a:ext cx="2236645" cy="235979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Полученные знания и практические навыки в сфере управления позволяют выпускникам самостоятельно организовать бизнес</a:t>
          </a:r>
        </a:p>
      </dsp:txBody>
      <dsp:txXfrm>
        <a:off x="5830285" y="1761878"/>
        <a:ext cx="2018277" cy="2141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24FA4-9F8B-4662-BC23-5FF62B50C891}">
      <dsp:nvSpPr>
        <dsp:cNvPr id="0" name=""/>
        <dsp:cNvSpPr/>
      </dsp:nvSpPr>
      <dsp:spPr>
        <a:xfrm>
          <a:off x="54277" y="47550"/>
          <a:ext cx="3015837" cy="195372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1" u="none" strike="noStrike" kern="1200" cap="none" spc="-5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генерация знаний</a:t>
          </a:r>
          <a:r>
            <a:rPr kumimoji="0" lang="ru-RU" sz="1400" b="1" i="1" u="none" strike="noStrike" kern="1200" cap="none" spc="2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 </a:t>
          </a:r>
          <a:r>
            <a:rPr kumimoji="0" lang="ru-RU" sz="1400" b="1" i="1" u="none" strike="noStrike" kern="1200" cap="none" spc="-5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и</a:t>
          </a:r>
          <a:r>
            <a:rPr kumimoji="0" lang="ru-RU" sz="1400" b="1" i="1" u="none" strike="noStrike" kern="1200" cap="none" spc="-1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 идей</a:t>
          </a:r>
          <a:r>
            <a:rPr kumimoji="0" lang="ru-RU" sz="1400" b="1" i="1" u="none" strike="noStrike" kern="1200" cap="none" spc="-5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 по</a:t>
          </a:r>
          <a:r>
            <a:rPr kumimoji="0" lang="ru-RU" sz="1400" b="1" i="1" u="none" strike="noStrike" kern="1200" cap="none" spc="-15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 тематике энергоменеджмента и креативный подход к подаче материала</a:t>
          </a:r>
          <a:endParaRPr lang="ru-RU" sz="1400" kern="1200" dirty="0"/>
        </a:p>
      </dsp:txBody>
      <dsp:txXfrm>
        <a:off x="54277" y="47550"/>
        <a:ext cx="3015837" cy="1953726"/>
      </dsp:txXfrm>
    </dsp:sp>
    <dsp:sp modelId="{B86FDBD9-A74E-4A75-B3FB-671E4CC3B287}">
      <dsp:nvSpPr>
        <dsp:cNvPr id="0" name=""/>
        <dsp:cNvSpPr/>
      </dsp:nvSpPr>
      <dsp:spPr>
        <a:xfrm>
          <a:off x="3428167" y="1422"/>
          <a:ext cx="2608159" cy="195372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изучение в ходе обучения информационных  цифровых технологий в энергоменеджменте</a:t>
          </a:r>
          <a:endParaRPr lang="ru-RU" sz="1400" kern="1200" dirty="0"/>
        </a:p>
      </dsp:txBody>
      <dsp:txXfrm>
        <a:off x="3428167" y="1422"/>
        <a:ext cx="2608159" cy="1953726"/>
      </dsp:txXfrm>
    </dsp:sp>
    <dsp:sp modelId="{0E2199DB-6ECD-49EA-9165-487FF7AA9811}">
      <dsp:nvSpPr>
        <dsp:cNvPr id="0" name=""/>
        <dsp:cNvSpPr/>
      </dsp:nvSpPr>
      <dsp:spPr>
        <a:xfrm>
          <a:off x="6292297" y="1422"/>
          <a:ext cx="2505816" cy="195372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1" u="none" strike="noStrike" kern="1200" cap="none" spc="-1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Calibri"/>
            </a:rPr>
            <a:t>связь профессиональным сообществом и практикоориентированные подходы в обучении</a:t>
          </a:r>
          <a:endParaRPr lang="ru-RU" sz="1400" kern="1200" dirty="0"/>
        </a:p>
      </dsp:txBody>
      <dsp:txXfrm>
        <a:off x="6292297" y="1422"/>
        <a:ext cx="2505816" cy="1953726"/>
      </dsp:txXfrm>
    </dsp:sp>
    <dsp:sp modelId="{573D5FEA-A744-4292-85AD-0B40F75C60B7}">
      <dsp:nvSpPr>
        <dsp:cNvPr id="0" name=""/>
        <dsp:cNvSpPr/>
      </dsp:nvSpPr>
      <dsp:spPr>
        <a:xfrm>
          <a:off x="609591" y="2272886"/>
          <a:ext cx="3256210" cy="16949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pc="-1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Calibri"/>
            </a:rPr>
            <a:t>сотрудничество с вузами-партнерами в международных проектах в рамках программы </a:t>
          </a:r>
          <a:r>
            <a:rPr lang="en-US" sz="1400" b="1" i="1" kern="1200" spc="-1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Calibri"/>
            </a:rPr>
            <a:t>Erasmus +</a:t>
          </a:r>
          <a:endParaRPr lang="ru-RU" sz="1400" kern="1200" dirty="0"/>
        </a:p>
      </dsp:txBody>
      <dsp:txXfrm>
        <a:off x="609591" y="2272886"/>
        <a:ext cx="3256210" cy="1694916"/>
      </dsp:txXfrm>
    </dsp:sp>
    <dsp:sp modelId="{0A967587-3E53-424D-9B44-7CC7176AEEFC}">
      <dsp:nvSpPr>
        <dsp:cNvPr id="0" name=""/>
        <dsp:cNvSpPr/>
      </dsp:nvSpPr>
      <dsp:spPr>
        <a:xfrm>
          <a:off x="4234633" y="2161065"/>
          <a:ext cx="4179964" cy="195372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pc="-5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Calibri"/>
            </a:rPr>
            <a:t>навыки управленческой деятельности в области энергосбережения и энергоэффективности в организациях любой организационно-правовой формы, в органах государственного и муниципального управления, производственных предприятий, бюджетной организации</a:t>
          </a:r>
          <a:endParaRPr lang="ru-RU" sz="1400" kern="1200" dirty="0"/>
        </a:p>
      </dsp:txBody>
      <dsp:txXfrm>
        <a:off x="4234633" y="2161065"/>
        <a:ext cx="4179964" cy="1953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116CA-B017-4E7D-9E42-BC62DECBE385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56457-18DF-4014-991F-0255762F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2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56457-18DF-4014-991F-0255762FA8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7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56457-18DF-4014-991F-0255762FA8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8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" y="4764875"/>
            <a:ext cx="8229600" cy="635"/>
          </a:xfrm>
          <a:custGeom>
            <a:avLst/>
            <a:gdLst/>
            <a:ahLst/>
            <a:cxnLst/>
            <a:rect l="l" t="t" r="r" b="b"/>
            <a:pathLst>
              <a:path w="8229600" h="635">
                <a:moveTo>
                  <a:pt x="0" y="0"/>
                </a:moveTo>
                <a:lnTo>
                  <a:pt x="8229600" y="12"/>
                </a:lnTo>
              </a:path>
            </a:pathLst>
          </a:custGeom>
          <a:ln w="9525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7200" y="85725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4367" y="4824158"/>
            <a:ext cx="120650" cy="143510"/>
          </a:xfrm>
          <a:custGeom>
            <a:avLst/>
            <a:gdLst/>
            <a:ahLst/>
            <a:cxnLst/>
            <a:rect l="l" t="t" r="r" b="b"/>
            <a:pathLst>
              <a:path w="120650" h="143510">
                <a:moveTo>
                  <a:pt x="0" y="0"/>
                </a:moveTo>
                <a:lnTo>
                  <a:pt x="0" y="143128"/>
                </a:lnTo>
                <a:lnTo>
                  <a:pt x="120319" y="71564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487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487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487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" y="4764874"/>
            <a:ext cx="8229600" cy="635"/>
          </a:xfrm>
          <a:custGeom>
            <a:avLst/>
            <a:gdLst/>
            <a:ahLst/>
            <a:cxnLst/>
            <a:rect l="l" t="t" r="r" b="b"/>
            <a:pathLst>
              <a:path w="8229600" h="635">
                <a:moveTo>
                  <a:pt x="0" y="0"/>
                </a:moveTo>
                <a:lnTo>
                  <a:pt x="8229600" y="12"/>
                </a:lnTo>
              </a:path>
            </a:pathLst>
          </a:custGeom>
          <a:ln w="9525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178169" y="229997"/>
            <a:ext cx="0" cy="4526915"/>
          </a:xfrm>
          <a:custGeom>
            <a:avLst/>
            <a:gdLst/>
            <a:ahLst/>
            <a:cxnLst/>
            <a:rect l="l" t="t" r="r" b="b"/>
            <a:pathLst>
              <a:path h="4526915">
                <a:moveTo>
                  <a:pt x="0" y="0"/>
                </a:moveTo>
                <a:lnTo>
                  <a:pt x="0" y="4526305"/>
                </a:lnTo>
              </a:path>
            </a:pathLst>
          </a:custGeom>
          <a:ln w="9525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4367" y="4824158"/>
            <a:ext cx="120650" cy="143510"/>
          </a:xfrm>
          <a:custGeom>
            <a:avLst/>
            <a:gdLst/>
            <a:ahLst/>
            <a:cxnLst/>
            <a:rect l="l" t="t" r="r" b="b"/>
            <a:pathLst>
              <a:path w="120650" h="143510">
                <a:moveTo>
                  <a:pt x="0" y="0"/>
                </a:moveTo>
                <a:lnTo>
                  <a:pt x="0" y="143128"/>
                </a:lnTo>
                <a:lnTo>
                  <a:pt x="120319" y="71564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00" y="4764875"/>
            <a:ext cx="8229600" cy="635"/>
          </a:xfrm>
          <a:custGeom>
            <a:avLst/>
            <a:gdLst/>
            <a:ahLst/>
            <a:cxnLst/>
            <a:rect l="l" t="t" r="r" b="b"/>
            <a:pathLst>
              <a:path w="8229600" h="635">
                <a:moveTo>
                  <a:pt x="0" y="0"/>
                </a:moveTo>
                <a:lnTo>
                  <a:pt x="8229600" y="12"/>
                </a:lnTo>
              </a:path>
            </a:pathLst>
          </a:custGeom>
          <a:ln w="9525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3991" y="-4317"/>
            <a:ext cx="8256016" cy="909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F487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845261"/>
            <a:ext cx="4577715" cy="2204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office@erasmusplusinrussia.ru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tel:78125718149" TargetMode="External"/><Relationship Id="rId5" Type="http://schemas.openxmlformats.org/officeDocument/2006/relationships/hyperlink" Target="tel:78123150747" TargetMode="External"/><Relationship Id="rId4" Type="http://schemas.openxmlformats.org/officeDocument/2006/relationships/hyperlink" Target="mailto:info@erasmusplusinrussi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turp.spb.ru/?page_id=2198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prouniver.ru/education/high/programs/magistratura/energy-management-m/" TargetMode="External"/><Relationship Id="rId4" Type="http://schemas.openxmlformats.org/officeDocument/2006/relationships/hyperlink" Target="https://gturp.spb.ru/?page_id=8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F52118E-BD70-4E9F-9BB0-50AB01B84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85246" y="1602045"/>
            <a:ext cx="7518782" cy="960119"/>
          </a:xfrm>
          <a:custGeom>
            <a:avLst/>
            <a:gdLst/>
            <a:ahLst/>
            <a:cxnLst/>
            <a:rect l="l" t="t" r="r" b="b"/>
            <a:pathLst>
              <a:path w="7315200" h="960120">
                <a:moveTo>
                  <a:pt x="0" y="960120"/>
                </a:moveTo>
                <a:lnTo>
                  <a:pt x="7315200" y="960120"/>
                </a:lnTo>
                <a:lnTo>
                  <a:pt x="7315200" y="0"/>
                </a:lnTo>
                <a:lnTo>
                  <a:pt x="0" y="0"/>
                </a:lnTo>
                <a:lnTo>
                  <a:pt x="0" y="960120"/>
                </a:lnTo>
                <a:close/>
              </a:path>
            </a:pathLst>
          </a:custGeom>
          <a:ln w="63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805" y="2631492"/>
            <a:ext cx="7527223" cy="969481"/>
          </a:xfrm>
          <a:custGeom>
            <a:avLst/>
            <a:gdLst/>
            <a:ahLst/>
            <a:cxnLst/>
            <a:rect l="l" t="t" r="r" b="b"/>
            <a:pathLst>
              <a:path w="7315200" h="514350">
                <a:moveTo>
                  <a:pt x="0" y="514350"/>
                </a:moveTo>
                <a:lnTo>
                  <a:pt x="7315200" y="514350"/>
                </a:lnTo>
                <a:lnTo>
                  <a:pt x="731520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63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1927" y="1602044"/>
            <a:ext cx="228600" cy="960119"/>
          </a:xfrm>
          <a:custGeom>
            <a:avLst/>
            <a:gdLst/>
            <a:ahLst/>
            <a:cxnLst/>
            <a:rect l="l" t="t" r="r" b="b"/>
            <a:pathLst>
              <a:path w="228600" h="960120">
                <a:moveTo>
                  <a:pt x="228600" y="0"/>
                </a:moveTo>
                <a:lnTo>
                  <a:pt x="0" y="0"/>
                </a:lnTo>
                <a:lnTo>
                  <a:pt x="0" y="960120"/>
                </a:lnTo>
                <a:lnTo>
                  <a:pt x="228600" y="960120"/>
                </a:lnTo>
                <a:lnTo>
                  <a:pt x="22860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2434" y="2631491"/>
            <a:ext cx="228600" cy="960198"/>
          </a:xfrm>
          <a:custGeom>
            <a:avLst/>
            <a:gdLst/>
            <a:ahLst/>
            <a:cxnLst/>
            <a:rect l="l" t="t" r="r" b="b"/>
            <a:pathLst>
              <a:path w="228600" h="514350">
                <a:moveTo>
                  <a:pt x="228600" y="0"/>
                </a:moveTo>
                <a:lnTo>
                  <a:pt x="0" y="0"/>
                </a:lnTo>
                <a:lnTo>
                  <a:pt x="0" y="514350"/>
                </a:lnTo>
                <a:lnTo>
                  <a:pt x="228600" y="514350"/>
                </a:lnTo>
                <a:lnTo>
                  <a:pt x="22860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>
              <a:solidFill>
                <a:srgbClr val="00B05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2469" y="1680576"/>
            <a:ext cx="7339531" cy="17665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34315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Магистерская п</a:t>
            </a:r>
            <a:r>
              <a:rPr sz="2000" b="1" spc="-5" dirty="0" err="1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рограмма</a:t>
            </a:r>
            <a:r>
              <a:rPr lang="ru-RU" sz="2000" b="1" spc="-5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 «</a:t>
            </a:r>
            <a:r>
              <a:rPr lang="ru-RU" sz="2000" b="1" spc="-5" dirty="0" err="1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Энергоменеджмент</a:t>
            </a:r>
            <a:r>
              <a:rPr lang="ru-RU" sz="2000" b="1" spc="-5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»</a:t>
            </a:r>
            <a:endParaRPr sz="2000" b="1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  <a:p>
            <a:pPr algn="ctr" fontAlgn="base"/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38.04.02 «Менеджмент»</a:t>
            </a:r>
          </a:p>
          <a:p>
            <a:pPr algn="ctr" fontAlgn="base"/>
            <a:endParaRPr lang="ru-RU" sz="2000" b="1" dirty="0">
              <a:solidFill>
                <a:srgbClr val="002060"/>
              </a:solidFill>
            </a:endParaRPr>
          </a:p>
          <a:p>
            <a:pPr algn="ctr" fontAlgn="base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Институт управления и экономики, Высшая Школа Технологий и Энергетики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СПбГУПТД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mbria"/>
              </a:rPr>
              <a:t>               </a:t>
            </a:r>
          </a:p>
          <a:p>
            <a:pPr algn="ctr" fontAlgn="base"/>
            <a:r>
              <a:rPr spc="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mbria"/>
              </a:rPr>
              <a:t>(2021-202</a:t>
            </a:r>
            <a:r>
              <a:rPr lang="ru-RU" spc="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mbria"/>
              </a:rPr>
              <a:t>3</a:t>
            </a:r>
            <a:r>
              <a:rPr spc="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mbria"/>
              </a:rPr>
              <a:t>)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mbri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8" y="79977"/>
            <a:ext cx="1013862" cy="10604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028" y="133350"/>
            <a:ext cx="713992" cy="809221"/>
          </a:xfrm>
          <a:prstGeom prst="rect">
            <a:avLst/>
          </a:prstGeom>
        </p:spPr>
      </p:pic>
      <p:sp>
        <p:nvSpPr>
          <p:cNvPr id="18" name="object 3">
            <a:extLst>
              <a:ext uri="{FF2B5EF4-FFF2-40B4-BE49-F238E27FC236}">
                <a16:creationId xmlns="" xmlns:a16="http://schemas.microsoft.com/office/drawing/2014/main" id="{7D0CF98D-6EC3-4629-AA19-A4C883880A53}"/>
              </a:ext>
            </a:extLst>
          </p:cNvPr>
          <p:cNvSpPr/>
          <p:nvPr/>
        </p:nvSpPr>
        <p:spPr>
          <a:xfrm>
            <a:off x="806104" y="3856937"/>
            <a:ext cx="7497924" cy="960119"/>
          </a:xfrm>
          <a:custGeom>
            <a:avLst/>
            <a:gdLst/>
            <a:ahLst/>
            <a:cxnLst/>
            <a:rect l="l" t="t" r="r" b="b"/>
            <a:pathLst>
              <a:path w="7315200" h="960120">
                <a:moveTo>
                  <a:pt x="0" y="960120"/>
                </a:moveTo>
                <a:lnTo>
                  <a:pt x="7315200" y="960120"/>
                </a:lnTo>
                <a:lnTo>
                  <a:pt x="7315200" y="0"/>
                </a:lnTo>
                <a:lnTo>
                  <a:pt x="0" y="0"/>
                </a:lnTo>
                <a:lnTo>
                  <a:pt x="0" y="960120"/>
                </a:lnTo>
                <a:close/>
              </a:path>
            </a:pathLst>
          </a:custGeom>
          <a:ln w="63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r>
              <a:rPr lang="ru-RU" dirty="0"/>
              <a:t>                         </a:t>
            </a:r>
          </a:p>
          <a:p>
            <a:pPr algn="ctr"/>
            <a:r>
              <a:rPr lang="ru-RU" dirty="0"/>
              <a:t>         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Руководитель программы: к.э.н.,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зав.кафедрой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Маркетинга и Логистики  Назарова Анна Николаевна</a:t>
            </a:r>
            <a:endParaRPr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="" xmlns:a16="http://schemas.microsoft.com/office/drawing/2014/main" id="{300F5F21-D9DB-4055-BCD6-A004F9848765}"/>
              </a:ext>
            </a:extLst>
          </p:cNvPr>
          <p:cNvSpPr/>
          <p:nvPr/>
        </p:nvSpPr>
        <p:spPr>
          <a:xfrm>
            <a:off x="813869" y="3856937"/>
            <a:ext cx="228600" cy="960198"/>
          </a:xfrm>
          <a:custGeom>
            <a:avLst/>
            <a:gdLst/>
            <a:ahLst/>
            <a:cxnLst/>
            <a:rect l="l" t="t" r="r" b="b"/>
            <a:pathLst>
              <a:path w="228600" h="514350">
                <a:moveTo>
                  <a:pt x="228600" y="0"/>
                </a:moveTo>
                <a:lnTo>
                  <a:pt x="0" y="0"/>
                </a:lnTo>
                <a:lnTo>
                  <a:pt x="0" y="514350"/>
                </a:lnTo>
                <a:lnTo>
                  <a:pt x="228600" y="514350"/>
                </a:lnTo>
                <a:lnTo>
                  <a:pt x="22860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97FF95-6487-4988-95C9-10702831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25718"/>
            <a:ext cx="651720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spc="-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К</a:t>
            </a:r>
            <a:r>
              <a:rPr sz="3200" spc="-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онтак</a:t>
            </a:r>
            <a:r>
              <a:rPr lang="ru-RU" sz="3200" spc="-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тные</a:t>
            </a:r>
            <a:r>
              <a:rPr lang="ru-RU" sz="3200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данные</a:t>
            </a:r>
            <a:endParaRPr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1488" y="1297496"/>
            <a:ext cx="6963624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55880" rIns="0" bIns="0" rtlCol="0">
            <a:spAutoFit/>
          </a:bodyPr>
          <a:lstStyle/>
          <a:p>
            <a:pPr marL="12700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286385" algn="l"/>
                <a:tab pos="287020" algn="l"/>
              </a:tabLst>
            </a:pPr>
            <a:r>
              <a:rPr lang="ru-RU" sz="1800" b="1" spc="-1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Руководитель Магистерской программы </a:t>
            </a:r>
            <a:endParaRPr lang="en-US" sz="1800" b="1" spc="-1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286385" algn="l"/>
                <a:tab pos="287020" algn="l"/>
              </a:tabLst>
            </a:pPr>
            <a:r>
              <a:rPr lang="ru-RU" sz="1800" b="1" spc="-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«</a:t>
            </a:r>
            <a:r>
              <a:rPr lang="ru-RU" sz="1800" b="1" spc="-1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Энергоменеджмент</a:t>
            </a:r>
            <a:r>
              <a:rPr lang="ru-RU" sz="1800" b="1" spc="-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»:</a:t>
            </a:r>
            <a:r>
              <a:rPr lang="ru-RU" sz="1800" spc="-1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12700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286385" algn="l"/>
                <a:tab pos="287020" algn="l"/>
              </a:tabLst>
            </a:pPr>
            <a:r>
              <a:rPr lang="ru-RU" sz="1800" dirty="0">
                <a:latin typeface="Arial Black" panose="020B0A04020102020204" pitchFamily="34" charset="0"/>
                <a:cs typeface="Arial" panose="020B0604020202020204" pitchFamily="34" charset="0"/>
              </a:rPr>
              <a:t>Назарова Анна Николаевна</a:t>
            </a:r>
            <a:endParaRPr lang="ru-RU" sz="1800" spc="-1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286385" algn="l"/>
                <a:tab pos="287020" algn="l"/>
              </a:tabLst>
            </a:pPr>
            <a:r>
              <a:rPr lang="ru-RU" sz="1800" dirty="0">
                <a:latin typeface="Arial Black" panose="020B0A04020102020204" pitchFamily="34" charset="0"/>
                <a:cs typeface="Arial" panose="020B0604020202020204" pitchFamily="34" charset="0"/>
              </a:rPr>
              <a:t>к.э.н., </a:t>
            </a:r>
            <a:r>
              <a:rPr lang="ru-RU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зав.кафедрой</a:t>
            </a:r>
            <a:r>
              <a:rPr lang="ru-RU" sz="1800" dirty="0">
                <a:latin typeface="Arial Black" panose="020B0A04020102020204" pitchFamily="34" charset="0"/>
                <a:cs typeface="Arial" panose="020B0604020202020204" pitchFamily="34" charset="0"/>
              </a:rPr>
              <a:t>  «Маркетинга и Логистики» </a:t>
            </a:r>
          </a:p>
          <a:p>
            <a:pPr marL="12700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286385" algn="l"/>
                <a:tab pos="287020" algn="l"/>
              </a:tabLst>
            </a:pPr>
            <a:r>
              <a:rPr lang="ru-RU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ИУиЭ</a:t>
            </a:r>
            <a:r>
              <a:rPr lang="ru-RU" sz="1800" dirty="0">
                <a:latin typeface="Arial Black" panose="020B0A04020102020204" pitchFamily="34" charset="0"/>
                <a:cs typeface="Arial" panose="020B0604020202020204" pitchFamily="34" charset="0"/>
              </a:rPr>
              <a:t> ВШТЭ </a:t>
            </a:r>
            <a:r>
              <a:rPr lang="ru-RU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СПбГУПТД</a:t>
            </a:r>
            <a:r>
              <a:rPr lang="ru-RU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440"/>
              </a:spcBef>
              <a:buClr>
                <a:srgbClr val="4F81BC"/>
              </a:buClr>
              <a:buSzPct val="75000"/>
              <a:tabLst>
                <a:tab pos="286385" algn="l"/>
                <a:tab pos="287020" algn="l"/>
              </a:tabLst>
            </a:pPr>
            <a:r>
              <a:rPr sz="2000" b="1" spc="-225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email:</a:t>
            </a:r>
            <a:r>
              <a:rPr lang="ru-RU" sz="2000" b="1" spc="-225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000" u="heavy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Black" panose="020B0A04020102020204" pitchFamily="34" charset="0"/>
                <a:cs typeface="Arial" panose="020B0604020202020204" pitchFamily="34" charset="0"/>
                <a:hlinkClick r:id="rId3"/>
              </a:rPr>
              <a:t>spb.anna.nazarova@gmail.com</a:t>
            </a:r>
            <a:endParaRPr lang="ru-RU" sz="2000" u="heavy" spc="-114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 Black" panose="020B0A04020102020204" pitchFamily="34" charset="0"/>
              <a:cs typeface="Arial" panose="020B0604020202020204" pitchFamily="34" charset="0"/>
              <a:hlinkClick r:id="rId3"/>
            </a:endParaRPr>
          </a:p>
          <a:p>
            <a:pPr marL="12700" algn="ctr">
              <a:spcBef>
                <a:spcPts val="285"/>
              </a:spcBef>
              <a:buClr>
                <a:srgbClr val="4F81BC"/>
              </a:buClr>
              <a:buSzPct val="75000"/>
              <a:tabLst>
                <a:tab pos="286385" algn="l"/>
                <a:tab pos="287020" algn="l"/>
              </a:tabLst>
            </a:pPr>
            <a:r>
              <a:rPr lang="en-US" sz="2000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Black" panose="020B0A04020102020204" pitchFamily="34" charset="0"/>
                <a:cs typeface="Arial" panose="020B0604020202020204" pitchFamily="34" charset="0"/>
                <a:hlinkClick r:id="rId4"/>
              </a:rPr>
              <a:t>mil.spbgturp@yandex.ru </a:t>
            </a:r>
            <a:endParaRPr lang="ru-RU" sz="2000" spc="-10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SzPct val="75000"/>
              <a:buFont typeface="Microsoft Sans Serif"/>
              <a:buChar char=""/>
              <a:tabLst>
                <a:tab pos="286385" algn="l"/>
                <a:tab pos="287020" algn="l"/>
              </a:tabLst>
            </a:pPr>
            <a:endParaRPr lang="ru-RU" spc="-21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4172870"/>
            <a:ext cx="7696200" cy="756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40640" rIns="0" bIns="0" rtlCol="0">
            <a:spAutoFit/>
          </a:bodyPr>
          <a:lstStyle/>
          <a:p>
            <a:pPr marL="12700" algn="ctr">
              <a:spcBef>
                <a:spcPts val="225"/>
              </a:spcBef>
              <a:buClr>
                <a:srgbClr val="4F81BC"/>
              </a:buClr>
              <a:buSzPct val="75000"/>
              <a:tabLst>
                <a:tab pos="286385" algn="l"/>
                <a:tab pos="287020" algn="l"/>
              </a:tabLst>
            </a:pPr>
            <a:r>
              <a:rPr sz="2600" b="1" spc="-15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телефон</a:t>
            </a:r>
            <a:r>
              <a:rPr sz="2600" b="1" spc="-15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r>
              <a:rPr lang="ru-RU" sz="2600" b="1" spc="-15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  <a:hlinkClick r:id="rId5"/>
              </a:rPr>
              <a:t>+7 (812) 315-07-47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  <a:hlinkClick r:id="rId6"/>
              </a:rPr>
              <a:t>+7 (812) 571-81-49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285"/>
              </a:spcBef>
              <a:tabLst>
                <a:tab pos="286385" algn="l"/>
              </a:tabLst>
            </a:pPr>
            <a:r>
              <a:rPr lang="ru-RU" spc="-265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</a:t>
            </a:r>
            <a:r>
              <a:rPr lang="ru-RU" b="1" spc="-265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 </a:t>
            </a:r>
            <a:r>
              <a:rPr lang="en-US" b="1" spc="-265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b="1" spc="-265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en-US" b="1" spc="-265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b="1" spc="-265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  </a:t>
            </a:r>
            <a:r>
              <a:rPr b="1" spc="-5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+7</a:t>
            </a:r>
            <a:r>
              <a:rPr b="1" spc="-3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ru-RU" b="1" spc="-1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921) 308-78-91</a:t>
            </a:r>
            <a:endParaRPr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56598"/>
            <a:ext cx="1874822" cy="2812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102996"/>
            <a:ext cx="676715" cy="7620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E4AECEC-58B8-4F2B-81CC-0E168630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4764875"/>
            <a:ext cx="8229600" cy="635"/>
          </a:xfrm>
          <a:custGeom>
            <a:avLst/>
            <a:gdLst/>
            <a:ahLst/>
            <a:cxnLst/>
            <a:rect l="l" t="t" r="r" b="b"/>
            <a:pathLst>
              <a:path w="8229600" h="635">
                <a:moveTo>
                  <a:pt x="0" y="0"/>
                </a:moveTo>
                <a:lnTo>
                  <a:pt x="8229600" y="12"/>
                </a:lnTo>
              </a:path>
            </a:pathLst>
          </a:custGeom>
          <a:ln w="9525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613" y="914776"/>
            <a:ext cx="5867364" cy="4249367"/>
          </a:xfrm>
          <a:prstGeom prst="rect">
            <a:avLst/>
          </a:prstGeom>
        </p:spPr>
        <p:txBody>
          <a:bodyPr vert="horz" wrap="square" lIns="0" tIns="29844" rIns="0" bIns="0" rtlCol="0" anchor="ctr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34"/>
              </a:spcBef>
              <a:buClr>
                <a:srgbClr val="4F81BC"/>
              </a:buClr>
              <a:buSzPct val="75000"/>
              <a:tabLst>
                <a:tab pos="286385" algn="l"/>
                <a:tab pos="287020" algn="l"/>
              </a:tabLst>
            </a:pPr>
            <a:r>
              <a:rPr lang="ru-RU" sz="1400" b="1" i="1" u="sng" dirty="0">
                <a:solidFill>
                  <a:schemeClr val="tx2"/>
                </a:solidFill>
                <a:latin typeface="Arial Black" panose="020B0A04020102020204" pitchFamily="34" charset="0"/>
              </a:rPr>
              <a:t>Цель</a:t>
            </a:r>
            <a:r>
              <a:rPr sz="1400" b="1" i="1" u="sng" spc="-10" dirty="0">
                <a:solidFill>
                  <a:schemeClr val="tx2"/>
                </a:solidFill>
                <a:latin typeface="Arial Black" panose="020B0A04020102020204" pitchFamily="34" charset="0"/>
                <a:cs typeface="Calibri"/>
              </a:rPr>
              <a:t>:</a:t>
            </a:r>
            <a:r>
              <a:rPr lang="ru-RU" sz="1400" i="1" dirty="0">
                <a:solidFill>
                  <a:schemeClr val="tx2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ru-RU" sz="1100" spc="-1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Calibri"/>
              </a:rPr>
              <a:t>на базе новых стандартов обучения сформировать комплекс знаний, навыков и умений в области  управления производственными объектами с применением энергосберегающих мероприятий, направленных на повышение энергоэффективности, ресурсосбережения в производственных процессах.</a:t>
            </a:r>
          </a:p>
          <a:p>
            <a:pPr marL="286385" marR="173355" lvl="1">
              <a:lnSpc>
                <a:spcPts val="1540"/>
              </a:lnSpc>
              <a:spcBef>
                <a:spcPts val="489"/>
              </a:spcBef>
              <a:buClr>
                <a:srgbClr val="C0504D"/>
              </a:buClr>
              <a:buSzPct val="75000"/>
              <a:tabLst>
                <a:tab pos="560705" algn="l"/>
                <a:tab pos="561340" algn="l"/>
              </a:tabLst>
            </a:pPr>
            <a:r>
              <a:rPr lang="ru-RU" sz="1400" b="1" i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Задачи:</a:t>
            </a:r>
          </a:p>
          <a:p>
            <a:pPr marL="514985" marR="173355" lvl="1" indent="-228600" algn="just">
              <a:lnSpc>
                <a:spcPts val="1540"/>
              </a:lnSpc>
              <a:spcBef>
                <a:spcPts val="489"/>
              </a:spcBef>
              <a:buClr>
                <a:srgbClr val="C0504D"/>
              </a:buClr>
              <a:buSzPct val="75000"/>
              <a:buAutoNum type="arabicPeriod"/>
              <a:tabLst>
                <a:tab pos="560705" algn="l"/>
                <a:tab pos="561340" algn="l"/>
              </a:tabLst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Организация учебного процесса с учетом </a:t>
            </a:r>
            <a:r>
              <a:rPr lang="ru-RU" sz="1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практикоориентированных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подходов в образовательной деятельности.</a:t>
            </a:r>
          </a:p>
          <a:p>
            <a:pPr marL="514985" marR="173355" lvl="1" indent="-228600" algn="just">
              <a:lnSpc>
                <a:spcPts val="1540"/>
              </a:lnSpc>
              <a:spcBef>
                <a:spcPts val="489"/>
              </a:spcBef>
              <a:buClr>
                <a:srgbClr val="C0504D"/>
              </a:buClr>
              <a:buSzPct val="75000"/>
              <a:buAutoNum type="arabicPeriod"/>
              <a:tabLst>
                <a:tab pos="560705" algn="l"/>
                <a:tab pos="561340" algn="l"/>
              </a:tabLst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Развитие у действующих специалистов базовых навыков в области энергоменеджмента и возможность последующего карьерного роста.</a:t>
            </a:r>
          </a:p>
          <a:p>
            <a:pPr marL="514985" marR="173355" lvl="1" indent="-228600" algn="just">
              <a:lnSpc>
                <a:spcPts val="1540"/>
              </a:lnSpc>
              <a:spcBef>
                <a:spcPts val="489"/>
              </a:spcBef>
              <a:buClr>
                <a:srgbClr val="C0504D"/>
              </a:buClr>
              <a:buSzPct val="75000"/>
              <a:buAutoNum type="arabicPeriod"/>
              <a:tabLst>
                <a:tab pos="560705" algn="l"/>
                <a:tab pos="561340" algn="l"/>
              </a:tabLst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Развитие интереса обучающихся к педагогической и научно-исследовательской деятельности.</a:t>
            </a:r>
          </a:p>
          <a:p>
            <a:pPr marL="514985" marR="173355" lvl="1" indent="-228600" algn="just">
              <a:lnSpc>
                <a:spcPts val="1540"/>
              </a:lnSpc>
              <a:spcBef>
                <a:spcPts val="489"/>
              </a:spcBef>
              <a:buClr>
                <a:srgbClr val="C0504D"/>
              </a:buClr>
              <a:buSzPct val="75000"/>
              <a:buAutoNum type="arabicPeriod"/>
              <a:tabLst>
                <a:tab pos="560705" algn="l"/>
                <a:tab pos="561340" algn="l"/>
              </a:tabLst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Изучение инновационных подходов и цифровых приложений к ним в рамках систем энергоменеджмента для предприятий и компаний различных направлений деятельности.</a:t>
            </a:r>
          </a:p>
          <a:p>
            <a:pPr marL="514985" marR="173355" lvl="1" indent="-228600" algn="just">
              <a:lnSpc>
                <a:spcPts val="1540"/>
              </a:lnSpc>
              <a:spcBef>
                <a:spcPts val="489"/>
              </a:spcBef>
              <a:buClr>
                <a:srgbClr val="C0504D"/>
              </a:buClr>
              <a:buSzPct val="75000"/>
              <a:buAutoNum type="arabicPeriod"/>
              <a:tabLst>
                <a:tab pos="560705" algn="l"/>
                <a:tab pos="561340" algn="l"/>
              </a:tabLst>
            </a:pP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514985" marR="173355" lvl="1" indent="-228600">
              <a:lnSpc>
                <a:spcPts val="1540"/>
              </a:lnSpc>
              <a:spcBef>
                <a:spcPts val="489"/>
              </a:spcBef>
              <a:buClr>
                <a:srgbClr val="C0504D"/>
              </a:buClr>
              <a:buSzPct val="75000"/>
              <a:buAutoNum type="arabicPeriod"/>
              <a:tabLst>
                <a:tab pos="560705" algn="l"/>
                <a:tab pos="561340" algn="l"/>
              </a:tabLst>
            </a:pP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1643" y="3178917"/>
            <a:ext cx="302328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chemeClr val="tx2"/>
                </a:solidFill>
                <a:latin typeface="Arial Black" panose="020B0A04020102020204" pitchFamily="34" charset="0"/>
              </a:rPr>
              <a:t>Магистратура по направлению «Менеджмент» открыта в институте Управления и экономики в 2010 г.</a:t>
            </a:r>
            <a:endParaRPr sz="1600" b="1" dirty="0">
              <a:solidFill>
                <a:schemeClr val="tx2"/>
              </a:solidFill>
              <a:latin typeface="Arial Black" panose="020B0A04020102020204" pitchFamily="34" charset="0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77" y="1013866"/>
            <a:ext cx="3194023" cy="206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53E402D-7730-4CDE-B03C-A6CAAD2EA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8" y="74780"/>
            <a:ext cx="675160" cy="76580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1710070-B8C3-4242-B4C5-17C13626283A}"/>
              </a:ext>
            </a:extLst>
          </p:cNvPr>
          <p:cNvSpPr/>
          <p:nvPr/>
        </p:nvSpPr>
        <p:spPr>
          <a:xfrm>
            <a:off x="999296" y="89532"/>
            <a:ext cx="8049686" cy="664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Общая характеристика программы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29AEE0-8607-4744-8C25-FD9D2A3F2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909" y="4070"/>
            <a:ext cx="822020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Основная информация по программе «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Энергоменеджмент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639080"/>
            <a:ext cx="8991600" cy="307007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algn="just">
              <a:spcBef>
                <a:spcPts val="220"/>
              </a:spcBef>
              <a:buClr>
                <a:srgbClr val="4F81BC"/>
              </a:buClr>
              <a:buSzPct val="75000"/>
              <a:tabLst>
                <a:tab pos="286385" algn="l"/>
                <a:tab pos="287020" algn="l"/>
              </a:tabLst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Стоимость обучения</a:t>
            </a:r>
            <a:r>
              <a:rPr lang="ru-RU" sz="1600" dirty="0">
                <a:solidFill>
                  <a:schemeClr val="tx2"/>
                </a:solidFill>
                <a:latin typeface="Arial Black" panose="020B0A04020102020204" pitchFamily="34" charset="0"/>
              </a:rPr>
              <a:t>: </a:t>
            </a:r>
          </a:p>
          <a:p>
            <a:pPr marL="12700" algn="just">
              <a:spcBef>
                <a:spcPts val="220"/>
              </a:spcBef>
              <a:buClr>
                <a:srgbClr val="4F81BC"/>
              </a:buClr>
              <a:buSzPct val="75000"/>
              <a:tabLst>
                <a:tab pos="286385" algn="l"/>
                <a:tab pos="28702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за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 курс 38.0</a:t>
            </a:r>
            <a:r>
              <a:rPr lang="en-US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4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.02 Менеджмент (магистры): Очная </a:t>
            </a:r>
            <a:r>
              <a:rPr lang="en-US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74 </a:t>
            </a:r>
            <a:r>
              <a:rPr lang="en-US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000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руб., Заочная </a:t>
            </a:r>
            <a:r>
              <a:rPr 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56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000 руб. </a:t>
            </a:r>
            <a:endParaRPr lang="ru-RU" sz="1400" b="1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020" indent="-274320">
              <a:spcBef>
                <a:spcPts val="220"/>
              </a:spcBef>
              <a:buClr>
                <a:srgbClr val="4F81BC"/>
              </a:buClr>
              <a:buSzPct val="75000"/>
              <a:buFont typeface="Arial MT"/>
              <a:buChar char="•"/>
              <a:tabLst>
                <a:tab pos="286385" algn="l"/>
                <a:tab pos="287020" algn="l"/>
              </a:tabLst>
            </a:pPr>
            <a:endParaRPr lang="ru-RU" sz="16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020" indent="-274320">
              <a:spcBef>
                <a:spcPts val="220"/>
              </a:spcBef>
              <a:buClr>
                <a:srgbClr val="4F81BC"/>
              </a:buClr>
              <a:buSzPct val="75000"/>
              <a:buFont typeface="Arial MT"/>
              <a:buChar char="•"/>
              <a:tabLst>
                <a:tab pos="286385" algn="l"/>
                <a:tab pos="287020" algn="l"/>
              </a:tabLst>
            </a:pPr>
            <a:endParaRPr lang="ru-RU" sz="16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020" indent="-274320">
              <a:spcBef>
                <a:spcPts val="220"/>
              </a:spcBef>
              <a:buClr>
                <a:srgbClr val="4F81BC"/>
              </a:buClr>
              <a:buSzPct val="75000"/>
              <a:buFont typeface="Arial MT"/>
              <a:buChar char="•"/>
              <a:tabLst>
                <a:tab pos="286385" algn="l"/>
                <a:tab pos="287020" algn="l"/>
              </a:tabLst>
            </a:pPr>
            <a:endParaRPr lang="ru-RU" sz="16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020" indent="-274320">
              <a:spcBef>
                <a:spcPts val="220"/>
              </a:spcBef>
              <a:buClr>
                <a:srgbClr val="4F81BC"/>
              </a:buClr>
              <a:buSzPct val="75000"/>
              <a:buFont typeface="Arial MT"/>
              <a:buChar char="•"/>
              <a:tabLst>
                <a:tab pos="286385" algn="l"/>
                <a:tab pos="287020" algn="l"/>
              </a:tabLst>
            </a:pPr>
            <a:endParaRPr lang="ru-RU" sz="16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020" indent="-274320">
              <a:spcBef>
                <a:spcPts val="220"/>
              </a:spcBef>
              <a:buClr>
                <a:srgbClr val="4F81BC"/>
              </a:buClr>
              <a:buSzPct val="75000"/>
              <a:buFont typeface="Arial MT"/>
              <a:buChar char="•"/>
              <a:tabLst>
                <a:tab pos="286385" algn="l"/>
                <a:tab pos="287020" algn="l"/>
              </a:tabLst>
            </a:pPr>
            <a:endParaRPr lang="ru-RU" sz="16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020" indent="-274320">
              <a:lnSpc>
                <a:spcPct val="100000"/>
              </a:lnSpc>
              <a:spcBef>
                <a:spcPts val="220"/>
              </a:spcBef>
              <a:buClr>
                <a:srgbClr val="4F81BC"/>
              </a:buClr>
              <a:buSzPct val="75000"/>
              <a:buFont typeface="Arial MT"/>
              <a:buChar char="•"/>
              <a:tabLst>
                <a:tab pos="286385" algn="l"/>
                <a:tab pos="287020" algn="l"/>
              </a:tabLst>
            </a:pP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7020" indent="-274320">
              <a:lnSpc>
                <a:spcPct val="100000"/>
              </a:lnSpc>
              <a:spcBef>
                <a:spcPts val="220"/>
              </a:spcBef>
              <a:buClr>
                <a:srgbClr val="4F81BC"/>
              </a:buClr>
              <a:buSzPct val="75000"/>
              <a:buFont typeface="Arial MT"/>
              <a:buChar char="•"/>
              <a:tabLst>
                <a:tab pos="286385" algn="l"/>
                <a:tab pos="287020" algn="l"/>
              </a:tabLst>
            </a:pPr>
            <a:endParaRPr lang="ru-RU" sz="2000" spc="-10" dirty="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220"/>
              </a:spcBef>
              <a:buClr>
                <a:srgbClr val="4F81BC"/>
              </a:buClr>
              <a:buSzPct val="75000"/>
              <a:buFont typeface="Arial MT"/>
              <a:buChar char="•"/>
              <a:tabLst>
                <a:tab pos="286385" algn="l"/>
                <a:tab pos="287020" algn="l"/>
              </a:tabLst>
            </a:pPr>
            <a:endParaRPr lang="ru-RU" sz="2000" spc="-10" dirty="0">
              <a:latin typeface="Calibri"/>
              <a:cs typeface="Calibri"/>
            </a:endParaRPr>
          </a:p>
          <a:p>
            <a:pPr marL="0" marR="5080" lvl="1" algn="r">
              <a:lnSpc>
                <a:spcPts val="1945"/>
              </a:lnSpc>
              <a:spcBef>
                <a:spcPts val="80"/>
              </a:spcBef>
              <a:buClr>
                <a:srgbClr val="C0504D"/>
              </a:buClr>
              <a:buSzPct val="75000"/>
              <a:tabLst>
                <a:tab pos="273685" algn="l"/>
                <a:tab pos="274320" algn="l"/>
              </a:tabLst>
            </a:pP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215729"/>
              </p:ext>
            </p:extLst>
          </p:nvPr>
        </p:nvGraphicFramePr>
        <p:xfrm>
          <a:off x="309626" y="1276350"/>
          <a:ext cx="8648698" cy="3657601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3460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1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70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5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Основания для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предоставления скидки</a:t>
                      </a:r>
                      <a:endParaRPr lang="ru-RU" sz="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Размер скидки в   зависимости от общего балла, %</a:t>
                      </a:r>
                      <a:endParaRPr lang="ru-RU" sz="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Условия предоставления</a:t>
                      </a:r>
                      <a:endParaRPr lang="ru-RU" sz="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4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Скидки для поступающих  на очную форму  обучения по  итогам обучения по программам бакалавриата/специалитета:</a:t>
                      </a:r>
                      <a:endParaRPr lang="ru-RU" sz="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8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Наличие диплома бакалавра, специалиста или магистра с отличием</a:t>
                      </a:r>
                      <a:endParaRPr lang="ru-RU" sz="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0" dirty="0">
                          <a:effectLst/>
                          <a:latin typeface="Arial Black" panose="020B0A04020102020204" pitchFamily="34" charset="0"/>
                        </a:rPr>
                        <a:t>50%</a:t>
                      </a:r>
                      <a:endParaRPr lang="ru-RU" sz="800" b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0" dirty="0">
                          <a:effectLst/>
                          <a:latin typeface="Arial Black" panose="020B0A04020102020204" pitchFamily="34" charset="0"/>
                        </a:rPr>
                        <a:t>Предоставляются на весь период обучения,  в случае выполнения и учебного плана без академических задолженностей на «хорошо» и «отлично»</a:t>
                      </a:r>
                      <a:endParaRPr lang="ru-RU" sz="800" b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4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0" dirty="0">
                          <a:effectLst/>
                          <a:latin typeface="Arial Black" panose="020B0A04020102020204" pitchFamily="34" charset="0"/>
                        </a:rPr>
                        <a:t>Скидки для поступления на очную форму  обучения по  наличию статусов</a:t>
                      </a:r>
                      <a:endParaRPr lang="ru-RU" sz="800" b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Статуса победителя/призера спортивных соревнований не ниже регионального уровня</a:t>
                      </a:r>
                      <a:endParaRPr lang="ru-RU" sz="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0" dirty="0">
                          <a:effectLst/>
                          <a:latin typeface="Arial Black" panose="020B0A04020102020204" pitchFamily="34" charset="0"/>
                        </a:rPr>
                        <a:t>В зависимости от уровня соревнования</a:t>
                      </a:r>
                      <a:endParaRPr lang="ru-RU" sz="800" b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Предоставляется на весь период обучения, в случае выполнения учебного плана без академических задолженностей на «хорошо» и «отлично»</a:t>
                      </a:r>
                      <a:endParaRPr lang="ru-RU" sz="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4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Статус победителя конкурса на исполнение дипломного проекта, предложенного исполнительными органами государственной власти Санкт-Петербурга</a:t>
                      </a:r>
                      <a:endParaRPr lang="ru-RU" sz="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0" dirty="0">
                          <a:effectLst/>
                          <a:latin typeface="Arial Black" panose="020B0A04020102020204" pitchFamily="34" charset="0"/>
                        </a:rPr>
                        <a:t>50%</a:t>
                      </a:r>
                      <a:endParaRPr lang="ru-RU" sz="800" b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0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  Статус победителя, призера всероссийской студенческой олимпиады или Студенческой олимпиады «Я-профессионал» по профилю магистерской программы</a:t>
                      </a:r>
                      <a:endParaRPr lang="ru-RU" sz="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0" dirty="0">
                          <a:effectLst/>
                          <a:latin typeface="Arial Black" panose="020B0A04020102020204" pitchFamily="34" charset="0"/>
                        </a:rPr>
                        <a:t>70%</a:t>
                      </a:r>
                      <a:endParaRPr lang="ru-RU" sz="800" b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94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Скидки для поступления на очную форму  обучения по  итогам участия в Конкурсе проектов бакалавров </a:t>
                      </a:r>
                      <a:r>
                        <a:rPr lang="ru-RU" sz="800" b="1" dirty="0" err="1">
                          <a:effectLst/>
                          <a:latin typeface="Arial Black" panose="020B0A04020102020204" pitchFamily="34" charset="0"/>
                        </a:rPr>
                        <a:t>СПбГУПТД</a:t>
                      </a: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 «Лидеры будущего»</a:t>
                      </a:r>
                      <a:endParaRPr lang="ru-RU" sz="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5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Победители (диплом 1 степени)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Призеры (диплом 2 и 3 степени)</a:t>
                      </a:r>
                      <a:endParaRPr lang="ru-RU" sz="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Диплом 1 степени-50%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Диплом 2 степени – 35%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Диплом 3 степени- 25 %</a:t>
                      </a:r>
                      <a:endParaRPr lang="ru-RU" sz="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0" dirty="0">
                          <a:effectLst/>
                          <a:latin typeface="Arial Black" panose="020B0A04020102020204" pitchFamily="34" charset="0"/>
                        </a:rPr>
                        <a:t>Предоставляется на весь период обучения, в случае выполнения учебного плана без академических задолженностей на «хорошо» и «отлично»</a:t>
                      </a:r>
                      <a:endParaRPr lang="ru-RU" sz="800" b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996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09675" algn="l"/>
                        </a:tabLst>
                      </a:pPr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Скидки для поступления на очную форму  обучения по  наличию публикаций в научных журналах, входящих в Перечень ВАК, и  докладов на всероссийских и международных конференциях по  профилю магистерской программы -5% за каждую.</a:t>
                      </a:r>
                      <a:endParaRPr lang="ru-RU" sz="8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48" marR="10648" marT="443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C2FB48-9A08-48C1-88A6-EC5839A1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0" y="40017"/>
            <a:ext cx="675160" cy="7658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E6974EA-3CF0-4218-B07D-A971B1212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11" y="99055"/>
            <a:ext cx="9074823" cy="61555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Состав основных профильных  дисциплин 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магистерской  программе «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Энергоменеджмент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-29960" y="879933"/>
            <a:ext cx="9148195" cy="3818424"/>
            <a:chOff x="899461" y="1031250"/>
            <a:chExt cx="4114813" cy="2812181"/>
          </a:xfrm>
        </p:grpSpPr>
        <p:sp>
          <p:nvSpPr>
            <p:cNvPr id="6" name="Полилиния 5"/>
            <p:cNvSpPr/>
            <p:nvPr/>
          </p:nvSpPr>
          <p:spPr>
            <a:xfrm>
              <a:off x="899461" y="2223579"/>
              <a:ext cx="1039111" cy="787221"/>
            </a:xfrm>
            <a:custGeom>
              <a:avLst/>
              <a:gdLst>
                <a:gd name="connsiteX0" fmla="*/ 0 w 868680"/>
                <a:gd name="connsiteY0" fmla="*/ 372857 h 745713"/>
                <a:gd name="connsiteX1" fmla="*/ 186428 w 868680"/>
                <a:gd name="connsiteY1" fmla="*/ 0 h 745713"/>
                <a:gd name="connsiteX2" fmla="*/ 682252 w 868680"/>
                <a:gd name="connsiteY2" fmla="*/ 0 h 745713"/>
                <a:gd name="connsiteX3" fmla="*/ 868680 w 868680"/>
                <a:gd name="connsiteY3" fmla="*/ 372857 h 745713"/>
                <a:gd name="connsiteX4" fmla="*/ 682252 w 868680"/>
                <a:gd name="connsiteY4" fmla="*/ 745713 h 745713"/>
                <a:gd name="connsiteX5" fmla="*/ 186428 w 868680"/>
                <a:gd name="connsiteY5" fmla="*/ 745713 h 745713"/>
                <a:gd name="connsiteX6" fmla="*/ 0 w 868680"/>
                <a:gd name="connsiteY6" fmla="*/ 372857 h 74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80" h="745713">
                  <a:moveTo>
                    <a:pt x="0" y="372857"/>
                  </a:moveTo>
                  <a:lnTo>
                    <a:pt x="186428" y="0"/>
                  </a:lnTo>
                  <a:lnTo>
                    <a:pt x="682252" y="0"/>
                  </a:lnTo>
                  <a:lnTo>
                    <a:pt x="868680" y="372857"/>
                  </a:lnTo>
                  <a:lnTo>
                    <a:pt x="682252" y="745713"/>
                  </a:lnTo>
                  <a:lnTo>
                    <a:pt x="186428" y="745713"/>
                  </a:lnTo>
                  <a:lnTo>
                    <a:pt x="0" y="37285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533" tIns="121839" rIns="134533" bIns="121839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</a:pPr>
              <a:endParaRPr lang="ru-RU" sz="1400" b="1" kern="1200" spc="-10" dirty="0">
                <a:cs typeface="Calibri"/>
              </a:endParaRPr>
            </a:p>
            <a:p>
              <a:pPr lvl="0" algn="ctr" defTabSz="222250">
                <a:spcBef>
                  <a:spcPct val="0"/>
                </a:spcBef>
              </a:pPr>
              <a:r>
                <a:rPr lang="ru-RU" sz="1100" b="1" kern="1200" spc="-10" dirty="0">
                  <a:solidFill>
                    <a:srgbClr val="002060"/>
                  </a:solidFill>
                  <a:latin typeface="Arial Black" panose="020B0A04020102020204" pitchFamily="34" charset="0"/>
                  <a:cs typeface="Calibri"/>
                </a:rPr>
                <a:t>Экономическая оценка влияния энергетики на окружающую</a:t>
              </a:r>
            </a:p>
            <a:p>
              <a:pPr lvl="0" algn="ctr" defTabSz="222250">
                <a:spcBef>
                  <a:spcPct val="0"/>
                </a:spcBef>
              </a:pPr>
              <a:r>
                <a:rPr lang="ru-RU" sz="1100" b="1" kern="1200" spc="-10" dirty="0">
                  <a:solidFill>
                    <a:srgbClr val="002060"/>
                  </a:solidFill>
                  <a:latin typeface="Arial Black" panose="020B0A04020102020204" pitchFamily="34" charset="0"/>
                  <a:cs typeface="Calibri"/>
                </a:rPr>
                <a:t> среду</a:t>
              </a:r>
              <a:endParaRPr lang="ru-RU" sz="1100" kern="12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770632" y="1829651"/>
              <a:ext cx="907659" cy="745713"/>
            </a:xfrm>
            <a:custGeom>
              <a:avLst/>
              <a:gdLst>
                <a:gd name="connsiteX0" fmla="*/ 0 w 868680"/>
                <a:gd name="connsiteY0" fmla="*/ 372857 h 745713"/>
                <a:gd name="connsiteX1" fmla="*/ 186428 w 868680"/>
                <a:gd name="connsiteY1" fmla="*/ 0 h 745713"/>
                <a:gd name="connsiteX2" fmla="*/ 682252 w 868680"/>
                <a:gd name="connsiteY2" fmla="*/ 0 h 745713"/>
                <a:gd name="connsiteX3" fmla="*/ 868680 w 868680"/>
                <a:gd name="connsiteY3" fmla="*/ 372857 h 745713"/>
                <a:gd name="connsiteX4" fmla="*/ 682252 w 868680"/>
                <a:gd name="connsiteY4" fmla="*/ 745713 h 745713"/>
                <a:gd name="connsiteX5" fmla="*/ 186428 w 868680"/>
                <a:gd name="connsiteY5" fmla="*/ 745713 h 745713"/>
                <a:gd name="connsiteX6" fmla="*/ 0 w 868680"/>
                <a:gd name="connsiteY6" fmla="*/ 372857 h 74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80" h="745713">
                  <a:moveTo>
                    <a:pt x="0" y="372857"/>
                  </a:moveTo>
                  <a:lnTo>
                    <a:pt x="186428" y="0"/>
                  </a:lnTo>
                  <a:lnTo>
                    <a:pt x="682252" y="0"/>
                  </a:lnTo>
                  <a:lnTo>
                    <a:pt x="868680" y="372857"/>
                  </a:lnTo>
                  <a:lnTo>
                    <a:pt x="682252" y="745713"/>
                  </a:lnTo>
                  <a:lnTo>
                    <a:pt x="186428" y="745713"/>
                  </a:lnTo>
                  <a:lnTo>
                    <a:pt x="0" y="37285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533" tIns="121839" rIns="134533" bIns="12183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spc="-10" dirty="0">
                  <a:solidFill>
                    <a:srgbClr val="002060"/>
                  </a:solidFill>
                  <a:latin typeface="Arial Black" panose="020B0A04020102020204" pitchFamily="34" charset="0"/>
                  <a:cs typeface="Calibri"/>
                </a:rPr>
                <a:t>Нормативно-правовые аспекты энергосбережения</a:t>
              </a:r>
            </a:p>
          </p:txBody>
        </p:sp>
        <p:sp>
          <p:nvSpPr>
            <p:cNvPr id="14" name="Шестиугольник 13"/>
            <p:cNvSpPr/>
            <p:nvPr/>
          </p:nvSpPr>
          <p:spPr>
            <a:xfrm>
              <a:off x="2636651" y="2591195"/>
              <a:ext cx="101193" cy="8734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911054" y="1394449"/>
              <a:ext cx="996776" cy="756077"/>
            </a:xfrm>
            <a:custGeom>
              <a:avLst/>
              <a:gdLst>
                <a:gd name="connsiteX0" fmla="*/ 0 w 868680"/>
                <a:gd name="connsiteY0" fmla="*/ 372857 h 745713"/>
                <a:gd name="connsiteX1" fmla="*/ 186428 w 868680"/>
                <a:gd name="connsiteY1" fmla="*/ 0 h 745713"/>
                <a:gd name="connsiteX2" fmla="*/ 682252 w 868680"/>
                <a:gd name="connsiteY2" fmla="*/ 0 h 745713"/>
                <a:gd name="connsiteX3" fmla="*/ 868680 w 868680"/>
                <a:gd name="connsiteY3" fmla="*/ 372857 h 745713"/>
                <a:gd name="connsiteX4" fmla="*/ 682252 w 868680"/>
                <a:gd name="connsiteY4" fmla="*/ 745713 h 745713"/>
                <a:gd name="connsiteX5" fmla="*/ 186428 w 868680"/>
                <a:gd name="connsiteY5" fmla="*/ 745713 h 745713"/>
                <a:gd name="connsiteX6" fmla="*/ 0 w 868680"/>
                <a:gd name="connsiteY6" fmla="*/ 372857 h 74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80" h="745713">
                  <a:moveTo>
                    <a:pt x="0" y="372857"/>
                  </a:moveTo>
                  <a:lnTo>
                    <a:pt x="186428" y="0"/>
                  </a:lnTo>
                  <a:lnTo>
                    <a:pt x="682252" y="0"/>
                  </a:lnTo>
                  <a:lnTo>
                    <a:pt x="868680" y="372857"/>
                  </a:lnTo>
                  <a:lnTo>
                    <a:pt x="682252" y="745713"/>
                  </a:lnTo>
                  <a:lnTo>
                    <a:pt x="186428" y="745713"/>
                  </a:lnTo>
                  <a:lnTo>
                    <a:pt x="0" y="37285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533" tIns="121839" rIns="134533" bIns="121839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spc="-10" dirty="0">
                  <a:solidFill>
                    <a:srgbClr val="002060"/>
                  </a:solidFill>
                  <a:latin typeface="Arial Black" panose="020B0A04020102020204" pitchFamily="34" charset="0"/>
                  <a:cs typeface="Calibri"/>
                </a:rPr>
                <a:t>Основы </a:t>
              </a:r>
              <a:r>
                <a:rPr lang="ru-RU" sz="1400" b="1" spc="-10" dirty="0" err="1">
                  <a:solidFill>
                    <a:srgbClr val="002060"/>
                  </a:solidFill>
                  <a:latin typeface="Arial Black" panose="020B0A04020102020204" pitchFamily="34" charset="0"/>
                  <a:cs typeface="Calibri"/>
                </a:rPr>
                <a:t>энергоаудита</a:t>
              </a:r>
              <a:r>
                <a:rPr lang="ru-RU" sz="1400" b="1" spc="-10" dirty="0">
                  <a:solidFill>
                    <a:srgbClr val="002060"/>
                  </a:solidFill>
                  <a:latin typeface="Arial Black" panose="020B0A04020102020204" pitchFamily="34" charset="0"/>
                  <a:cs typeface="Calibri"/>
                </a:rPr>
                <a:t> объектов</a:t>
              </a:r>
            </a:p>
          </p:txBody>
        </p:sp>
        <p:sp>
          <p:nvSpPr>
            <p:cNvPr id="18" name="Шестиугольник 17"/>
            <p:cNvSpPr/>
            <p:nvPr/>
          </p:nvSpPr>
          <p:spPr>
            <a:xfrm>
              <a:off x="1892939" y="1352342"/>
              <a:ext cx="101193" cy="8734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3213692" y="1031250"/>
              <a:ext cx="918921" cy="732231"/>
            </a:xfrm>
            <a:custGeom>
              <a:avLst/>
              <a:gdLst>
                <a:gd name="connsiteX0" fmla="*/ 0 w 868680"/>
                <a:gd name="connsiteY0" fmla="*/ 372857 h 745713"/>
                <a:gd name="connsiteX1" fmla="*/ 186428 w 868680"/>
                <a:gd name="connsiteY1" fmla="*/ 0 h 745713"/>
                <a:gd name="connsiteX2" fmla="*/ 682252 w 868680"/>
                <a:gd name="connsiteY2" fmla="*/ 0 h 745713"/>
                <a:gd name="connsiteX3" fmla="*/ 868680 w 868680"/>
                <a:gd name="connsiteY3" fmla="*/ 372857 h 745713"/>
                <a:gd name="connsiteX4" fmla="*/ 682252 w 868680"/>
                <a:gd name="connsiteY4" fmla="*/ 745713 h 745713"/>
                <a:gd name="connsiteX5" fmla="*/ 186428 w 868680"/>
                <a:gd name="connsiteY5" fmla="*/ 745713 h 745713"/>
                <a:gd name="connsiteX6" fmla="*/ 0 w 868680"/>
                <a:gd name="connsiteY6" fmla="*/ 372857 h 74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80" h="745713">
                  <a:moveTo>
                    <a:pt x="0" y="372857"/>
                  </a:moveTo>
                  <a:lnTo>
                    <a:pt x="186428" y="0"/>
                  </a:lnTo>
                  <a:lnTo>
                    <a:pt x="682252" y="0"/>
                  </a:lnTo>
                  <a:lnTo>
                    <a:pt x="868680" y="372857"/>
                  </a:lnTo>
                  <a:lnTo>
                    <a:pt x="682252" y="745713"/>
                  </a:lnTo>
                  <a:lnTo>
                    <a:pt x="186428" y="745713"/>
                  </a:lnTo>
                  <a:lnTo>
                    <a:pt x="0" y="37285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533" tIns="121839" rIns="134533" bIns="12183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Производственный менеджмент</a:t>
              </a:r>
              <a:endParaRPr lang="ru-RU" sz="1200" b="1" kern="12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541001" y="1456795"/>
              <a:ext cx="868680" cy="745713"/>
            </a:xfrm>
            <a:custGeom>
              <a:avLst/>
              <a:gdLst>
                <a:gd name="connsiteX0" fmla="*/ 0 w 868680"/>
                <a:gd name="connsiteY0" fmla="*/ 372857 h 745713"/>
                <a:gd name="connsiteX1" fmla="*/ 186428 w 868680"/>
                <a:gd name="connsiteY1" fmla="*/ 0 h 745713"/>
                <a:gd name="connsiteX2" fmla="*/ 682252 w 868680"/>
                <a:gd name="connsiteY2" fmla="*/ 0 h 745713"/>
                <a:gd name="connsiteX3" fmla="*/ 868680 w 868680"/>
                <a:gd name="connsiteY3" fmla="*/ 372857 h 745713"/>
                <a:gd name="connsiteX4" fmla="*/ 682252 w 868680"/>
                <a:gd name="connsiteY4" fmla="*/ 745713 h 745713"/>
                <a:gd name="connsiteX5" fmla="*/ 186428 w 868680"/>
                <a:gd name="connsiteY5" fmla="*/ 745713 h 745713"/>
                <a:gd name="connsiteX6" fmla="*/ 0 w 868680"/>
                <a:gd name="connsiteY6" fmla="*/ 372857 h 74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80" h="745713">
                  <a:moveTo>
                    <a:pt x="0" y="372857"/>
                  </a:moveTo>
                  <a:lnTo>
                    <a:pt x="186428" y="0"/>
                  </a:lnTo>
                  <a:lnTo>
                    <a:pt x="682252" y="0"/>
                  </a:lnTo>
                  <a:lnTo>
                    <a:pt x="868680" y="372857"/>
                  </a:lnTo>
                  <a:lnTo>
                    <a:pt x="682252" y="745713"/>
                  </a:lnTo>
                  <a:lnTo>
                    <a:pt x="186428" y="745713"/>
                  </a:lnTo>
                  <a:lnTo>
                    <a:pt x="0" y="37285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533" tIns="121839" rIns="134533" bIns="121839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rgbClr val="002060"/>
                  </a:solidFill>
                  <a:latin typeface="Arial Black" panose="020B0A04020102020204" pitchFamily="34" charset="0"/>
                  <a:cs typeface="Calibri"/>
                </a:rPr>
                <a:t>Логистика регионального энергохозяйства</a:t>
              </a:r>
              <a:endParaRPr lang="ru-RU" sz="1200" b="1" kern="1200" spc="-10" dirty="0">
                <a:solidFill>
                  <a:srgbClr val="002060"/>
                </a:solidFill>
                <a:latin typeface="Arial Black" panose="020B0A04020102020204" pitchFamily="34" charset="0"/>
                <a:cs typeface="Calibri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3202537" y="2754380"/>
              <a:ext cx="868680" cy="745713"/>
            </a:xfrm>
            <a:custGeom>
              <a:avLst/>
              <a:gdLst>
                <a:gd name="connsiteX0" fmla="*/ 0 w 868680"/>
                <a:gd name="connsiteY0" fmla="*/ 372857 h 745713"/>
                <a:gd name="connsiteX1" fmla="*/ 186428 w 868680"/>
                <a:gd name="connsiteY1" fmla="*/ 0 h 745713"/>
                <a:gd name="connsiteX2" fmla="*/ 682252 w 868680"/>
                <a:gd name="connsiteY2" fmla="*/ 0 h 745713"/>
                <a:gd name="connsiteX3" fmla="*/ 868680 w 868680"/>
                <a:gd name="connsiteY3" fmla="*/ 372857 h 745713"/>
                <a:gd name="connsiteX4" fmla="*/ 682252 w 868680"/>
                <a:gd name="connsiteY4" fmla="*/ 745713 h 745713"/>
                <a:gd name="connsiteX5" fmla="*/ 186428 w 868680"/>
                <a:gd name="connsiteY5" fmla="*/ 745713 h 745713"/>
                <a:gd name="connsiteX6" fmla="*/ 0 w 868680"/>
                <a:gd name="connsiteY6" fmla="*/ 372857 h 74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80" h="745713">
                  <a:moveTo>
                    <a:pt x="0" y="372857"/>
                  </a:moveTo>
                  <a:lnTo>
                    <a:pt x="186428" y="0"/>
                  </a:lnTo>
                  <a:lnTo>
                    <a:pt x="682252" y="0"/>
                  </a:lnTo>
                  <a:lnTo>
                    <a:pt x="868680" y="372857"/>
                  </a:lnTo>
                  <a:lnTo>
                    <a:pt x="682252" y="745713"/>
                  </a:lnTo>
                  <a:lnTo>
                    <a:pt x="186428" y="745713"/>
                  </a:lnTo>
                  <a:lnTo>
                    <a:pt x="0" y="37285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533" tIns="121839" rIns="134533" bIns="12183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spc="-10" dirty="0">
                  <a:solidFill>
                    <a:srgbClr val="002060"/>
                  </a:solidFill>
                  <a:latin typeface="Arial Black" panose="020B0A04020102020204" pitchFamily="34" charset="0"/>
                  <a:cs typeface="Calibri"/>
                </a:rPr>
                <a:t>Региональная политика в области энергосбережения</a:t>
              </a:r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4281961" y="2922016"/>
              <a:ext cx="101193" cy="8734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1751844" y="2700141"/>
              <a:ext cx="868680" cy="745713"/>
            </a:xfrm>
            <a:custGeom>
              <a:avLst/>
              <a:gdLst>
                <a:gd name="connsiteX0" fmla="*/ 0 w 868680"/>
                <a:gd name="connsiteY0" fmla="*/ 372857 h 745713"/>
                <a:gd name="connsiteX1" fmla="*/ 186428 w 868680"/>
                <a:gd name="connsiteY1" fmla="*/ 0 h 745713"/>
                <a:gd name="connsiteX2" fmla="*/ 682252 w 868680"/>
                <a:gd name="connsiteY2" fmla="*/ 0 h 745713"/>
                <a:gd name="connsiteX3" fmla="*/ 868680 w 868680"/>
                <a:gd name="connsiteY3" fmla="*/ 372857 h 745713"/>
                <a:gd name="connsiteX4" fmla="*/ 682252 w 868680"/>
                <a:gd name="connsiteY4" fmla="*/ 745713 h 745713"/>
                <a:gd name="connsiteX5" fmla="*/ 186428 w 868680"/>
                <a:gd name="connsiteY5" fmla="*/ 745713 h 745713"/>
                <a:gd name="connsiteX6" fmla="*/ 0 w 868680"/>
                <a:gd name="connsiteY6" fmla="*/ 372857 h 74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80" h="745713">
                  <a:moveTo>
                    <a:pt x="0" y="372857"/>
                  </a:moveTo>
                  <a:lnTo>
                    <a:pt x="186428" y="0"/>
                  </a:lnTo>
                  <a:lnTo>
                    <a:pt x="682252" y="0"/>
                  </a:lnTo>
                  <a:lnTo>
                    <a:pt x="868680" y="372857"/>
                  </a:lnTo>
                  <a:lnTo>
                    <a:pt x="682252" y="745713"/>
                  </a:lnTo>
                  <a:lnTo>
                    <a:pt x="186428" y="745713"/>
                  </a:lnTo>
                  <a:lnTo>
                    <a:pt x="0" y="37285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533" tIns="121839" rIns="134533" bIns="12183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spc="-10" dirty="0">
                  <a:solidFill>
                    <a:srgbClr val="002060"/>
                  </a:solidFill>
                  <a:latin typeface="Arial Black" panose="020B0A04020102020204" pitchFamily="34" charset="0"/>
                  <a:cs typeface="Calibri"/>
                </a:rPr>
                <a:t>Современные технологии и технические системы в энергетическом комплексе</a:t>
              </a:r>
              <a:endParaRPr lang="ru-RU" sz="1100" kern="12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3946608" y="3097718"/>
              <a:ext cx="1036420" cy="745713"/>
            </a:xfrm>
            <a:custGeom>
              <a:avLst/>
              <a:gdLst>
                <a:gd name="connsiteX0" fmla="*/ 0 w 868680"/>
                <a:gd name="connsiteY0" fmla="*/ 372857 h 745713"/>
                <a:gd name="connsiteX1" fmla="*/ 186428 w 868680"/>
                <a:gd name="connsiteY1" fmla="*/ 0 h 745713"/>
                <a:gd name="connsiteX2" fmla="*/ 682252 w 868680"/>
                <a:gd name="connsiteY2" fmla="*/ 0 h 745713"/>
                <a:gd name="connsiteX3" fmla="*/ 868680 w 868680"/>
                <a:gd name="connsiteY3" fmla="*/ 372857 h 745713"/>
                <a:gd name="connsiteX4" fmla="*/ 682252 w 868680"/>
                <a:gd name="connsiteY4" fmla="*/ 745713 h 745713"/>
                <a:gd name="connsiteX5" fmla="*/ 186428 w 868680"/>
                <a:gd name="connsiteY5" fmla="*/ 745713 h 745713"/>
                <a:gd name="connsiteX6" fmla="*/ 0 w 868680"/>
                <a:gd name="connsiteY6" fmla="*/ 372857 h 74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80" h="745713">
                  <a:moveTo>
                    <a:pt x="0" y="372857"/>
                  </a:moveTo>
                  <a:lnTo>
                    <a:pt x="186428" y="0"/>
                  </a:lnTo>
                  <a:lnTo>
                    <a:pt x="682252" y="0"/>
                  </a:lnTo>
                  <a:lnTo>
                    <a:pt x="868680" y="372857"/>
                  </a:lnTo>
                  <a:lnTo>
                    <a:pt x="682252" y="745713"/>
                  </a:lnTo>
                  <a:lnTo>
                    <a:pt x="186428" y="745713"/>
                  </a:lnTo>
                  <a:lnTo>
                    <a:pt x="0" y="37285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533" tIns="121839" rIns="134533" bIns="12183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spc="-10" dirty="0">
                  <a:solidFill>
                    <a:srgbClr val="002060"/>
                  </a:solidFill>
                  <a:latin typeface="Arial Black" panose="020B0A04020102020204" pitchFamily="34" charset="0"/>
                  <a:cs typeface="Calibri"/>
                </a:rPr>
                <a:t>Использование информационных и цифровых технологий в энергоменеджменте</a:t>
              </a:r>
              <a:endParaRPr lang="ru-RU" sz="1100" kern="12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3926827" y="2417446"/>
              <a:ext cx="811461" cy="613665"/>
            </a:xfrm>
            <a:custGeom>
              <a:avLst/>
              <a:gdLst>
                <a:gd name="connsiteX0" fmla="*/ 0 w 868680"/>
                <a:gd name="connsiteY0" fmla="*/ 372857 h 745713"/>
                <a:gd name="connsiteX1" fmla="*/ 186428 w 868680"/>
                <a:gd name="connsiteY1" fmla="*/ 0 h 745713"/>
                <a:gd name="connsiteX2" fmla="*/ 682252 w 868680"/>
                <a:gd name="connsiteY2" fmla="*/ 0 h 745713"/>
                <a:gd name="connsiteX3" fmla="*/ 868680 w 868680"/>
                <a:gd name="connsiteY3" fmla="*/ 372857 h 745713"/>
                <a:gd name="connsiteX4" fmla="*/ 682252 w 868680"/>
                <a:gd name="connsiteY4" fmla="*/ 745713 h 745713"/>
                <a:gd name="connsiteX5" fmla="*/ 186428 w 868680"/>
                <a:gd name="connsiteY5" fmla="*/ 745713 h 745713"/>
                <a:gd name="connsiteX6" fmla="*/ 0 w 868680"/>
                <a:gd name="connsiteY6" fmla="*/ 372857 h 74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80" h="745713">
                  <a:moveTo>
                    <a:pt x="0" y="372857"/>
                  </a:moveTo>
                  <a:lnTo>
                    <a:pt x="186428" y="0"/>
                  </a:lnTo>
                  <a:lnTo>
                    <a:pt x="682252" y="0"/>
                  </a:lnTo>
                  <a:lnTo>
                    <a:pt x="868680" y="372857"/>
                  </a:lnTo>
                  <a:lnTo>
                    <a:pt x="682252" y="745713"/>
                  </a:lnTo>
                  <a:lnTo>
                    <a:pt x="186428" y="745713"/>
                  </a:lnTo>
                  <a:lnTo>
                    <a:pt x="0" y="37285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533" tIns="121839" rIns="134533" bIns="12183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spc="-10" dirty="0">
                  <a:solidFill>
                    <a:srgbClr val="002060"/>
                  </a:solidFill>
                  <a:latin typeface="Arial Black" panose="020B0A04020102020204" pitchFamily="34" charset="0"/>
                  <a:cs typeface="Calibri"/>
                </a:rPr>
                <a:t>Производство и потребление ТЭР</a:t>
              </a:r>
              <a:endParaRPr lang="ru-RU" sz="1200" kern="12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2454213" y="3094939"/>
              <a:ext cx="868680" cy="745713"/>
            </a:xfrm>
            <a:custGeom>
              <a:avLst/>
              <a:gdLst>
                <a:gd name="connsiteX0" fmla="*/ 0 w 868680"/>
                <a:gd name="connsiteY0" fmla="*/ 372857 h 745713"/>
                <a:gd name="connsiteX1" fmla="*/ 186428 w 868680"/>
                <a:gd name="connsiteY1" fmla="*/ 0 h 745713"/>
                <a:gd name="connsiteX2" fmla="*/ 682252 w 868680"/>
                <a:gd name="connsiteY2" fmla="*/ 0 h 745713"/>
                <a:gd name="connsiteX3" fmla="*/ 868680 w 868680"/>
                <a:gd name="connsiteY3" fmla="*/ 372857 h 745713"/>
                <a:gd name="connsiteX4" fmla="*/ 682252 w 868680"/>
                <a:gd name="connsiteY4" fmla="*/ 745713 h 745713"/>
                <a:gd name="connsiteX5" fmla="*/ 186428 w 868680"/>
                <a:gd name="connsiteY5" fmla="*/ 745713 h 745713"/>
                <a:gd name="connsiteX6" fmla="*/ 0 w 868680"/>
                <a:gd name="connsiteY6" fmla="*/ 372857 h 74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80" h="745713">
                  <a:moveTo>
                    <a:pt x="0" y="372857"/>
                  </a:moveTo>
                  <a:lnTo>
                    <a:pt x="186428" y="0"/>
                  </a:lnTo>
                  <a:lnTo>
                    <a:pt x="682252" y="0"/>
                  </a:lnTo>
                  <a:lnTo>
                    <a:pt x="868680" y="372857"/>
                  </a:lnTo>
                  <a:lnTo>
                    <a:pt x="682252" y="745713"/>
                  </a:lnTo>
                  <a:lnTo>
                    <a:pt x="186428" y="745713"/>
                  </a:lnTo>
                  <a:lnTo>
                    <a:pt x="0" y="37285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533" tIns="121839" rIns="134533" bIns="12183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rgbClr val="002060"/>
                  </a:solidFill>
                  <a:latin typeface="Arial Black" panose="020B0A04020102020204" pitchFamily="34" charset="0"/>
                  <a:cs typeface="Calibri"/>
                </a:rPr>
                <a:t>Оценка эффективности энергосберегающих мероприятий</a:t>
              </a:r>
              <a:endParaRPr lang="ru-RU" sz="1200" kern="12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3917493" y="1454229"/>
              <a:ext cx="1096781" cy="880564"/>
            </a:xfrm>
            <a:custGeom>
              <a:avLst/>
              <a:gdLst>
                <a:gd name="connsiteX0" fmla="*/ 0 w 868680"/>
                <a:gd name="connsiteY0" fmla="*/ 372857 h 745713"/>
                <a:gd name="connsiteX1" fmla="*/ 186428 w 868680"/>
                <a:gd name="connsiteY1" fmla="*/ 0 h 745713"/>
                <a:gd name="connsiteX2" fmla="*/ 682252 w 868680"/>
                <a:gd name="connsiteY2" fmla="*/ 0 h 745713"/>
                <a:gd name="connsiteX3" fmla="*/ 868680 w 868680"/>
                <a:gd name="connsiteY3" fmla="*/ 372857 h 745713"/>
                <a:gd name="connsiteX4" fmla="*/ 682252 w 868680"/>
                <a:gd name="connsiteY4" fmla="*/ 745713 h 745713"/>
                <a:gd name="connsiteX5" fmla="*/ 186428 w 868680"/>
                <a:gd name="connsiteY5" fmla="*/ 745713 h 745713"/>
                <a:gd name="connsiteX6" fmla="*/ 0 w 868680"/>
                <a:gd name="connsiteY6" fmla="*/ 372857 h 74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80" h="745713">
                  <a:moveTo>
                    <a:pt x="0" y="372857"/>
                  </a:moveTo>
                  <a:lnTo>
                    <a:pt x="186428" y="0"/>
                  </a:lnTo>
                  <a:lnTo>
                    <a:pt x="682252" y="0"/>
                  </a:lnTo>
                  <a:lnTo>
                    <a:pt x="868680" y="372857"/>
                  </a:lnTo>
                  <a:lnTo>
                    <a:pt x="682252" y="745713"/>
                  </a:lnTo>
                  <a:lnTo>
                    <a:pt x="186428" y="745713"/>
                  </a:lnTo>
                  <a:lnTo>
                    <a:pt x="0" y="37285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533" tIns="121839" rIns="134533" bIns="12183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Государственные программы и проекты в области  энергосбережения и энергоэффективности</a:t>
              </a:r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2499245" y="2298063"/>
              <a:ext cx="868680" cy="745713"/>
            </a:xfrm>
            <a:custGeom>
              <a:avLst/>
              <a:gdLst>
                <a:gd name="connsiteX0" fmla="*/ 0 w 868680"/>
                <a:gd name="connsiteY0" fmla="*/ 372857 h 745713"/>
                <a:gd name="connsiteX1" fmla="*/ 186428 w 868680"/>
                <a:gd name="connsiteY1" fmla="*/ 0 h 745713"/>
                <a:gd name="connsiteX2" fmla="*/ 682252 w 868680"/>
                <a:gd name="connsiteY2" fmla="*/ 0 h 745713"/>
                <a:gd name="connsiteX3" fmla="*/ 868680 w 868680"/>
                <a:gd name="connsiteY3" fmla="*/ 372857 h 745713"/>
                <a:gd name="connsiteX4" fmla="*/ 682252 w 868680"/>
                <a:gd name="connsiteY4" fmla="*/ 745713 h 745713"/>
                <a:gd name="connsiteX5" fmla="*/ 186428 w 868680"/>
                <a:gd name="connsiteY5" fmla="*/ 745713 h 745713"/>
                <a:gd name="connsiteX6" fmla="*/ 0 w 868680"/>
                <a:gd name="connsiteY6" fmla="*/ 372857 h 74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680" h="745713">
                  <a:moveTo>
                    <a:pt x="0" y="372857"/>
                  </a:moveTo>
                  <a:lnTo>
                    <a:pt x="186428" y="0"/>
                  </a:lnTo>
                  <a:lnTo>
                    <a:pt x="682252" y="0"/>
                  </a:lnTo>
                  <a:lnTo>
                    <a:pt x="868680" y="372857"/>
                  </a:lnTo>
                  <a:lnTo>
                    <a:pt x="682252" y="745713"/>
                  </a:lnTo>
                  <a:lnTo>
                    <a:pt x="186428" y="745713"/>
                  </a:lnTo>
                  <a:lnTo>
                    <a:pt x="0" y="37285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533" tIns="121839" rIns="134533" bIns="12183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Возобновляемая энергетика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29400" y="386715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8" name="Полилиния 57"/>
          <p:cNvSpPr/>
          <p:nvPr/>
        </p:nvSpPr>
        <p:spPr>
          <a:xfrm>
            <a:off x="304801" y="3666989"/>
            <a:ext cx="1652658" cy="809761"/>
          </a:xfrm>
          <a:custGeom>
            <a:avLst/>
            <a:gdLst>
              <a:gd name="connsiteX0" fmla="*/ 0 w 868680"/>
              <a:gd name="connsiteY0" fmla="*/ 372857 h 745713"/>
              <a:gd name="connsiteX1" fmla="*/ 186428 w 868680"/>
              <a:gd name="connsiteY1" fmla="*/ 0 h 745713"/>
              <a:gd name="connsiteX2" fmla="*/ 682252 w 868680"/>
              <a:gd name="connsiteY2" fmla="*/ 0 h 745713"/>
              <a:gd name="connsiteX3" fmla="*/ 868680 w 868680"/>
              <a:gd name="connsiteY3" fmla="*/ 372857 h 745713"/>
              <a:gd name="connsiteX4" fmla="*/ 682252 w 868680"/>
              <a:gd name="connsiteY4" fmla="*/ 745713 h 745713"/>
              <a:gd name="connsiteX5" fmla="*/ 186428 w 868680"/>
              <a:gd name="connsiteY5" fmla="*/ 745713 h 745713"/>
              <a:gd name="connsiteX6" fmla="*/ 0 w 868680"/>
              <a:gd name="connsiteY6" fmla="*/ 372857 h 74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680" h="745713">
                <a:moveTo>
                  <a:pt x="0" y="372857"/>
                </a:moveTo>
                <a:lnTo>
                  <a:pt x="186428" y="0"/>
                </a:lnTo>
                <a:lnTo>
                  <a:pt x="682252" y="0"/>
                </a:lnTo>
                <a:lnTo>
                  <a:pt x="868680" y="372857"/>
                </a:lnTo>
                <a:lnTo>
                  <a:pt x="682252" y="745713"/>
                </a:lnTo>
                <a:lnTo>
                  <a:pt x="186428" y="745713"/>
                </a:lnTo>
                <a:lnTo>
                  <a:pt x="0" y="37285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33" tIns="121839" rIns="134533" bIns="12183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spc="-10" dirty="0">
                <a:solidFill>
                  <a:srgbClr val="002060"/>
                </a:solidFill>
                <a:latin typeface="Arial Black" panose="020B0A04020102020204" pitchFamily="34" charset="0"/>
                <a:cs typeface="Calibri"/>
              </a:rPr>
              <a:t>Основы энергетического менеджмента</a:t>
            </a:r>
            <a:endParaRPr lang="ru-RU" sz="1100" kern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5186182" y="2083176"/>
            <a:ext cx="1802726" cy="1059876"/>
          </a:xfrm>
          <a:custGeom>
            <a:avLst/>
            <a:gdLst>
              <a:gd name="connsiteX0" fmla="*/ 0 w 868680"/>
              <a:gd name="connsiteY0" fmla="*/ 372857 h 745713"/>
              <a:gd name="connsiteX1" fmla="*/ 186428 w 868680"/>
              <a:gd name="connsiteY1" fmla="*/ 0 h 745713"/>
              <a:gd name="connsiteX2" fmla="*/ 682252 w 868680"/>
              <a:gd name="connsiteY2" fmla="*/ 0 h 745713"/>
              <a:gd name="connsiteX3" fmla="*/ 868680 w 868680"/>
              <a:gd name="connsiteY3" fmla="*/ 372857 h 745713"/>
              <a:gd name="connsiteX4" fmla="*/ 682252 w 868680"/>
              <a:gd name="connsiteY4" fmla="*/ 745713 h 745713"/>
              <a:gd name="connsiteX5" fmla="*/ 186428 w 868680"/>
              <a:gd name="connsiteY5" fmla="*/ 745713 h 745713"/>
              <a:gd name="connsiteX6" fmla="*/ 0 w 868680"/>
              <a:gd name="connsiteY6" fmla="*/ 372857 h 74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680" h="745713">
                <a:moveTo>
                  <a:pt x="0" y="372857"/>
                </a:moveTo>
                <a:lnTo>
                  <a:pt x="186428" y="0"/>
                </a:lnTo>
                <a:lnTo>
                  <a:pt x="682252" y="0"/>
                </a:lnTo>
                <a:lnTo>
                  <a:pt x="868680" y="372857"/>
                </a:lnTo>
                <a:lnTo>
                  <a:pt x="682252" y="745713"/>
                </a:lnTo>
                <a:lnTo>
                  <a:pt x="186428" y="745713"/>
                </a:lnTo>
                <a:lnTo>
                  <a:pt x="0" y="37285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33" tIns="121839" rIns="134533" bIns="12183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spc="-10" dirty="0">
                <a:solidFill>
                  <a:srgbClr val="002060"/>
                </a:solidFill>
                <a:latin typeface="Arial Black" panose="020B0A04020102020204" pitchFamily="34" charset="0"/>
                <a:cs typeface="Calibri"/>
              </a:rPr>
              <a:t>Отраслевые аспекты энергосбережения</a:t>
            </a:r>
            <a:endParaRPr lang="ru-RU" sz="1200" b="1" kern="1200" spc="-10" dirty="0">
              <a:solidFill>
                <a:srgbClr val="002060"/>
              </a:solidFill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1836212" y="854680"/>
            <a:ext cx="2223586" cy="1012540"/>
          </a:xfrm>
          <a:custGeom>
            <a:avLst/>
            <a:gdLst>
              <a:gd name="connsiteX0" fmla="*/ 0 w 868680"/>
              <a:gd name="connsiteY0" fmla="*/ 372857 h 745713"/>
              <a:gd name="connsiteX1" fmla="*/ 186428 w 868680"/>
              <a:gd name="connsiteY1" fmla="*/ 0 h 745713"/>
              <a:gd name="connsiteX2" fmla="*/ 682252 w 868680"/>
              <a:gd name="connsiteY2" fmla="*/ 0 h 745713"/>
              <a:gd name="connsiteX3" fmla="*/ 868680 w 868680"/>
              <a:gd name="connsiteY3" fmla="*/ 372857 h 745713"/>
              <a:gd name="connsiteX4" fmla="*/ 682252 w 868680"/>
              <a:gd name="connsiteY4" fmla="*/ 745713 h 745713"/>
              <a:gd name="connsiteX5" fmla="*/ 186428 w 868680"/>
              <a:gd name="connsiteY5" fmla="*/ 745713 h 745713"/>
              <a:gd name="connsiteX6" fmla="*/ 0 w 868680"/>
              <a:gd name="connsiteY6" fmla="*/ 372857 h 74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680" h="745713">
                <a:moveTo>
                  <a:pt x="0" y="372857"/>
                </a:moveTo>
                <a:lnTo>
                  <a:pt x="186428" y="0"/>
                </a:lnTo>
                <a:lnTo>
                  <a:pt x="682252" y="0"/>
                </a:lnTo>
                <a:lnTo>
                  <a:pt x="868680" y="372857"/>
                </a:lnTo>
                <a:lnTo>
                  <a:pt x="682252" y="745713"/>
                </a:lnTo>
                <a:lnTo>
                  <a:pt x="186428" y="745713"/>
                </a:lnTo>
                <a:lnTo>
                  <a:pt x="0" y="37285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33" tIns="121839" rIns="134533" bIns="121839" numCol="1" spcCol="1270" anchor="ctr" anchorCtr="0">
            <a:noAutofit/>
          </a:bodyPr>
          <a:lstStyle/>
          <a:p>
            <a:pPr lvl="0" algn="ctr" defTabSz="222250">
              <a:spcBef>
                <a:spcPct val="0"/>
              </a:spcBef>
            </a:pPr>
            <a:r>
              <a:rPr lang="ru-RU" sz="1050" b="1" dirty="0">
                <a:solidFill>
                  <a:srgbClr val="002060"/>
                </a:solidFill>
                <a:latin typeface="Arial Black" panose="020B0A04020102020204" pitchFamily="34" charset="0"/>
              </a:rPr>
              <a:t>Организация</a:t>
            </a:r>
          </a:p>
          <a:p>
            <a:pPr lvl="0" algn="ctr" defTabSz="222250">
              <a:spcBef>
                <a:spcPct val="0"/>
              </a:spcBef>
            </a:pPr>
            <a:r>
              <a:rPr lang="ru-RU" sz="1050" b="1" dirty="0">
                <a:solidFill>
                  <a:srgbClr val="002060"/>
                </a:solidFill>
                <a:latin typeface="Arial Black" panose="020B0A04020102020204" pitchFamily="34" charset="0"/>
              </a:rPr>
              <a:t> управления </a:t>
            </a:r>
            <a:r>
              <a:rPr lang="ru-RU" sz="105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энергозатратами</a:t>
            </a:r>
            <a:r>
              <a:rPr lang="ru-RU" sz="105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050" b="1" spc="-10" dirty="0">
                <a:solidFill>
                  <a:srgbClr val="002060"/>
                </a:solidFill>
                <a:latin typeface="Arial Black" panose="020B0A04020102020204" pitchFamily="34" charset="0"/>
                <a:cs typeface="Calibri"/>
              </a:rPr>
              <a:t>предприятия</a:t>
            </a:r>
            <a:r>
              <a:rPr lang="ru-RU" sz="1050" b="1" dirty="0">
                <a:solidFill>
                  <a:srgbClr val="002060"/>
                </a:solidFill>
                <a:latin typeface="Arial Black" panose="020B0A04020102020204" pitchFamily="34" charset="0"/>
              </a:rPr>
              <a:t> (организации)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3E24316-F328-4966-9576-5FF59422F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0" y="40017"/>
            <a:ext cx="675160" cy="7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7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A0D8AB-0924-4AB6-BF02-D5E364DE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59" y="232160"/>
            <a:ext cx="816485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Особенности построения учебного процесса</a:t>
            </a:r>
            <a:endParaRPr sz="2400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743088591"/>
              </p:ext>
            </p:extLst>
          </p:nvPr>
        </p:nvGraphicFramePr>
        <p:xfrm>
          <a:off x="609600" y="725423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060C56-7197-4298-AB95-45CACA7FB2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20" y="40017"/>
            <a:ext cx="675160" cy="7658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4B8A54B-5B8F-4FEB-B5D6-2631E0281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5112"/>
            <a:ext cx="8043297" cy="331053"/>
          </a:xfrm>
        </p:spPr>
        <p:txBody>
          <a:bodyPr/>
          <a:lstStyle/>
          <a:p>
            <a:pPr marL="12065" marR="5080" algn="ctr">
              <a:lnSpc>
                <a:spcPct val="150400"/>
              </a:lnSpc>
              <a:spcBef>
                <a:spcPts val="90"/>
              </a:spcBef>
            </a:pP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Партнеры программы </a:t>
            </a:r>
            <a:r>
              <a:rPr lang="ru-RU" sz="1400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по практикам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и </a:t>
            </a:r>
            <a:r>
              <a:rPr lang="ru-RU" sz="1400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стажировкам </a:t>
            </a:r>
            <a:r>
              <a:rPr lang="ru-RU" sz="1600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«</a:t>
            </a:r>
            <a:r>
              <a:rPr lang="ru-RU" sz="1600" spc="-5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Энергоменеджмент</a:t>
            </a:r>
            <a:r>
              <a:rPr lang="ru-RU" sz="1600" spc="-5" dirty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»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  <a:cs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5797"/>
              </p:ext>
            </p:extLst>
          </p:nvPr>
        </p:nvGraphicFramePr>
        <p:xfrm>
          <a:off x="-4079" y="449040"/>
          <a:ext cx="9148079" cy="4697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09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726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ПАО «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ТГК-1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», г. СПб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685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spc="-5" dirty="0">
                          <a:latin typeface="Times New Roman"/>
                          <a:cs typeface="Times New Roman"/>
                        </a:rPr>
                        <a:t>       </a:t>
                      </a:r>
                      <a:r>
                        <a:rPr lang="ru-RU" sz="18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lang="ru-RU"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ООО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  <a:r>
                        <a:rPr lang="ru-RU"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«</a:t>
                      </a:r>
                      <a:r>
                        <a:rPr lang="ru-RU" sz="1600" spc="-5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Энергоформ</a:t>
                      </a:r>
                      <a:r>
                        <a:rPr lang="ru-RU"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», </a:t>
                      </a:r>
                    </a:p>
                    <a:p>
                      <a:pPr marL="685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г.</a:t>
                      </a:r>
                      <a:r>
                        <a:rPr lang="ru-RU" sz="1600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  <a:r>
                        <a:rPr lang="ru-RU"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СПб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Times New Roman"/>
                      </a:endParaRP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  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5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5" dirty="0">
                          <a:latin typeface="Times New Roman"/>
                          <a:cs typeface="Times New Roman"/>
                        </a:rPr>
                        <a:t>                                         </a:t>
                      </a:r>
                      <a:r>
                        <a:rPr lang="ru-RU"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ГУП</a:t>
                      </a:r>
                      <a:r>
                        <a:rPr lang="ru-RU" sz="18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  <a:r>
                        <a:rPr lang="ru-RU" sz="1800" b="1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«ТЭК</a:t>
                      </a:r>
                      <a:r>
                        <a:rPr lang="ru-RU"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СПб»,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                                         г.</a:t>
                      </a:r>
                      <a:r>
                        <a:rPr lang="ru-RU" sz="1800" b="1" spc="-1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СПб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Times New Roman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    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                                           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5780" marR="211454" lvl="1" algn="r">
                        <a:lnSpc>
                          <a:spcPct val="100000"/>
                        </a:lnSpc>
                      </a:pPr>
                      <a:r>
                        <a:rPr lang="ru-RU" sz="16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 </a:t>
                      </a:r>
                      <a:r>
                        <a:rPr lang="ru-RU"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ООО</a:t>
                      </a:r>
                      <a:r>
                        <a:rPr lang="ru-RU" sz="1600" b="1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«Пивоваренная</a:t>
                      </a:r>
                      <a:r>
                        <a:rPr lang="ru-RU"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                          компания </a:t>
                      </a:r>
                      <a:r>
                        <a:rPr lang="ru-RU"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«Балтика»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г. СПб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4339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                                 </a:t>
                      </a:r>
                      <a:r>
                        <a:rPr lang="ru-RU" baseline="0" dirty="0"/>
                        <a:t>    </a:t>
                      </a:r>
                      <a:r>
                        <a:rPr lang="ru-RU"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О</a:t>
                      </a:r>
                      <a:r>
                        <a:rPr lang="en-US"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O</a:t>
                      </a:r>
                      <a:r>
                        <a:rPr lang="ru-RU"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«</a:t>
                      </a:r>
                      <a:r>
                        <a:rPr lang="ru-RU" sz="1800" b="1" spc="-5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Петрохолод</a:t>
                      </a:r>
                      <a:r>
                        <a:rPr lang="ru-RU"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»,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  <a:endParaRPr lang="ru-RU" sz="1800" b="1" spc="-5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Times New Roman"/>
                      </a:endParaRPr>
                    </a:p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                </a:t>
                      </a:r>
                      <a:r>
                        <a:rPr lang="ru-RU" sz="1800" b="1" spc="-5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                  г.</a:t>
                      </a:r>
                      <a:r>
                        <a:rPr lang="ru-RU" sz="18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СПб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АО</a:t>
                      </a:r>
                      <a:r>
                        <a:rPr lang="ru-RU" sz="1600" b="1" spc="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«Теплосеть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Санкт-</a:t>
                      </a:r>
                      <a:r>
                        <a:rPr lang="ru-RU" sz="1600" b="1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/>
                        </a:rPr>
                        <a:t>Петербурга»,</a:t>
                      </a:r>
                    </a:p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  <a:cs typeface="Times New Roman"/>
                        </a:rPr>
                        <a:t>г.</a:t>
                      </a:r>
                      <a:r>
                        <a:rPr lang="ru-RU" sz="1800" b="1" spc="-1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  <a:cs typeface="Times New Roman"/>
                        </a:rPr>
                        <a:t> </a:t>
                      </a:r>
                      <a:r>
                        <a:rPr lang="ru-RU" sz="1800" b="1" spc="-5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  <a:cs typeface="Times New Roman"/>
                        </a:rPr>
                        <a:t>СПб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8191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</a:t>
                      </a:r>
                      <a:r>
                        <a:rPr lang="ru-RU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                            </a:t>
                      </a:r>
                      <a:r>
                        <a:rPr lang="ru-RU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ООО Фирма "Эст", г. СПб</a:t>
                      </a:r>
                      <a:r>
                        <a:rPr lang="ru-RU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                       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ru-RU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                                       </a:t>
                      </a:r>
                      <a:r>
                        <a:rPr lang="ru-RU" b="1" i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ГУП«Водоканал</a:t>
                      </a:r>
                      <a:r>
                        <a:rPr lang="ru-RU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 fontAlgn="base"/>
                      <a:r>
                        <a:rPr lang="ru-RU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                    Санкт-Петербурга»</a:t>
                      </a:r>
                      <a:r>
                        <a:rPr lang="ru-RU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                                       </a:t>
                      </a:r>
                    </a:p>
                    <a:p>
                      <a:pPr algn="just" fontAlgn="base"/>
                      <a:r>
                        <a:rPr lang="ru-RU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    г. СПб</a:t>
                      </a:r>
                      <a:r>
                        <a:rPr lang="ru-RU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00" y="487639"/>
            <a:ext cx="1427716" cy="996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Группа 12"/>
          <p:cNvGrpSpPr/>
          <p:nvPr/>
        </p:nvGrpSpPr>
        <p:grpSpPr>
          <a:xfrm>
            <a:off x="214435" y="502879"/>
            <a:ext cx="6872165" cy="4457000"/>
            <a:chOff x="260285" y="404751"/>
            <a:chExt cx="6872165" cy="4457000"/>
          </a:xfrm>
        </p:grpSpPr>
        <p:pic>
          <p:nvPicPr>
            <p:cNvPr id="14" name="image1.jpe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827" y="404751"/>
              <a:ext cx="1386423" cy="10325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443" y="1722863"/>
              <a:ext cx="1794846" cy="7808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285" y="2751672"/>
              <a:ext cx="1665116" cy="9296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0843" y="2087044"/>
              <a:ext cx="1885188" cy="585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5443" y="3929319"/>
              <a:ext cx="2305050" cy="6205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5050" y="3064609"/>
              <a:ext cx="2057400" cy="6180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23343" y="3948369"/>
              <a:ext cx="1153657" cy="9133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43" y="14496"/>
            <a:ext cx="67671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05153C7-EFC7-4DDA-BEAA-2514D8374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0"/>
            <a:ext cx="7315200" cy="457199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Трудоустройство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выпускников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68239857"/>
              </p:ext>
            </p:extLst>
          </p:nvPr>
        </p:nvGraphicFramePr>
        <p:xfrm>
          <a:off x="76201" y="361950"/>
          <a:ext cx="9067799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6A3D2326-48B1-443A-BBBA-F4243FC46BF1}"/>
              </a:ext>
            </a:extLst>
          </p:cNvPr>
          <p:cNvSpPr/>
          <p:nvPr/>
        </p:nvSpPr>
        <p:spPr>
          <a:xfrm>
            <a:off x="1143000" y="457199"/>
            <a:ext cx="4000500" cy="3712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Наши выпускники работают: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31750"/>
            <a:ext cx="67671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5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15F3541-1A5B-496F-8295-73DD188C7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315" y="57150"/>
            <a:ext cx="823868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mbria"/>
              </a:rPr>
              <a:t>Чем наша программа интересна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mbria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mbria"/>
              </a:rPr>
              <a:t>для поступающих</a:t>
            </a:r>
            <a:endParaRPr sz="2400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9724033"/>
              </p:ext>
            </p:extLst>
          </p:nvPr>
        </p:nvGraphicFramePr>
        <p:xfrm>
          <a:off x="76200" y="971550"/>
          <a:ext cx="8915400" cy="423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" y="63500"/>
            <a:ext cx="676715" cy="762066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="" xmlns:a16="http://schemas.microsoft.com/office/drawing/2014/main" id="{94FCA021-0479-4702-B6A2-B2074A531DCE}"/>
              </a:ext>
            </a:extLst>
          </p:cNvPr>
          <p:cNvSpPr/>
          <p:nvPr/>
        </p:nvSpPr>
        <p:spPr>
          <a:xfrm>
            <a:off x="3200400" y="1646197"/>
            <a:ext cx="304800" cy="25287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="" xmlns:a16="http://schemas.microsoft.com/office/drawing/2014/main" id="{DE2A0340-FDCC-4B28-B6C0-A544D0160B29}"/>
              </a:ext>
            </a:extLst>
          </p:cNvPr>
          <p:cNvSpPr/>
          <p:nvPr/>
        </p:nvSpPr>
        <p:spPr>
          <a:xfrm>
            <a:off x="6134100" y="1772632"/>
            <a:ext cx="228600" cy="25287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="" xmlns:a16="http://schemas.microsoft.com/office/drawing/2014/main" id="{7AAFD498-ADA2-47FD-86B0-27561B1D44C8}"/>
              </a:ext>
            </a:extLst>
          </p:cNvPr>
          <p:cNvSpPr/>
          <p:nvPr/>
        </p:nvSpPr>
        <p:spPr>
          <a:xfrm rot="5400000">
            <a:off x="7555935" y="2849313"/>
            <a:ext cx="228600" cy="25287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="" xmlns:a16="http://schemas.microsoft.com/office/drawing/2014/main" id="{2124F58F-E1BB-44FB-84FA-22F3FFD5B7ED}"/>
              </a:ext>
            </a:extLst>
          </p:cNvPr>
          <p:cNvSpPr/>
          <p:nvPr/>
        </p:nvSpPr>
        <p:spPr>
          <a:xfrm rot="10800000">
            <a:off x="3962400" y="3855014"/>
            <a:ext cx="316935" cy="25287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="" xmlns:a16="http://schemas.microsoft.com/office/drawing/2014/main" id="{CD9676B4-99D4-4180-8E00-75873ED7A810}"/>
              </a:ext>
            </a:extLst>
          </p:cNvPr>
          <p:cNvSpPr/>
          <p:nvPr/>
        </p:nvSpPr>
        <p:spPr>
          <a:xfrm rot="16200000">
            <a:off x="1764735" y="2963613"/>
            <a:ext cx="228600" cy="25287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6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15F3541-1A5B-496F-8295-73DD188C7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583" y="245773"/>
            <a:ext cx="813403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b="0" spc="-5" dirty="0" err="1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Сроки</a:t>
            </a:r>
            <a:r>
              <a:rPr sz="2400" b="0" spc="-5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 </a:t>
            </a:r>
            <a:r>
              <a:rPr sz="2400" b="0" spc="-30" dirty="0" err="1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подачи</a:t>
            </a:r>
            <a:r>
              <a:rPr lang="ru-RU" sz="2400" b="0" spc="-30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 документов</a:t>
            </a:r>
            <a:r>
              <a:rPr sz="2400" b="0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 </a:t>
            </a:r>
            <a:r>
              <a:rPr sz="2400" b="0" spc="-5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и</a:t>
            </a:r>
            <a:r>
              <a:rPr sz="2400" b="0" spc="-10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 </a:t>
            </a:r>
            <a:r>
              <a:rPr sz="2400" b="0" spc="-5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полезные</a:t>
            </a:r>
            <a:r>
              <a:rPr sz="2400" b="0" spc="15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 </a:t>
            </a:r>
            <a:r>
              <a:rPr sz="2400" b="0" spc="-5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ссылки</a:t>
            </a:r>
            <a:endParaRPr sz="2400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507" y="1021789"/>
            <a:ext cx="8886985" cy="23609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52069" rIns="0" bIns="0" rtlCol="0">
            <a:spAutoFit/>
          </a:bodyPr>
          <a:lstStyle/>
          <a:p>
            <a:pPr marL="287020" indent="-274320" algn="just">
              <a:spcBef>
                <a:spcPts val="409"/>
              </a:spcBef>
              <a:buClr>
                <a:srgbClr val="4F81BC"/>
              </a:buClr>
              <a:buSzPct val="75000"/>
              <a:buFont typeface="Microsoft Sans Serif"/>
              <a:buChar char=""/>
              <a:tabLst>
                <a:tab pos="286385" algn="l"/>
                <a:tab pos="287020" algn="l"/>
              </a:tabLst>
            </a:pPr>
            <a:r>
              <a:rPr lang="ru-RU" sz="2000" smtClean="0">
                <a:solidFill>
                  <a:srgbClr val="002060"/>
                </a:solidFill>
                <a:latin typeface="Arial Black" panose="020B0A04020102020204" pitchFamily="34" charset="0"/>
              </a:rPr>
              <a:t>Информация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по  программе вступительных испытаний, порядку их проведения, пример экзаменационного задания и  другая полезная информация:</a:t>
            </a: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4F81BC"/>
              </a:buClr>
              <a:buSzPct val="75000"/>
              <a:buFont typeface="Wingdings" panose="05000000000000000000" pitchFamily="2" charset="2"/>
              <a:buChar char="v"/>
              <a:tabLst>
                <a:tab pos="286385" algn="l"/>
                <a:tab pos="287020" algn="l"/>
              </a:tabLst>
            </a:pPr>
            <a:r>
              <a:rPr lang="en-US" sz="2000" spc="-10" dirty="0">
                <a:solidFill>
                  <a:srgbClr val="0000FF"/>
                </a:solidFill>
                <a:latin typeface="Arial Black" panose="020B0A04020102020204" pitchFamily="34" charset="0"/>
                <a:cs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https://gturp.spb.ru/?</a:t>
            </a:r>
            <a:r>
              <a:rPr lang="en-US" sz="2000" spc="-10" dirty="0">
                <a:solidFill>
                  <a:srgbClr val="002060"/>
                </a:solidFill>
                <a:latin typeface="Arial Black" panose="020B0A04020102020204" pitchFamily="34" charset="0"/>
                <a:cs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page_id=21981</a:t>
            </a:r>
            <a:endParaRPr lang="ru-RU" sz="2000" spc="-10" dirty="0">
              <a:solidFill>
                <a:srgbClr val="002060"/>
              </a:solidFill>
              <a:latin typeface="Arial Black" panose="020B0A04020102020204" pitchFamily="34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4F81BC"/>
              </a:buClr>
              <a:buSzPct val="75000"/>
              <a:buFont typeface="Wingdings" panose="05000000000000000000" pitchFamily="2" charset="2"/>
              <a:buChar char="v"/>
              <a:tabLst>
                <a:tab pos="286385" algn="l"/>
                <a:tab pos="287020" algn="l"/>
              </a:tabLst>
            </a:pPr>
            <a:r>
              <a:rPr lang="en-US" sz="2000" spc="-10" dirty="0">
                <a:solidFill>
                  <a:srgbClr val="0000FF"/>
                </a:solidFill>
                <a:latin typeface="Arial Black" panose="020B0A04020102020204" pitchFamily="34" charset="0"/>
                <a:cs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https://gturp.spb.ru/?</a:t>
            </a:r>
            <a:r>
              <a:rPr lang="en-US" sz="2000" spc="-10" dirty="0">
                <a:solidFill>
                  <a:srgbClr val="002060"/>
                </a:solidFill>
                <a:latin typeface="Arial Black" panose="020B0A04020102020204" pitchFamily="34" charset="0"/>
                <a:cs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page_id=808</a:t>
            </a:r>
            <a:endParaRPr lang="ru-RU" sz="2000" spc="-10" dirty="0">
              <a:solidFill>
                <a:srgbClr val="002060"/>
              </a:solidFill>
              <a:latin typeface="Arial Black" panose="020B0A04020102020204" pitchFamily="34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4F81BC"/>
              </a:buClr>
              <a:buSzPct val="75000"/>
              <a:buFont typeface="Wingdings" panose="05000000000000000000" pitchFamily="2" charset="2"/>
              <a:buChar char="v"/>
              <a:tabLst>
                <a:tab pos="286385" algn="l"/>
                <a:tab pos="287020" algn="l"/>
              </a:tabLst>
            </a:pPr>
            <a:r>
              <a:rPr lang="en-US" sz="2000" spc="-10" dirty="0">
                <a:solidFill>
                  <a:srgbClr val="0000FF"/>
                </a:solidFill>
                <a:latin typeface="Arial Black" panose="020B0A04020102020204" pitchFamily="34" charset="0"/>
                <a:cs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http://prouniver.ru/education/high/programs/magistratura/energy-management-m</a:t>
            </a:r>
            <a:r>
              <a:rPr lang="en-US" sz="2000" spc="-10" dirty="0">
                <a:solidFill>
                  <a:srgbClr val="002060"/>
                </a:solidFill>
                <a:latin typeface="Arial Black" panose="020B0A04020102020204" pitchFamily="34" charset="0"/>
                <a:cs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000" spc="-10" dirty="0">
              <a:solidFill>
                <a:srgbClr val="002060"/>
              </a:solidFill>
              <a:latin typeface="Arial Black" panose="020B0A04020102020204" pitchFamily="34" charset="0"/>
              <a:cs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8" y="98392"/>
            <a:ext cx="676715" cy="7620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792</Words>
  <Application>Microsoft Office PowerPoint</Application>
  <PresentationFormat>Экран (16:9)</PresentationFormat>
  <Paragraphs>130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Arial MT</vt:lpstr>
      <vt:lpstr>Calibri</vt:lpstr>
      <vt:lpstr>Cambria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Презентация PowerPoint</vt:lpstr>
      <vt:lpstr>Основная информация по программе «Энергоменеджмент»</vt:lpstr>
      <vt:lpstr>Состав основных профильных  дисциплин  по магистерской  программе «Энергоменеджмент»</vt:lpstr>
      <vt:lpstr>Особенности построения учебного процесса</vt:lpstr>
      <vt:lpstr>Партнеры программы по практикам и стажировкам «Энергоменеджмент»</vt:lpstr>
      <vt:lpstr>Трудоустройство выпускников</vt:lpstr>
      <vt:lpstr>Чем наша программа интересна  для поступающих</vt:lpstr>
      <vt:lpstr>Сроки подачи документов и полезные ссылки</vt:lpstr>
      <vt:lpstr>Контактные данные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Jean Monnet в области высшего образования</dc:title>
  <dc:creator>User</dc:creator>
  <cp:lastModifiedBy>ASUS</cp:lastModifiedBy>
  <cp:revision>112</cp:revision>
  <dcterms:created xsi:type="dcterms:W3CDTF">2021-05-01T21:32:59Z</dcterms:created>
  <dcterms:modified xsi:type="dcterms:W3CDTF">2021-05-11T23:25:29Z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2021-05-01T00:00:00Z</vt:filetime>
  </property>
</Properties>
</file>