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package" ContentType="application/vnd.openxmlformats-officedocument.package"/>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427" r:id="rId2"/>
    <p:sldId id="373" r:id="rId3"/>
    <p:sldId id="356" r:id="rId4"/>
    <p:sldId id="412" r:id="rId5"/>
    <p:sldId id="413" r:id="rId6"/>
    <p:sldId id="417" r:id="rId7"/>
    <p:sldId id="400" r:id="rId8"/>
    <p:sldId id="399" r:id="rId9"/>
    <p:sldId id="419" r:id="rId10"/>
    <p:sldId id="355" r:id="rId11"/>
    <p:sldId id="371" r:id="rId12"/>
    <p:sldId id="372" r:id="rId13"/>
    <p:sldId id="425" r:id="rId14"/>
    <p:sldId id="370" r:id="rId15"/>
    <p:sldId id="414" r:id="rId16"/>
    <p:sldId id="365" r:id="rId17"/>
    <p:sldId id="366" r:id="rId18"/>
    <p:sldId id="369" r:id="rId19"/>
    <p:sldId id="357" r:id="rId20"/>
    <p:sldId id="364" r:id="rId21"/>
    <p:sldId id="359" r:id="rId22"/>
    <p:sldId id="360" r:id="rId23"/>
    <p:sldId id="278" r:id="rId24"/>
    <p:sldId id="361" r:id="rId25"/>
    <p:sldId id="402" r:id="rId26"/>
    <p:sldId id="362" r:id="rId27"/>
    <p:sldId id="401" r:id="rId28"/>
    <p:sldId id="377" r:id="rId29"/>
    <p:sldId id="378" r:id="rId30"/>
    <p:sldId id="379" r:id="rId31"/>
    <p:sldId id="380" r:id="rId32"/>
    <p:sldId id="393" r:id="rId33"/>
    <p:sldId id="396" r:id="rId34"/>
    <p:sldId id="394" r:id="rId35"/>
    <p:sldId id="395" r:id="rId36"/>
    <p:sldId id="266" r:id="rId37"/>
    <p:sldId id="267" r:id="rId38"/>
    <p:sldId id="268" r:id="rId39"/>
    <p:sldId id="374" r:id="rId40"/>
    <p:sldId id="375" r:id="rId41"/>
    <p:sldId id="376" r:id="rId42"/>
    <p:sldId id="418" r:id="rId43"/>
    <p:sldId id="420" r:id="rId44"/>
    <p:sldId id="416" r:id="rId45"/>
    <p:sldId id="415" r:id="rId46"/>
    <p:sldId id="422" r:id="rId47"/>
    <p:sldId id="421" r:id="rId48"/>
    <p:sldId id="423" r:id="rId49"/>
    <p:sldId id="424" r:id="rId50"/>
    <p:sldId id="408" r:id="rId51"/>
    <p:sldId id="410" r:id="rId52"/>
    <p:sldId id="406" r:id="rId53"/>
    <p:sldId id="322" r:id="rId54"/>
    <p:sldId id="323" r:id="rId55"/>
    <p:sldId id="324" r:id="rId56"/>
    <p:sldId id="325" r:id="rId57"/>
    <p:sldId id="326" r:id="rId58"/>
    <p:sldId id="328" r:id="rId59"/>
    <p:sldId id="329" r:id="rId60"/>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69" autoAdjust="0"/>
    <p:restoredTop sz="94660" autoAdjust="0"/>
  </p:normalViewPr>
  <p:slideViewPr>
    <p:cSldViewPr snapToGrid="0">
      <p:cViewPr varScale="1">
        <p:scale>
          <a:sx n="78" d="100"/>
          <a:sy n="78" d="100"/>
        </p:scale>
        <p:origin x="-300" y="-96"/>
      </p:cViewPr>
      <p:guideLst>
        <p:guide orient="horz" pos="2160"/>
        <p:guide pos="3840"/>
      </p:guideLst>
    </p:cSldViewPr>
  </p:slideViewPr>
  <p:outlineViewPr>
    <p:cViewPr>
      <p:scale>
        <a:sx n="33" d="100"/>
        <a:sy n="33" d="100"/>
      </p:scale>
      <p:origin x="0" y="24678"/>
    </p:cViewPr>
  </p:outlineViewPr>
  <p:notesTextViewPr>
    <p:cViewPr>
      <p:scale>
        <a:sx n="1" d="1"/>
        <a:sy n="1" d="1"/>
      </p:scale>
      <p:origin x="0" y="0"/>
    </p:cViewPr>
  </p:notesTextViewPr>
  <p:sorterViewPr>
    <p:cViewPr>
      <p:scale>
        <a:sx n="66" d="100"/>
        <a:sy n="66" d="100"/>
      </p:scale>
      <p:origin x="0" y="424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Microsoft_Office_Excel_20071.package"/></Relationships>
</file>

<file path=ppt/charts/_rels/chart2.xml.rels><?xml version="1.0" encoding="UTF-8" standalone="yes"?>
<Relationships xmlns="http://schemas.openxmlformats.org/package/2006/relationships"><Relationship Id="rId2" Type="http://schemas.openxmlformats.org/officeDocument/2006/relationships/oleObject" Target="file:///\\mnrfilesrv\&#1044;&#1043;&#1055;&#1056;&#1086;&#1051;&#1056;\&#1050;&#1085;&#1080;&#1075;&#1072;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mnrfilesrv\&#1044;&#1043;&#1055;&#1056;&#1086;&#1051;&#1056;\&#1050;&#1085;&#1080;&#1075;&#1072;1.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0.41564792176039128"/>
          <c:y val="1.8867924528301886E-2"/>
        </c:manualLayout>
      </c:layout>
      <c:spPr>
        <a:noFill/>
        <a:ln w="20932">
          <a:noFill/>
        </a:ln>
      </c:spPr>
      <c:txPr>
        <a:bodyPr/>
        <a:lstStyle/>
        <a:p>
          <a:pPr>
            <a:defRPr sz="679" b="0" i="0" u="none" strike="noStrike" baseline="0">
              <a:solidFill>
                <a:srgbClr val="000000"/>
              </a:solidFill>
              <a:latin typeface="Arial Cyr"/>
              <a:ea typeface="Arial Cyr"/>
              <a:cs typeface="Arial Cyr"/>
            </a:defRPr>
          </a:pPr>
          <a:endParaRPr lang="ru-RU"/>
        </a:p>
      </c:txPr>
    </c:title>
    <c:plotArea>
      <c:layout>
        <c:manualLayout>
          <c:layoutTarget val="inner"/>
          <c:xMode val="edge"/>
          <c:yMode val="edge"/>
          <c:x val="8.0412371134020666E-2"/>
          <c:y val="0.16717325227963517"/>
          <c:w val="0.65567010309278628"/>
          <c:h val="0.72340425531914965"/>
        </c:manualLayout>
      </c:layout>
      <c:lineChart>
        <c:grouping val="standard"/>
        <c:ser>
          <c:idx val="0"/>
          <c:order val="0"/>
          <c:tx>
            <c:strRef>
              <c:f>Лист1!$B$39</c:f>
              <c:strCache>
                <c:ptCount val="1"/>
                <c:pt idx="0">
                  <c:v>Число заводов</c:v>
                </c:pt>
              </c:strCache>
            </c:strRef>
          </c:tx>
          <c:spPr>
            <a:ln w="20932">
              <a:solidFill>
                <a:srgbClr val="FF0000"/>
              </a:solidFill>
              <a:prstDash val="solid"/>
            </a:ln>
          </c:spPr>
          <c:marker>
            <c:symbol val="diamond"/>
            <c:size val="2"/>
            <c:spPr>
              <a:solidFill>
                <a:srgbClr val="000080"/>
              </a:solidFill>
              <a:ln>
                <a:solidFill>
                  <a:srgbClr val="FF0000"/>
                </a:solidFill>
                <a:prstDash val="solid"/>
              </a:ln>
            </c:spPr>
          </c:marker>
          <c:dLbls>
            <c:spPr>
              <a:noFill/>
              <a:ln w="20932">
                <a:noFill/>
              </a:ln>
            </c:spPr>
            <c:txPr>
              <a:bodyPr/>
              <a:lstStyle/>
              <a:p>
                <a:pPr>
                  <a:defRPr sz="679" b="0" i="0" u="none" strike="noStrike" baseline="0">
                    <a:solidFill>
                      <a:srgbClr val="000000"/>
                    </a:solidFill>
                    <a:latin typeface="Arial Cyr"/>
                    <a:ea typeface="Arial Cyr"/>
                    <a:cs typeface="Arial Cyr"/>
                  </a:defRPr>
                </a:pPr>
                <a:endParaRPr lang="ru-RU"/>
              </a:p>
            </c:txPr>
            <c:showVal val="1"/>
          </c:dLbls>
          <c:cat>
            <c:numRef>
              <c:f>Лист1!$A$40:$A$51</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cat>
          <c:val>
            <c:numRef>
              <c:f>Лист1!$B$40:$B$51</c:f>
              <c:numCache>
                <c:formatCode>General</c:formatCode>
                <c:ptCount val="12"/>
                <c:pt idx="0">
                  <c:v>1</c:v>
                </c:pt>
                <c:pt idx="1">
                  <c:v>3</c:v>
                </c:pt>
                <c:pt idx="2">
                  <c:v>6</c:v>
                </c:pt>
                <c:pt idx="3">
                  <c:v>13</c:v>
                </c:pt>
                <c:pt idx="4">
                  <c:v>28</c:v>
                </c:pt>
                <c:pt idx="5">
                  <c:v>60</c:v>
                </c:pt>
                <c:pt idx="6">
                  <c:v>100</c:v>
                </c:pt>
                <c:pt idx="7">
                  <c:v>160</c:v>
                </c:pt>
                <c:pt idx="8">
                  <c:v>180</c:v>
                </c:pt>
                <c:pt idx="9">
                  <c:v>200</c:v>
                </c:pt>
                <c:pt idx="10">
                  <c:v>230</c:v>
                </c:pt>
                <c:pt idx="11">
                  <c:v>260</c:v>
                </c:pt>
              </c:numCache>
            </c:numRef>
          </c:val>
        </c:ser>
        <c:dLbls>
          <c:showVal val="1"/>
        </c:dLbls>
        <c:marker val="1"/>
        <c:axId val="106611456"/>
        <c:axId val="29516160"/>
      </c:lineChart>
      <c:catAx>
        <c:axId val="106611456"/>
        <c:scaling>
          <c:orientation val="minMax"/>
        </c:scaling>
        <c:axPos val="b"/>
        <c:numFmt formatCode="General" sourceLinked="1"/>
        <c:tickLblPos val="nextTo"/>
        <c:spPr>
          <a:ln w="2617">
            <a:solidFill>
              <a:srgbClr val="000000"/>
            </a:solidFill>
            <a:prstDash val="solid"/>
          </a:ln>
        </c:spPr>
        <c:txPr>
          <a:bodyPr rot="0" vert="horz"/>
          <a:lstStyle/>
          <a:p>
            <a:pPr>
              <a:defRPr sz="679" b="0" i="0" u="none" strike="noStrike" baseline="0">
                <a:solidFill>
                  <a:srgbClr val="000000"/>
                </a:solidFill>
                <a:latin typeface="Arial Cyr"/>
                <a:ea typeface="Arial Cyr"/>
                <a:cs typeface="Arial Cyr"/>
              </a:defRPr>
            </a:pPr>
            <a:endParaRPr lang="ru-RU"/>
          </a:p>
        </c:txPr>
        <c:crossAx val="29516160"/>
        <c:crosses val="autoZero"/>
        <c:auto val="1"/>
        <c:lblAlgn val="ctr"/>
        <c:lblOffset val="100"/>
        <c:tickLblSkip val="1"/>
        <c:tickMarkSkip val="1"/>
      </c:catAx>
      <c:valAx>
        <c:axId val="29516160"/>
        <c:scaling>
          <c:orientation val="minMax"/>
        </c:scaling>
        <c:axPos val="l"/>
        <c:majorGridlines>
          <c:spPr>
            <a:ln w="2617">
              <a:solidFill>
                <a:srgbClr val="000000"/>
              </a:solidFill>
              <a:prstDash val="solid"/>
            </a:ln>
          </c:spPr>
        </c:majorGridlines>
        <c:numFmt formatCode="General" sourceLinked="1"/>
        <c:tickLblPos val="nextTo"/>
        <c:spPr>
          <a:ln w="2617">
            <a:solidFill>
              <a:srgbClr val="000000"/>
            </a:solidFill>
            <a:prstDash val="solid"/>
          </a:ln>
        </c:spPr>
        <c:txPr>
          <a:bodyPr rot="0" vert="horz"/>
          <a:lstStyle/>
          <a:p>
            <a:pPr>
              <a:defRPr sz="679" b="0" i="0" u="none" strike="noStrike" baseline="0">
                <a:solidFill>
                  <a:srgbClr val="000000"/>
                </a:solidFill>
                <a:latin typeface="Arial Cyr"/>
                <a:ea typeface="Arial Cyr"/>
                <a:cs typeface="Arial Cyr"/>
              </a:defRPr>
            </a:pPr>
            <a:endParaRPr lang="ru-RU"/>
          </a:p>
        </c:txPr>
        <c:crossAx val="106611456"/>
        <c:crosses val="autoZero"/>
        <c:crossBetween val="between"/>
      </c:valAx>
      <c:spPr>
        <a:solidFill>
          <a:srgbClr val="FFFFFF"/>
        </a:solidFill>
        <a:ln w="10467">
          <a:solidFill>
            <a:srgbClr val="FFFFFF"/>
          </a:solidFill>
          <a:prstDash val="solid"/>
        </a:ln>
      </c:spPr>
    </c:plotArea>
    <c:legend>
      <c:legendPos val="r"/>
      <c:layout>
        <c:manualLayout>
          <c:xMode val="edge"/>
          <c:yMode val="edge"/>
          <c:wMode val="edge"/>
          <c:hMode val="edge"/>
          <c:x val="0.7567009991721696"/>
          <c:y val="0.49544091686048147"/>
          <c:w val="0.99175275462205359"/>
          <c:h val="0.55623093376673116"/>
        </c:manualLayout>
      </c:layout>
      <c:spPr>
        <a:solidFill>
          <a:srgbClr val="FFFFFF"/>
        </a:solidFill>
        <a:ln w="2617">
          <a:solidFill>
            <a:srgbClr val="000000"/>
          </a:solidFill>
          <a:prstDash val="solid"/>
        </a:ln>
      </c:spPr>
      <c:txPr>
        <a:bodyPr/>
        <a:lstStyle/>
        <a:p>
          <a:pPr>
            <a:defRPr sz="622" b="0" i="0" u="none" strike="noStrike" baseline="0">
              <a:solidFill>
                <a:srgbClr val="000000"/>
              </a:solidFill>
              <a:latin typeface="Arial Cyr"/>
              <a:ea typeface="Arial Cyr"/>
              <a:cs typeface="Arial Cyr"/>
            </a:defRPr>
          </a:pPr>
          <a:endParaRPr lang="ru-RU"/>
        </a:p>
      </c:txPr>
    </c:legend>
    <c:plotVisOnly val="1"/>
    <c:dispBlanksAs val="gap"/>
  </c:chart>
  <c:spPr>
    <a:solidFill>
      <a:srgbClr val="C0C0C0"/>
    </a:solidFill>
    <a:ln w="2617">
      <a:solidFill>
        <a:srgbClr val="000000"/>
      </a:solidFill>
      <a:prstDash val="solid"/>
    </a:ln>
  </c:spPr>
  <c:txPr>
    <a:bodyPr/>
    <a:lstStyle/>
    <a:p>
      <a:pPr>
        <a:defRPr sz="679" b="0" i="0" u="none" strike="noStrike" baseline="0">
          <a:solidFill>
            <a:srgbClr val="000000"/>
          </a:solidFill>
          <a:latin typeface="Arial Cyr"/>
          <a:ea typeface="Arial Cyr"/>
          <a:cs typeface="Arial Cyr"/>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bar"/>
        <c:grouping val="clustered"/>
        <c:ser>
          <c:idx val="0"/>
          <c:order val="0"/>
          <c:tx>
            <c:strRef>
              <c:f>Лист2!$C$6</c:f>
              <c:strCache>
                <c:ptCount val="1"/>
                <c:pt idx="0">
                  <c:v>2010</c:v>
                </c:pt>
              </c:strCache>
            </c:strRef>
          </c:tx>
          <c:spPr>
            <a:solidFill>
              <a:schemeClr val="accent1">
                <a:lumMod val="60000"/>
                <a:lumOff val="40000"/>
              </a:schemeClr>
            </a:solidFill>
          </c:spPr>
          <c:cat>
            <c:strRef>
              <c:f>Лист2!$B$7:$B$11</c:f>
              <c:strCache>
                <c:ptCount val="5"/>
                <c:pt idx="0">
                  <c:v>Северная Америка</c:v>
                </c:pt>
                <c:pt idx="1">
                  <c:v>Западная Европа</c:v>
                </c:pt>
                <c:pt idx="2">
                  <c:v>Восточная Европа</c:v>
                </c:pt>
                <c:pt idx="3">
                  <c:v>Китай</c:v>
                </c:pt>
                <c:pt idx="4">
                  <c:v>Россия</c:v>
                </c:pt>
              </c:strCache>
            </c:strRef>
          </c:cat>
          <c:val>
            <c:numRef>
              <c:f>Лист2!$C$7:$C$11</c:f>
              <c:numCache>
                <c:formatCode>General</c:formatCode>
                <c:ptCount val="5"/>
                <c:pt idx="0">
                  <c:v>4.9000000000000004</c:v>
                </c:pt>
                <c:pt idx="1">
                  <c:v>7.7</c:v>
                </c:pt>
                <c:pt idx="2">
                  <c:v>2.2000000000000002</c:v>
                </c:pt>
                <c:pt idx="3">
                  <c:v>0.60000000000000064</c:v>
                </c:pt>
                <c:pt idx="4">
                  <c:v>1</c:v>
                </c:pt>
              </c:numCache>
            </c:numRef>
          </c:val>
        </c:ser>
        <c:ser>
          <c:idx val="1"/>
          <c:order val="1"/>
          <c:tx>
            <c:strRef>
              <c:f>Лист2!$D$6</c:f>
              <c:strCache>
                <c:ptCount val="1"/>
                <c:pt idx="0">
                  <c:v>2015</c:v>
                </c:pt>
              </c:strCache>
            </c:strRef>
          </c:tx>
          <c:spPr>
            <a:solidFill>
              <a:srgbClr val="FFC000"/>
            </a:solidFill>
          </c:spPr>
          <c:cat>
            <c:strRef>
              <c:f>Лист2!$B$7:$B$11</c:f>
              <c:strCache>
                <c:ptCount val="5"/>
                <c:pt idx="0">
                  <c:v>Северная Америка</c:v>
                </c:pt>
                <c:pt idx="1">
                  <c:v>Западная Европа</c:v>
                </c:pt>
                <c:pt idx="2">
                  <c:v>Восточная Европа</c:v>
                </c:pt>
                <c:pt idx="3">
                  <c:v>Китай</c:v>
                </c:pt>
                <c:pt idx="4">
                  <c:v>Россия</c:v>
                </c:pt>
              </c:strCache>
            </c:strRef>
          </c:cat>
          <c:val>
            <c:numRef>
              <c:f>Лист2!$D$7:$D$11</c:f>
              <c:numCache>
                <c:formatCode>General</c:formatCode>
                <c:ptCount val="5"/>
                <c:pt idx="0">
                  <c:v>9.5</c:v>
                </c:pt>
                <c:pt idx="1">
                  <c:v>10.7</c:v>
                </c:pt>
                <c:pt idx="2">
                  <c:v>2.8</c:v>
                </c:pt>
                <c:pt idx="3">
                  <c:v>3</c:v>
                </c:pt>
                <c:pt idx="4">
                  <c:v>1.4</c:v>
                </c:pt>
              </c:numCache>
            </c:numRef>
          </c:val>
        </c:ser>
        <c:ser>
          <c:idx val="2"/>
          <c:order val="2"/>
          <c:tx>
            <c:strRef>
              <c:f>Лист2!$E$6</c:f>
              <c:strCache>
                <c:ptCount val="1"/>
                <c:pt idx="0">
                  <c:v>2020</c:v>
                </c:pt>
              </c:strCache>
            </c:strRef>
          </c:tx>
          <c:spPr>
            <a:solidFill>
              <a:srgbClr val="00B050"/>
            </a:solidFill>
          </c:spPr>
          <c:cat>
            <c:strRef>
              <c:f>Лист2!$B$7:$B$11</c:f>
              <c:strCache>
                <c:ptCount val="5"/>
                <c:pt idx="0">
                  <c:v>Северная Америка</c:v>
                </c:pt>
                <c:pt idx="1">
                  <c:v>Западная Европа</c:v>
                </c:pt>
                <c:pt idx="2">
                  <c:v>Восточная Европа</c:v>
                </c:pt>
                <c:pt idx="3">
                  <c:v>Китай</c:v>
                </c:pt>
                <c:pt idx="4">
                  <c:v>Россия</c:v>
                </c:pt>
              </c:strCache>
            </c:strRef>
          </c:cat>
          <c:val>
            <c:numRef>
              <c:f>Лист2!$E$7:$E$11</c:f>
              <c:numCache>
                <c:formatCode>General</c:formatCode>
                <c:ptCount val="5"/>
                <c:pt idx="0">
                  <c:v>11</c:v>
                </c:pt>
                <c:pt idx="1">
                  <c:v>13</c:v>
                </c:pt>
                <c:pt idx="2">
                  <c:v>3.3</c:v>
                </c:pt>
                <c:pt idx="3">
                  <c:v>10</c:v>
                </c:pt>
                <c:pt idx="4">
                  <c:v>1.6</c:v>
                </c:pt>
              </c:numCache>
            </c:numRef>
          </c:val>
        </c:ser>
        <c:axId val="80612736"/>
        <c:axId val="30897280"/>
      </c:barChart>
      <c:catAx>
        <c:axId val="80612736"/>
        <c:scaling>
          <c:orientation val="minMax"/>
        </c:scaling>
        <c:axPos val="l"/>
        <c:numFmt formatCode="General" sourceLinked="0"/>
        <c:tickLblPos val="nextTo"/>
        <c:crossAx val="30897280"/>
        <c:crosses val="autoZero"/>
        <c:auto val="1"/>
        <c:lblAlgn val="ctr"/>
        <c:lblOffset val="100"/>
      </c:catAx>
      <c:valAx>
        <c:axId val="30897280"/>
        <c:scaling>
          <c:orientation val="minMax"/>
        </c:scaling>
        <c:axPos val="b"/>
        <c:majorGridlines>
          <c:spPr>
            <a:ln>
              <a:solidFill>
                <a:prstClr val="white"/>
              </a:solidFill>
            </a:ln>
          </c:spPr>
        </c:majorGridlines>
        <c:numFmt formatCode="General" sourceLinked="1"/>
        <c:tickLblPos val="nextTo"/>
        <c:crossAx val="80612736"/>
        <c:crosses val="autoZero"/>
        <c:crossBetween val="between"/>
      </c:valAx>
    </c:plotArea>
    <c:legend>
      <c:legendPos val="r"/>
      <c:layout>
        <c:manualLayout>
          <c:xMode val="edge"/>
          <c:yMode val="edge"/>
          <c:x val="0.87915312480831553"/>
          <c:y val="0.10622653928366657"/>
          <c:w val="0.10913250474916272"/>
          <c:h val="0.28061582751160002"/>
        </c:manualLayout>
      </c:layout>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bar"/>
        <c:grouping val="clustered"/>
        <c:ser>
          <c:idx val="0"/>
          <c:order val="0"/>
          <c:tx>
            <c:strRef>
              <c:f>Лист2!$J$4</c:f>
              <c:strCache>
                <c:ptCount val="1"/>
                <c:pt idx="0">
                  <c:v>2010</c:v>
                </c:pt>
              </c:strCache>
            </c:strRef>
          </c:tx>
          <c:spPr>
            <a:solidFill>
              <a:schemeClr val="accent1">
                <a:lumMod val="60000"/>
                <a:lumOff val="40000"/>
              </a:schemeClr>
            </a:solidFill>
          </c:spPr>
          <c:cat>
            <c:strRef>
              <c:f>Лист2!$I$5:$I$9</c:f>
              <c:strCache>
                <c:ptCount val="5"/>
                <c:pt idx="0">
                  <c:v>Северная Америка</c:v>
                </c:pt>
                <c:pt idx="1">
                  <c:v>Западная Европа</c:v>
                </c:pt>
                <c:pt idx="2">
                  <c:v>Восточная Европа</c:v>
                </c:pt>
                <c:pt idx="3">
                  <c:v>Китай</c:v>
                </c:pt>
                <c:pt idx="4">
                  <c:v>Россия</c:v>
                </c:pt>
              </c:strCache>
            </c:strRef>
          </c:cat>
          <c:val>
            <c:numRef>
              <c:f>Лист2!$J$5:$J$9</c:f>
              <c:numCache>
                <c:formatCode>General</c:formatCode>
                <c:ptCount val="5"/>
                <c:pt idx="0">
                  <c:v>3.4</c:v>
                </c:pt>
                <c:pt idx="1">
                  <c:v>10.8</c:v>
                </c:pt>
                <c:pt idx="2">
                  <c:v>0</c:v>
                </c:pt>
                <c:pt idx="3">
                  <c:v>0.60000000000000064</c:v>
                </c:pt>
                <c:pt idx="4">
                  <c:v>0.1</c:v>
                </c:pt>
              </c:numCache>
            </c:numRef>
          </c:val>
        </c:ser>
        <c:ser>
          <c:idx val="1"/>
          <c:order val="1"/>
          <c:tx>
            <c:strRef>
              <c:f>Лист2!$K$4</c:f>
              <c:strCache>
                <c:ptCount val="1"/>
                <c:pt idx="0">
                  <c:v>2015</c:v>
                </c:pt>
              </c:strCache>
            </c:strRef>
          </c:tx>
          <c:spPr>
            <a:solidFill>
              <a:srgbClr val="FFC000"/>
            </a:solidFill>
          </c:spPr>
          <c:cat>
            <c:strRef>
              <c:f>Лист2!$I$5:$I$9</c:f>
              <c:strCache>
                <c:ptCount val="5"/>
                <c:pt idx="0">
                  <c:v>Северная Америка</c:v>
                </c:pt>
                <c:pt idx="1">
                  <c:v>Западная Европа</c:v>
                </c:pt>
                <c:pt idx="2">
                  <c:v>Восточная Европа</c:v>
                </c:pt>
                <c:pt idx="3">
                  <c:v>Китай</c:v>
                </c:pt>
                <c:pt idx="4">
                  <c:v>Россия</c:v>
                </c:pt>
              </c:strCache>
            </c:strRef>
          </c:cat>
          <c:val>
            <c:numRef>
              <c:f>Лист2!$K$5:$K$9</c:f>
              <c:numCache>
                <c:formatCode>General</c:formatCode>
                <c:ptCount val="5"/>
                <c:pt idx="0">
                  <c:v>4.3</c:v>
                </c:pt>
                <c:pt idx="1">
                  <c:v>16.399999999999999</c:v>
                </c:pt>
                <c:pt idx="2">
                  <c:v>0</c:v>
                </c:pt>
                <c:pt idx="3">
                  <c:v>3</c:v>
                </c:pt>
                <c:pt idx="4">
                  <c:v>0.35000000000000031</c:v>
                </c:pt>
              </c:numCache>
            </c:numRef>
          </c:val>
        </c:ser>
        <c:ser>
          <c:idx val="2"/>
          <c:order val="2"/>
          <c:tx>
            <c:strRef>
              <c:f>Лист2!$L$4</c:f>
              <c:strCache>
                <c:ptCount val="1"/>
                <c:pt idx="0">
                  <c:v>2020</c:v>
                </c:pt>
              </c:strCache>
            </c:strRef>
          </c:tx>
          <c:spPr>
            <a:solidFill>
              <a:srgbClr val="00B050"/>
            </a:solidFill>
          </c:spPr>
          <c:cat>
            <c:strRef>
              <c:f>Лист2!$I$5:$I$9</c:f>
              <c:strCache>
                <c:ptCount val="5"/>
                <c:pt idx="0">
                  <c:v>Северная Америка</c:v>
                </c:pt>
                <c:pt idx="1">
                  <c:v>Западная Европа</c:v>
                </c:pt>
                <c:pt idx="2">
                  <c:v>Восточная Европа</c:v>
                </c:pt>
                <c:pt idx="3">
                  <c:v>Китай</c:v>
                </c:pt>
                <c:pt idx="4">
                  <c:v>Россия</c:v>
                </c:pt>
              </c:strCache>
            </c:strRef>
          </c:cat>
          <c:val>
            <c:numRef>
              <c:f>Лист2!$L$5:$L$9</c:f>
              <c:numCache>
                <c:formatCode>General</c:formatCode>
                <c:ptCount val="5"/>
                <c:pt idx="0">
                  <c:v>5.6</c:v>
                </c:pt>
                <c:pt idx="1">
                  <c:v>23.8</c:v>
                </c:pt>
                <c:pt idx="2">
                  <c:v>0</c:v>
                </c:pt>
                <c:pt idx="3">
                  <c:v>10</c:v>
                </c:pt>
                <c:pt idx="4">
                  <c:v>0.60000000000000064</c:v>
                </c:pt>
              </c:numCache>
            </c:numRef>
          </c:val>
        </c:ser>
        <c:axId val="30959488"/>
        <c:axId val="30961024"/>
      </c:barChart>
      <c:catAx>
        <c:axId val="30959488"/>
        <c:scaling>
          <c:orientation val="minMax"/>
        </c:scaling>
        <c:axPos val="l"/>
        <c:numFmt formatCode="General" sourceLinked="0"/>
        <c:tickLblPos val="nextTo"/>
        <c:crossAx val="30961024"/>
        <c:crosses val="autoZero"/>
        <c:auto val="1"/>
        <c:lblAlgn val="ctr"/>
        <c:lblOffset val="100"/>
      </c:catAx>
      <c:valAx>
        <c:axId val="30961024"/>
        <c:scaling>
          <c:orientation val="minMax"/>
        </c:scaling>
        <c:axPos val="b"/>
        <c:majorGridlines>
          <c:spPr>
            <a:ln>
              <a:solidFill>
                <a:prstClr val="white"/>
              </a:solidFill>
            </a:ln>
          </c:spPr>
        </c:majorGridlines>
        <c:numFmt formatCode="General" sourceLinked="1"/>
        <c:tickLblPos val="nextTo"/>
        <c:spPr>
          <a:noFill/>
        </c:spPr>
        <c:crossAx val="30959488"/>
        <c:crosses val="autoZero"/>
        <c:crossBetween val="between"/>
      </c:valAx>
      <c:spPr>
        <a:noFill/>
        <a:ln>
          <a:solidFill>
            <a:schemeClr val="bg1"/>
          </a:solidFill>
        </a:ln>
      </c:spPr>
    </c:plotArea>
    <c:legend>
      <c:legendPos val="r"/>
      <c:layout>
        <c:manualLayout>
          <c:xMode val="edge"/>
          <c:yMode val="edge"/>
          <c:x val="0.81638824600331861"/>
          <c:y val="0.10709151123833514"/>
          <c:w val="9.737775389133238E-2"/>
          <c:h val="0.27636892995135115"/>
        </c:manualLayout>
      </c:layout>
    </c:legend>
    <c:plotVisOnly val="1"/>
    <c:dispBlanksAs val="gap"/>
  </c:chart>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D074122-909C-4619-A61C-562931ECF1C6}" type="datetimeFigureOut">
              <a:rPr lang="ru-RU"/>
              <a:pPr>
                <a:defRPr/>
              </a:pPr>
              <a:t>07.12.2016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1D05A46-7D20-4686-97DF-51BF0C125D5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p:cNvSpPr>
          <p:nvPr>
            <p:ph type="sldImg"/>
          </p:nvPr>
        </p:nvSpPr>
        <p:spPr bwMode="auto">
          <a:noFill/>
          <a:ln>
            <a:solidFill>
              <a:srgbClr val="000000"/>
            </a:solidFill>
            <a:miter lim="800000"/>
            <a:headEnd/>
            <a:tailEnd/>
          </a:ln>
        </p:spPr>
      </p:sp>
      <p:sp>
        <p:nvSpPr>
          <p:cNvPr id="1843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84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CE0352-9A68-4AAD-93E2-00EB9DBABDD2}" type="slidenum">
              <a:rPr lang="ru-RU">
                <a:cs typeface="Arial" charset="0"/>
              </a:rPr>
              <a:pPr fontAlgn="base">
                <a:spcBef>
                  <a:spcPct val="0"/>
                </a:spcBef>
                <a:spcAft>
                  <a:spcPct val="0"/>
                </a:spcAft>
              </a:pPr>
              <a:t>1</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Образ слайда 1"/>
          <p:cNvSpPr>
            <a:spLocks noGrp="1" noRot="1" noChangeAspect="1" noTextEdit="1"/>
          </p:cNvSpPr>
          <p:nvPr>
            <p:ph type="sldImg"/>
          </p:nvPr>
        </p:nvSpPr>
        <p:spPr bwMode="auto">
          <a:noFill/>
          <a:ln>
            <a:solidFill>
              <a:srgbClr val="000000"/>
            </a:solidFill>
            <a:miter lim="800000"/>
            <a:headEnd/>
            <a:tailEnd/>
          </a:ln>
        </p:spPr>
      </p:sp>
      <p:sp>
        <p:nvSpPr>
          <p:cNvPr id="2048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048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5C0655-0AD3-40B0-AD6E-FA34B840DFAB}" type="slidenum">
              <a:rPr lang="ru-RU">
                <a:latin typeface="Arial" charset="0"/>
                <a:cs typeface="Arial" charset="0"/>
              </a:rPr>
              <a:pPr fontAlgn="base">
                <a:spcBef>
                  <a:spcPct val="0"/>
                </a:spcBef>
                <a:spcAft>
                  <a:spcPct val="0"/>
                </a:spcAft>
              </a:pPr>
              <a:t>2</a:t>
            </a:fld>
            <a:endParaRPr lang="ru-RU">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noTextEdit="1"/>
          </p:cNvSpPr>
          <p:nvPr>
            <p:ph type="sldImg"/>
          </p:nvPr>
        </p:nvSpPr>
        <p:spPr bwMode="auto">
          <a:noFill/>
          <a:ln>
            <a:solidFill>
              <a:srgbClr val="000000"/>
            </a:solidFill>
            <a:miter lim="800000"/>
            <a:headEnd/>
            <a:tailEnd/>
          </a:ln>
        </p:spPr>
      </p:sp>
      <p:sp>
        <p:nvSpPr>
          <p:cNvPr id="2253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2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4CB210-6560-4313-B5F0-7BF221850D7A}" type="slidenum">
              <a:rPr lang="ru-RU">
                <a:latin typeface="Arial" charset="0"/>
                <a:cs typeface="Arial" charset="0"/>
              </a:rPr>
              <a:pPr fontAlgn="base">
                <a:spcBef>
                  <a:spcPct val="0"/>
                </a:spcBef>
                <a:spcAft>
                  <a:spcPct val="0"/>
                </a:spcAft>
              </a:pPr>
              <a:t>3</a:t>
            </a:fld>
            <a:endParaRPr lang="ru-RU">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86BF12-1A8E-4BA7-BAEF-0CD23500088E}" type="slidenum">
              <a:rPr lang="en-GB">
                <a:solidFill>
                  <a:srgbClr val="000000"/>
                </a:solidFill>
                <a:cs typeface="Arial" charset="0"/>
              </a:rPr>
              <a:pPr fontAlgn="base">
                <a:spcBef>
                  <a:spcPct val="0"/>
                </a:spcBef>
                <a:spcAft>
                  <a:spcPct val="0"/>
                </a:spcAft>
              </a:pPr>
              <a:t>4</a:t>
            </a:fld>
            <a:endParaRPr lang="en-GB">
              <a:solidFill>
                <a:srgbClr val="000000"/>
              </a:solidFill>
              <a:cs typeface="Arial" charset="0"/>
            </a:endParaRPr>
          </a:p>
        </p:txBody>
      </p:sp>
      <p:sp>
        <p:nvSpPr>
          <p:cNvPr id="24578"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1164" tIns="45581" rIns="91164" bIns="45581" anchor="b"/>
          <a:lstStyle/>
          <a:p>
            <a:pPr algn="r"/>
            <a:fld id="{83D679FA-3F6F-49C4-B8C0-D7753A0949E1}" type="slidenum">
              <a:rPr lang="en-GB">
                <a:solidFill>
                  <a:srgbClr val="000000"/>
                </a:solidFill>
                <a:latin typeface="Calibri" pitchFamily="34" charset="0"/>
              </a:rPr>
              <a:pPr algn="r"/>
              <a:t>4</a:t>
            </a:fld>
            <a:endParaRPr lang="en-GB">
              <a:solidFill>
                <a:srgbClr val="000000"/>
              </a:solidFill>
              <a:latin typeface="Calibri" pitchFamily="34" charset="0"/>
            </a:endParaRPr>
          </a:p>
        </p:txBody>
      </p:sp>
      <p:sp>
        <p:nvSpPr>
          <p:cNvPr id="24579" name="Rectangle 2"/>
          <p:cNvSpPr>
            <a:spLocks noGrp="1" noRot="1" noChangeAspect="1" noChangeArrowheads="1" noTextEdit="1"/>
          </p:cNvSpPr>
          <p:nvPr>
            <p:ph type="sldImg"/>
          </p:nvPr>
        </p:nvSpPr>
        <p:spPr bwMode="auto">
          <a:xfrm>
            <a:off x="411163" y="695325"/>
            <a:ext cx="6197600" cy="3487738"/>
          </a:xfrm>
          <a:noFill/>
          <a:ln>
            <a:solidFill>
              <a:srgbClr val="000000"/>
            </a:solidFill>
            <a:miter lim="800000"/>
            <a:headEnd/>
            <a:tailEnd/>
          </a:ln>
        </p:spPr>
      </p:sp>
      <p:sp>
        <p:nvSpPr>
          <p:cNvPr id="24580" name="Notes Placeholder 1"/>
          <p:cNvSpPr>
            <a:spLocks noGrp="1"/>
          </p:cNvSpPr>
          <p:nvPr>
            <p:ph type="body" sz="quarter" idx="10"/>
          </p:nvPr>
        </p:nvSpPr>
        <p:spPr bwMode="auto">
          <a:noFill/>
        </p:spPr>
        <p:txBody>
          <a:bodyPr wrap="square" numCol="1" anchor="t" anchorCtr="0" compatLnSpc="1">
            <a:prstTxWarp prst="textNoShape">
              <a:avLst/>
            </a:prstTxWarp>
          </a:bodyPr>
          <a:lstStyle/>
          <a:p>
            <a:pPr>
              <a:spcBef>
                <a:spcPct val="0"/>
              </a:spcBef>
            </a:pPr>
            <a:r>
              <a:rPr lang="en-GB" smtClean="0"/>
              <a:t>QA – 2016 biomass procurement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Образ слайда 1"/>
          <p:cNvSpPr>
            <a:spLocks noGrp="1" noRot="1" noChangeAspect="1" noTextEdit="1"/>
          </p:cNvSpPr>
          <p:nvPr>
            <p:ph type="sldImg"/>
          </p:nvPr>
        </p:nvSpPr>
        <p:spPr bwMode="auto">
          <a:noFill/>
          <a:ln>
            <a:solidFill>
              <a:srgbClr val="000000"/>
            </a:solidFill>
            <a:miter lim="800000"/>
            <a:headEnd/>
            <a:tailEnd/>
          </a:ln>
        </p:spPr>
      </p:sp>
      <p:sp>
        <p:nvSpPr>
          <p:cNvPr id="5325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325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AEBAB6-1F5D-4653-AC3D-90F33792A91E}" type="slidenum">
              <a:rPr lang="ru-RU">
                <a:latin typeface="Arial" charset="0"/>
                <a:cs typeface="Arial" charset="0"/>
              </a:rPr>
              <a:pPr fontAlgn="base">
                <a:spcBef>
                  <a:spcPct val="0"/>
                </a:spcBef>
                <a:spcAft>
                  <a:spcPct val="0"/>
                </a:spcAft>
              </a:pPr>
              <a:t>30</a:t>
            </a:fld>
            <a:endParaRPr lang="ru-RU">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D5B146-0B3E-42E9-AA17-6F89AD63C6BD}" type="slidenum">
              <a:rPr lang="en-US">
                <a:cs typeface="Arial" charset="0"/>
              </a:rPr>
              <a:pPr fontAlgn="base">
                <a:spcBef>
                  <a:spcPct val="0"/>
                </a:spcBef>
                <a:spcAft>
                  <a:spcPct val="0"/>
                </a:spcAft>
              </a:pPr>
              <a:t>43</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81D82E-6142-492B-8E2E-E4A47F1D06A3}" type="slidenum">
              <a:rPr lang="en-GB">
                <a:solidFill>
                  <a:srgbClr val="000000"/>
                </a:solidFill>
                <a:cs typeface="Arial" charset="0"/>
              </a:rPr>
              <a:pPr fontAlgn="base">
                <a:spcBef>
                  <a:spcPct val="0"/>
                </a:spcBef>
                <a:spcAft>
                  <a:spcPct val="0"/>
                </a:spcAft>
              </a:pPr>
              <a:t>49</a:t>
            </a:fld>
            <a:endParaRPr lang="en-GB">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8E23635-68F7-4979-8F0E-569BC5F1CED9}" type="datetimeFigureOut">
              <a:rPr lang="ru-RU"/>
              <a:pPr>
                <a:defRPr/>
              </a:pPr>
              <a:t>07.12.2016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3DFDE34-C735-4E2B-B53A-44356D18DF4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C2740C7-B3FE-4A26-BC80-EFDDFB1DAB38}" type="datetimeFigureOut">
              <a:rPr lang="ru-RU"/>
              <a:pPr>
                <a:defRPr/>
              </a:pPr>
              <a:t>07.12.2016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3B12FB3-A9F5-4EEF-A8FA-4B9658FCF29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C34EFB7-335A-4DF5-BF5D-64DE248353AD}" type="datetimeFigureOut">
              <a:rPr lang="ru-RU"/>
              <a:pPr>
                <a:defRPr/>
              </a:pPr>
              <a:t>07.12.2016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AE6E0FB-9122-46C3-A568-5428B72C514F}"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4"/>
            <a:ext cx="109728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vl1pPr>
          </a:lstStyle>
          <a:p>
            <a:pPr>
              <a:defRPr/>
            </a:pPr>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pPr>
              <a:defRPr/>
            </a:pPr>
            <a:fld id="{CEA1C481-26CD-4BC2-A1D6-4D0337D0F2C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09600" y="1600201"/>
            <a:ext cx="10972800" cy="4525963"/>
          </a:xfrm>
        </p:spPr>
        <p:txBody>
          <a:bodyPr rtlCol="0">
            <a:normAutofit/>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pPr>
              <a:defRPr/>
            </a:pPr>
            <a:fld id="{459B8901-6E9F-40B6-B005-D32608E7A2BD}"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pictu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576000" y="1529998"/>
            <a:ext cx="55200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2"/>
          <p:cNvSpPr>
            <a:spLocks noGrp="1"/>
          </p:cNvSpPr>
          <p:nvPr>
            <p:ph type="pic" idx="13"/>
          </p:nvPr>
        </p:nvSpPr>
        <p:spPr>
          <a:xfrm>
            <a:off x="6456333" y="1529999"/>
            <a:ext cx="5016000" cy="4500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5" name="Footer Placeholder 4"/>
          <p:cNvSpPr>
            <a:spLocks noGrp="1"/>
          </p:cNvSpPr>
          <p:nvPr>
            <p:ph type="ftr" sz="quarter" idx="14"/>
          </p:nvPr>
        </p:nvSpPr>
        <p:spPr/>
        <p:txBody>
          <a:bodyPr/>
          <a:lstStyle>
            <a:lvl1pPr>
              <a:defRPr dirty="0"/>
            </a:lvl1pPr>
          </a:lstStyle>
          <a:p>
            <a:pPr>
              <a:defRPr/>
            </a:pPr>
            <a:r>
              <a:rPr lang="en-GB"/>
              <a:t>Drax Group plc</a:t>
            </a:r>
          </a:p>
        </p:txBody>
      </p:sp>
      <p:sp>
        <p:nvSpPr>
          <p:cNvPr id="6" name="Slide Number Placeholder 5"/>
          <p:cNvSpPr>
            <a:spLocks noGrp="1"/>
          </p:cNvSpPr>
          <p:nvPr>
            <p:ph type="sldNum" sz="quarter" idx="15"/>
          </p:nvPr>
        </p:nvSpPr>
        <p:spPr/>
        <p:txBody>
          <a:bodyPr/>
          <a:lstStyle>
            <a:lvl1pPr>
              <a:defRPr b="0" smtClean="0"/>
            </a:lvl1pPr>
          </a:lstStyle>
          <a:p>
            <a:pPr>
              <a:defRPr/>
            </a:pPr>
            <a:fld id="{BF3003BC-E65A-485C-BF4F-DC1476486229}"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EB8FAE2-329C-48CE-AD4C-94B992ADDD43}" type="datetimeFigureOut">
              <a:rPr lang="ru-RU"/>
              <a:pPr>
                <a:defRPr/>
              </a:pPr>
              <a:t>07.12.2016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58A330C-EEC9-490D-9307-1ACE7859A9A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B4A4BE9-21D3-40FF-8957-01F49D0736BC}" type="datetimeFigureOut">
              <a:rPr lang="ru-RU"/>
              <a:pPr>
                <a:defRPr/>
              </a:pPr>
              <a:t>07.12.2016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783D1B7-33D7-4425-A887-E76183E5F41A}"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9154E48-52CB-46DC-87EC-DA7DB3705433}" type="datetimeFigureOut">
              <a:rPr lang="ru-RU"/>
              <a:pPr>
                <a:defRPr/>
              </a:pPr>
              <a:t>07.12.2016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27F61D6-48F7-4901-9EB5-6162B19CAC8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CFFBE96-E4B1-4D3B-908D-F64C49D03E78}" type="datetimeFigureOut">
              <a:rPr lang="ru-RU"/>
              <a:pPr>
                <a:defRPr/>
              </a:pPr>
              <a:t>07.12.2016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98F29BF-FE9D-4B90-8E86-87C1928C8FD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47D996D-24BC-4561-A8DA-E9BB8FC7BA31}" type="datetimeFigureOut">
              <a:rPr lang="ru-RU"/>
              <a:pPr>
                <a:defRPr/>
              </a:pPr>
              <a:t>07.12.2016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7FD0095-C44A-4991-A6EA-AA3FF183CFAE}"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C610A5D-C6F5-4DD1-876A-9D21FEF52012}" type="datetimeFigureOut">
              <a:rPr lang="ru-RU"/>
              <a:pPr>
                <a:defRPr/>
              </a:pPr>
              <a:t>07.12.2016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35D9455-FB07-4DC8-8345-B7770772B28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484EA00-895E-421C-BF57-575F22532153}" type="datetimeFigureOut">
              <a:rPr lang="ru-RU"/>
              <a:pPr>
                <a:defRPr/>
              </a:pPr>
              <a:t>07.12.2016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0063F03-1C28-410B-82D1-EA3E361C12F9}"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844E3EB-679D-4EDD-A74E-FE5921D753E8}" type="datetimeFigureOut">
              <a:rPr lang="ru-RU"/>
              <a:pPr>
                <a:defRPr/>
              </a:pPr>
              <a:t>07.12.2016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5C11AE-A9E7-4BBD-B60F-03247D18BCA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C749411-8E84-40CE-BDA1-86E5C8145296}" type="datetimeFigureOut">
              <a:rPr lang="ru-RU"/>
              <a:pPr>
                <a:defRPr/>
              </a:pPr>
              <a:t>07.12.2016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6454521-D8B9-4AF6-8FE0-581C9386E4B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664" r:id="rId13"/>
    <p:sldLayoutId id="2147483665"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kim-ed@mail.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file:///\\&#1101;&#1090;&#108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463" y="428625"/>
            <a:ext cx="8929687" cy="2482850"/>
          </a:xfrm>
        </p:spPr>
        <p:txBody>
          <a:bodyPr rtlCol="0">
            <a:normAutofit fontScale="90000"/>
          </a:bodyPr>
          <a:lstStyle/>
          <a:p>
            <a:pPr fontAlgn="auto">
              <a:spcAft>
                <a:spcPts val="0"/>
              </a:spcAft>
              <a:defRPr/>
            </a:pP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Ministry of Education and Science of Russian Federation</a:t>
            </a:r>
            <a:r>
              <a:rPr lang="en-US" sz="1300" dirty="0" smtClean="0">
                <a:latin typeface="Times New Roman" pitchFamily="18" charset="0"/>
                <a:cs typeface="Times New Roman" pitchFamily="18" charset="0"/>
              </a:rPr>
              <a:t/>
            </a:r>
            <a:br>
              <a:rPr lang="en-US" sz="1300"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 Saint Petersburg State University </a:t>
            </a:r>
            <a:br>
              <a:rPr lang="en-US" sz="1300" b="1"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of Industrial Technologies and Design</a:t>
            </a:r>
            <a:r>
              <a:rPr lang="en-US" sz="1300" dirty="0" smtClean="0">
                <a:latin typeface="Times New Roman" pitchFamily="18" charset="0"/>
                <a:cs typeface="Times New Roman" pitchFamily="18" charset="0"/>
              </a:rPr>
              <a:t/>
            </a:r>
            <a:br>
              <a:rPr lang="en-US" sz="1300"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 (</a:t>
            </a:r>
            <a:r>
              <a:rPr lang="en-US" sz="1300" b="1" dirty="0" err="1" smtClean="0">
                <a:latin typeface="Times New Roman" pitchFamily="18" charset="0"/>
                <a:cs typeface="Times New Roman" pitchFamily="18" charset="0"/>
              </a:rPr>
              <a:t>SPbSUITD</a:t>
            </a:r>
            <a:r>
              <a:rPr lang="en-US" sz="1300" b="1" dirty="0" smtClean="0">
                <a:latin typeface="Times New Roman" pitchFamily="18" charset="0"/>
                <a:cs typeface="Times New Roman" pitchFamily="18" charset="0"/>
              </a:rPr>
              <a:t>)</a:t>
            </a:r>
            <a:r>
              <a:rPr lang="en-US" sz="1300" dirty="0" smtClean="0">
                <a:latin typeface="Times New Roman" pitchFamily="18" charset="0"/>
                <a:cs typeface="Times New Roman" pitchFamily="18" charset="0"/>
              </a:rPr>
              <a:t/>
            </a:r>
            <a:br>
              <a:rPr lang="en-US" sz="1300" dirty="0" smtClean="0">
                <a:latin typeface="Times New Roman" pitchFamily="18" charset="0"/>
                <a:cs typeface="Times New Roman" pitchFamily="18" charset="0"/>
              </a:rPr>
            </a:br>
            <a:r>
              <a:rPr lang="en-US" sz="1300" b="1" dirty="0" smtClean="0">
                <a:latin typeface="Times New Roman" pitchFamily="18" charset="0"/>
                <a:cs typeface="Times New Roman" pitchFamily="18" charset="0"/>
              </a:rPr>
              <a:t>HIGHER SCHOOL OF TECHNOLOGY AND ENERGY</a:t>
            </a:r>
            <a:r>
              <a:rPr lang="ru-RU" sz="1300" b="1" dirty="0" smtClean="0">
                <a:latin typeface="Times New Roman" pitchFamily="18" charset="0"/>
                <a:cs typeface="Times New Roman" pitchFamily="18" charset="0"/>
              </a:rPr>
              <a:t/>
            </a:r>
            <a:br>
              <a:rPr lang="ru-RU" sz="1300" b="1" dirty="0" smtClean="0">
                <a:latin typeface="Times New Roman" pitchFamily="18" charset="0"/>
                <a:cs typeface="Times New Roman" pitchFamily="18" charset="0"/>
              </a:rPr>
            </a:br>
            <a:r>
              <a:rPr lang="ru-RU" sz="1300" b="1" dirty="0" smtClean="0">
                <a:latin typeface="Times New Roman" pitchFamily="18" charset="0"/>
                <a:cs typeface="Times New Roman" pitchFamily="18" charset="0"/>
              </a:rPr>
              <a:t/>
            </a:r>
            <a:br>
              <a:rPr lang="ru-RU" sz="1300" b="1" dirty="0" smtClean="0">
                <a:latin typeface="Times New Roman" pitchFamily="18" charset="0"/>
                <a:cs typeface="Times New Roman" pitchFamily="18" charset="0"/>
              </a:rPr>
            </a:br>
            <a:r>
              <a:rPr lang="ru-RU" sz="1200" b="1" dirty="0" smtClean="0">
                <a:solidFill>
                  <a:schemeClr val="tx2"/>
                </a:solidFill>
              </a:rPr>
              <a:t/>
            </a:r>
            <a:br>
              <a:rPr lang="ru-RU" sz="1200" b="1" dirty="0" smtClean="0">
                <a:solidFill>
                  <a:schemeClr val="tx2"/>
                </a:solidFill>
              </a:rPr>
            </a:br>
            <a:r>
              <a:rPr lang="en-US" sz="1300" b="1" dirty="0" smtClean="0">
                <a:solidFill>
                  <a:schemeClr val="tx2"/>
                </a:solidFill>
                <a:latin typeface="Times New Roman" pitchFamily="18" charset="0"/>
                <a:cs typeface="Times New Roman" pitchFamily="18" charset="0"/>
              </a:rPr>
              <a:t/>
            </a:r>
            <a:br>
              <a:rPr lang="en-US" sz="1300" b="1" dirty="0" smtClean="0">
                <a:solidFill>
                  <a:schemeClr val="tx2"/>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
            </a:r>
            <a:br>
              <a:rPr lang="en-US" sz="2000" b="1" dirty="0" smtClean="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
            </a:r>
            <a:br>
              <a:rPr lang="en-US" sz="2000" b="1" dirty="0" smtClean="0">
                <a:solidFill>
                  <a:srgbClr val="FF0000"/>
                </a:solidFill>
                <a:latin typeface="Times New Roman" pitchFamily="18" charset="0"/>
                <a:cs typeface="Times New Roman" pitchFamily="18" charset="0"/>
              </a:rPr>
            </a:br>
            <a:r>
              <a:rPr lang="ru-RU" sz="3200" b="1" dirty="0" smtClean="0">
                <a:solidFill>
                  <a:srgbClr val="FF0000"/>
                </a:solidFill>
                <a:latin typeface="Arial Black" pitchFamily="34" charset="0"/>
              </a:rPr>
              <a:t> </a:t>
            </a:r>
            <a:endParaRPr lang="ru-RU" sz="3200" dirty="0">
              <a:solidFill>
                <a:srgbClr val="FF0000"/>
              </a:solidFill>
              <a:latin typeface="Arial Black" pitchFamily="34" charset="0"/>
            </a:endParaRPr>
          </a:p>
        </p:txBody>
      </p:sp>
      <p:sp>
        <p:nvSpPr>
          <p:cNvPr id="3" name="Подзаголовок 2"/>
          <p:cNvSpPr>
            <a:spLocks noGrp="1"/>
          </p:cNvSpPr>
          <p:nvPr>
            <p:ph type="subTitle" idx="1"/>
          </p:nvPr>
        </p:nvSpPr>
        <p:spPr>
          <a:xfrm>
            <a:off x="815975" y="2030413"/>
            <a:ext cx="11041063" cy="4675187"/>
          </a:xfrm>
        </p:spPr>
        <p:txBody>
          <a:bodyPr rtlCol="0">
            <a:normAutofit fontScale="62500" lnSpcReduction="20000"/>
          </a:bodyPr>
          <a:lstStyle/>
          <a:p>
            <a:pPr algn="r" fontAlgn="auto">
              <a:spcAft>
                <a:spcPts val="0"/>
              </a:spcAft>
              <a:buFont typeface="Arial" panose="020B0604020202020204" pitchFamily="34" charset="0"/>
              <a:buNone/>
              <a:defRPr/>
            </a:pPr>
            <a:endParaRPr lang="en-US" sz="1600" b="1" dirty="0" smtClean="0">
              <a:solidFill>
                <a:srgbClr val="FF0000"/>
              </a:solidFill>
            </a:endParaRPr>
          </a:p>
          <a:p>
            <a:pPr algn="r" fontAlgn="auto">
              <a:spcAft>
                <a:spcPts val="0"/>
              </a:spcAft>
              <a:buFont typeface="Arial" panose="020B0604020202020204" pitchFamily="34" charset="0"/>
              <a:buNone/>
              <a:defRPr/>
            </a:pPr>
            <a:endParaRPr lang="en-US" sz="1600" b="1" dirty="0" smtClean="0">
              <a:solidFill>
                <a:srgbClr val="FF0000"/>
              </a:solidFill>
            </a:endParaRPr>
          </a:p>
          <a:p>
            <a:pPr fontAlgn="auto">
              <a:lnSpc>
                <a:spcPct val="80000"/>
              </a:lnSpc>
              <a:spcAft>
                <a:spcPts val="0"/>
              </a:spcAft>
              <a:buFont typeface="Arial" panose="020B0604020202020204" pitchFamily="34" charset="0"/>
              <a:buNone/>
              <a:defRPr/>
            </a:pPr>
            <a:r>
              <a:rPr lang="ru-RU" sz="4600" b="1" dirty="0" err="1" smtClean="0">
                <a:solidFill>
                  <a:srgbClr val="0070C0"/>
                </a:solidFill>
                <a:latin typeface="Arial Black" pitchFamily="34" charset="0"/>
              </a:rPr>
              <a:t>Био-энергия</a:t>
            </a:r>
            <a:r>
              <a:rPr lang="ru-RU" sz="4600" b="1" dirty="0" smtClean="0">
                <a:solidFill>
                  <a:srgbClr val="0070C0"/>
                </a:solidFill>
                <a:latin typeface="Arial Black" pitchFamily="34" charset="0"/>
              </a:rPr>
              <a:t> и «Чистая Энергия»</a:t>
            </a:r>
          </a:p>
          <a:p>
            <a:pPr fontAlgn="auto">
              <a:lnSpc>
                <a:spcPct val="80000"/>
              </a:lnSpc>
              <a:spcAft>
                <a:spcPts val="0"/>
              </a:spcAft>
              <a:buFont typeface="Arial" panose="020B0604020202020204" pitchFamily="34" charset="0"/>
              <a:buNone/>
              <a:defRPr/>
            </a:pPr>
            <a:endParaRPr lang="ru-RU" sz="4600" b="1" dirty="0" smtClean="0">
              <a:solidFill>
                <a:srgbClr val="0070C0"/>
              </a:solidFill>
              <a:latin typeface="Arial Black" pitchFamily="34" charset="0"/>
            </a:endParaRPr>
          </a:p>
          <a:p>
            <a:pPr algn="r" fontAlgn="auto">
              <a:lnSpc>
                <a:spcPct val="80000"/>
              </a:lnSpc>
              <a:spcAft>
                <a:spcPts val="0"/>
              </a:spcAft>
              <a:buFont typeface="Arial" panose="020B0604020202020204" pitchFamily="34" charset="0"/>
              <a:buNone/>
              <a:defRPr/>
            </a:pPr>
            <a:r>
              <a:rPr lang="ru-RU" sz="1600" b="1" dirty="0" smtClean="0"/>
              <a:t> </a:t>
            </a:r>
            <a:r>
              <a:rPr lang="ru-RU" sz="2600" b="1" dirty="0" smtClean="0">
                <a:solidFill>
                  <a:schemeClr val="tx2"/>
                </a:solidFill>
              </a:rPr>
              <a:t>Профессор Э. Л. Аким,</a:t>
            </a:r>
          </a:p>
          <a:p>
            <a:pPr algn="r" fontAlgn="auto">
              <a:lnSpc>
                <a:spcPct val="80000"/>
              </a:lnSpc>
              <a:spcAft>
                <a:spcPts val="0"/>
              </a:spcAft>
              <a:buFont typeface="Arial" panose="020B0604020202020204" pitchFamily="34" charset="0"/>
              <a:buNone/>
              <a:defRPr/>
            </a:pPr>
            <a:r>
              <a:rPr lang="ru-RU" sz="2100" dirty="0" smtClean="0"/>
              <a:t>     </a:t>
            </a:r>
          </a:p>
          <a:p>
            <a:pPr algn="r" fontAlgn="auto">
              <a:lnSpc>
                <a:spcPct val="80000"/>
              </a:lnSpc>
              <a:spcAft>
                <a:spcPts val="0"/>
              </a:spcAft>
              <a:buFont typeface="Arial" panose="020B0604020202020204" pitchFamily="34" charset="0"/>
              <a:buNone/>
              <a:defRPr/>
            </a:pPr>
            <a:r>
              <a:rPr lang="ru-RU" sz="2100" b="1" dirty="0" smtClean="0"/>
              <a:t>Почетный Член Консультативного Комитета ФАО ООН </a:t>
            </a:r>
          </a:p>
          <a:p>
            <a:pPr algn="r" fontAlgn="auto">
              <a:lnSpc>
                <a:spcPct val="80000"/>
              </a:lnSpc>
              <a:spcAft>
                <a:spcPts val="0"/>
              </a:spcAft>
              <a:buFont typeface="Arial" panose="020B0604020202020204" pitchFamily="34" charset="0"/>
              <a:buNone/>
              <a:defRPr/>
            </a:pPr>
            <a:r>
              <a:rPr lang="ru-RU" sz="2100" b="1" dirty="0" smtClean="0"/>
              <a:t>по устойчивости Лесного сектора,</a:t>
            </a:r>
            <a:endParaRPr lang="en-US" sz="2100" b="1" dirty="0" smtClean="0"/>
          </a:p>
          <a:p>
            <a:pPr algn="r" fontAlgn="auto">
              <a:lnSpc>
                <a:spcPct val="80000"/>
              </a:lnSpc>
              <a:spcAft>
                <a:spcPts val="0"/>
              </a:spcAft>
              <a:buFont typeface="Arial" panose="020B0604020202020204" pitchFamily="34" charset="0"/>
              <a:buNone/>
              <a:defRPr/>
            </a:pPr>
            <a:endParaRPr lang="ru-RU" sz="2100" b="1" dirty="0" smtClean="0"/>
          </a:p>
          <a:p>
            <a:pPr algn="r" fontAlgn="auto">
              <a:lnSpc>
                <a:spcPct val="80000"/>
              </a:lnSpc>
              <a:spcAft>
                <a:spcPts val="0"/>
              </a:spcAft>
              <a:buFont typeface="Arial" panose="020B0604020202020204" pitchFamily="34" charset="0"/>
              <a:buNone/>
              <a:defRPr/>
            </a:pPr>
            <a:r>
              <a:rPr lang="ru-RU" sz="2100" b="1" dirty="0" smtClean="0"/>
              <a:t>Заведующий кафедрой</a:t>
            </a:r>
            <a:endParaRPr lang="ru-RU" sz="1600" b="1" i="1" dirty="0" smtClean="0">
              <a:hlinkClick r:id="rId3"/>
            </a:endParaRPr>
          </a:p>
          <a:p>
            <a:pPr algn="r" fontAlgn="auto">
              <a:spcAft>
                <a:spcPts val="0"/>
              </a:spcAft>
              <a:buFont typeface="Arial" panose="020B0604020202020204" pitchFamily="34" charset="0"/>
              <a:buNone/>
              <a:defRPr/>
            </a:pPr>
            <a:r>
              <a:rPr lang="en-US" sz="1600" dirty="0" smtClean="0">
                <a:hlinkClick r:id="rId3"/>
              </a:rPr>
              <a:t>Akim-ed@mail.ru</a:t>
            </a:r>
            <a:endParaRPr lang="ru-RU" sz="1600" dirty="0" smtClean="0"/>
          </a:p>
          <a:p>
            <a:pPr algn="r" fontAlgn="auto">
              <a:spcAft>
                <a:spcPts val="0"/>
              </a:spcAft>
              <a:buFont typeface="Arial" panose="020B0604020202020204" pitchFamily="34" charset="0"/>
              <a:buNone/>
              <a:defRPr/>
            </a:pPr>
            <a:endParaRPr lang="ru-RU" sz="1600" b="1" i="1" dirty="0" smtClean="0"/>
          </a:p>
          <a:p>
            <a:pPr fontAlgn="auto">
              <a:spcAft>
                <a:spcPts val="0"/>
              </a:spcAft>
              <a:buFont typeface="Arial" panose="020B0604020202020204" pitchFamily="34" charset="0"/>
              <a:buNone/>
              <a:defRPr/>
            </a:pPr>
            <a:endParaRPr lang="ru-RU" sz="1800" dirty="0" smtClean="0"/>
          </a:p>
          <a:p>
            <a:pPr>
              <a:spcAft>
                <a:spcPts val="0"/>
              </a:spcAft>
              <a:buFont typeface="Arial" panose="020B0604020202020204" pitchFamily="34" charset="0"/>
              <a:buNone/>
              <a:defRPr/>
            </a:pPr>
            <a:endParaRPr lang="en-US" sz="1800" b="1" dirty="0" smtClean="0"/>
          </a:p>
          <a:p>
            <a:pPr>
              <a:spcAft>
                <a:spcPts val="0"/>
              </a:spcAft>
              <a:buFont typeface="Arial" panose="020B0604020202020204" pitchFamily="34" charset="0"/>
              <a:buNone/>
              <a:defRPr/>
            </a:pPr>
            <a:r>
              <a:rPr lang="ru-RU" sz="1800" b="1" dirty="0" smtClean="0"/>
              <a:t>Чистая Энергия - 2016, </a:t>
            </a:r>
          </a:p>
          <a:p>
            <a:pPr>
              <a:spcAft>
                <a:spcPts val="0"/>
              </a:spcAft>
              <a:buFont typeface="Arial" panose="020B0604020202020204" pitchFamily="34" charset="0"/>
              <a:buNone/>
              <a:defRPr/>
            </a:pPr>
            <a:r>
              <a:rPr lang="ru-RU" sz="1800" b="1" dirty="0" smtClean="0"/>
              <a:t>Санкт-Петербург,</a:t>
            </a:r>
          </a:p>
          <a:p>
            <a:pPr>
              <a:spcAft>
                <a:spcPts val="0"/>
              </a:spcAft>
              <a:buFont typeface="Arial" panose="020B0604020202020204" pitchFamily="34" charset="0"/>
              <a:buNone/>
              <a:defRPr/>
            </a:pPr>
            <a:r>
              <a:rPr lang="ru-RU" sz="1800" b="1" dirty="0" smtClean="0"/>
              <a:t>Ноябрь 2016</a:t>
            </a:r>
            <a:endParaRPr lang="en-US" sz="1800" dirty="0" smtClean="0"/>
          </a:p>
          <a:p>
            <a:pPr fontAlgn="auto">
              <a:spcAft>
                <a:spcPts val="0"/>
              </a:spcAft>
              <a:buFont typeface="Arial" panose="020B0604020202020204" pitchFamily="34" charset="0"/>
              <a:buNone/>
              <a:defRPr/>
            </a:pPr>
            <a:endParaRPr lang="ru-RU" sz="1800" dirty="0" smtClean="0"/>
          </a:p>
          <a:p>
            <a:pPr fontAlgn="auto">
              <a:spcAft>
                <a:spcPts val="0"/>
              </a:spcAft>
              <a:buFont typeface="Arial" panose="020B0604020202020204" pitchFamily="34" charset="0"/>
              <a:buNone/>
              <a:defRPr/>
            </a:pPr>
            <a:endParaRPr lang="ru-RU" sz="1800" dirty="0"/>
          </a:p>
        </p:txBody>
      </p:sp>
      <p:pic>
        <p:nvPicPr>
          <p:cNvPr id="17411" name="Рисунок 7" descr="logo-sutd-mono"/>
          <p:cNvPicPr>
            <a:picLocks noChangeAspect="1" noChangeArrowheads="1"/>
          </p:cNvPicPr>
          <p:nvPr/>
        </p:nvPicPr>
        <p:blipFill>
          <a:blip r:embed="rId4"/>
          <a:srcRect/>
          <a:stretch>
            <a:fillRect/>
          </a:stretch>
        </p:blipFill>
        <p:spPr bwMode="auto">
          <a:xfrm>
            <a:off x="730250" y="485775"/>
            <a:ext cx="1300163" cy="935038"/>
          </a:xfrm>
          <a:prstGeom prst="rect">
            <a:avLst/>
          </a:prstGeom>
          <a:noFill/>
          <a:ln w="9525">
            <a:noFill/>
            <a:miter lim="800000"/>
            <a:headEnd/>
            <a:tailEnd/>
          </a:ln>
        </p:spPr>
      </p:pic>
      <p:pic>
        <p:nvPicPr>
          <p:cNvPr id="17412" name="Picture 4"/>
          <p:cNvPicPr>
            <a:picLocks noChangeAspect="1" noChangeArrowheads="1"/>
          </p:cNvPicPr>
          <p:nvPr/>
        </p:nvPicPr>
        <p:blipFill>
          <a:blip r:embed="rId5"/>
          <a:srcRect/>
          <a:stretch>
            <a:fillRect/>
          </a:stretch>
        </p:blipFill>
        <p:spPr bwMode="auto">
          <a:xfrm>
            <a:off x="10317163" y="188913"/>
            <a:ext cx="1089025" cy="100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1981200" y="274638"/>
            <a:ext cx="8229600" cy="1209675"/>
          </a:xfrm>
        </p:spPr>
        <p:txBody>
          <a:bodyPr rtlCol="0">
            <a:normAutofit fontScale="90000"/>
          </a:bodyPr>
          <a:lstStyle/>
          <a:p>
            <a:pPr algn="ctr" fontAlgn="auto">
              <a:spcAft>
                <a:spcPts val="0"/>
              </a:spcAft>
              <a:defRPr/>
            </a:pPr>
            <a:r>
              <a:rPr lang="ru-RU" sz="3200" b="1" dirty="0"/>
              <a:t/>
            </a:r>
            <a:br>
              <a:rPr lang="ru-RU" sz="3200" b="1" dirty="0"/>
            </a:br>
            <a:r>
              <a:rPr lang="ru-RU" sz="3200" b="1" dirty="0" err="1">
                <a:solidFill>
                  <a:srgbClr val="0070C0"/>
                </a:solidFill>
                <a:latin typeface="Arial Black" pitchFamily="34" charset="0"/>
              </a:rPr>
              <a:t>Био-энергетика</a:t>
            </a:r>
            <a:r>
              <a:rPr lang="ru-RU" sz="3200" b="1" dirty="0">
                <a:solidFill>
                  <a:srgbClr val="0070C0"/>
                </a:solidFill>
                <a:latin typeface="Arial Black" pitchFamily="34" charset="0"/>
              </a:rPr>
              <a:t>  –   проблемы развития </a:t>
            </a:r>
            <a:r>
              <a:rPr lang="ru-RU" b="1" dirty="0" smtClean="0">
                <a:solidFill>
                  <a:srgbClr val="0070C0"/>
                </a:solidFill>
                <a:latin typeface="Arial Black" pitchFamily="34" charset="0"/>
              </a:rPr>
              <a:t/>
            </a:r>
            <a:br>
              <a:rPr lang="ru-RU" b="1" dirty="0" smtClean="0">
                <a:solidFill>
                  <a:srgbClr val="0070C0"/>
                </a:solidFill>
                <a:latin typeface="Arial Black" pitchFamily="34" charset="0"/>
              </a:rPr>
            </a:br>
            <a:endParaRPr lang="ru-RU" dirty="0" smtClean="0">
              <a:solidFill>
                <a:srgbClr val="0070C0"/>
              </a:solidFill>
              <a:latin typeface="Arial Black" pitchFamily="34" charset="0"/>
            </a:endParaRPr>
          </a:p>
        </p:txBody>
      </p:sp>
      <p:sp>
        <p:nvSpPr>
          <p:cNvPr id="30722" name="Содержимое 3"/>
          <p:cNvSpPr>
            <a:spLocks noGrp="1"/>
          </p:cNvSpPr>
          <p:nvPr>
            <p:ph idx="1"/>
          </p:nvPr>
        </p:nvSpPr>
        <p:spPr>
          <a:xfrm>
            <a:off x="158750" y="1341438"/>
            <a:ext cx="11887200" cy="5256212"/>
          </a:xfrm>
        </p:spPr>
        <p:txBody>
          <a:bodyPr/>
          <a:lstStyle/>
          <a:p>
            <a:r>
              <a:rPr lang="ru-RU" smtClean="0">
                <a:latin typeface="Arial Black" pitchFamily="34" charset="0"/>
                <a:cs typeface="Arial" charset="0"/>
              </a:rPr>
              <a:t>Кинетика воспроизводства (прирост) и удельная производительность на единицу площади суши (плантации) или воды (микро-водоросли);</a:t>
            </a:r>
          </a:p>
          <a:p>
            <a:r>
              <a:rPr lang="ru-RU" smtClean="0">
                <a:latin typeface="Arial Black" pitchFamily="34" charset="0"/>
                <a:cs typeface="Arial" charset="0"/>
              </a:rPr>
              <a:t>Истощение почв при интенсивном лесопользовании и плантационном лесоразведении;</a:t>
            </a:r>
          </a:p>
          <a:p>
            <a:endParaRPr lang="ru-RU" smtClean="0">
              <a:latin typeface="Arial Black" pitchFamily="34" charset="0"/>
              <a:cs typeface="Arial" charset="0"/>
            </a:endParaRPr>
          </a:p>
          <a:p>
            <a:r>
              <a:rPr lang="ru-RU" smtClean="0">
                <a:latin typeface="Arial Black" pitchFamily="34" charset="0"/>
                <a:cs typeface="Arial" charset="0"/>
              </a:rPr>
              <a:t>Комплексность использования древесины;</a:t>
            </a:r>
          </a:p>
          <a:p>
            <a:r>
              <a:rPr lang="ru-RU" smtClean="0">
                <a:latin typeface="Arial Black" pitchFamily="34" charset="0"/>
                <a:cs typeface="Arial" charset="0"/>
              </a:rPr>
              <a:t>Комплексность использования лесных ресурсов;</a:t>
            </a:r>
          </a:p>
          <a:p>
            <a:endParaRPr lang="ru-RU" smtClean="0">
              <a:latin typeface="Arial Black" pitchFamily="34" charset="0"/>
              <a:cs typeface="Arial" charset="0"/>
            </a:endParaRPr>
          </a:p>
          <a:p>
            <a:r>
              <a:rPr lang="ru-RU" smtClean="0">
                <a:latin typeface="Arial Black" pitchFamily="34" charset="0"/>
                <a:cs typeface="Arial" charset="0"/>
              </a:rPr>
              <a:t>Повышение энерго-эффективности.</a:t>
            </a:r>
          </a:p>
          <a:p>
            <a:endParaRPr lang="ru-RU" sz="2400" smtClean="0"/>
          </a:p>
          <a:p>
            <a:endParaRPr lang="ru-RU" sz="2400" smtClean="0"/>
          </a:p>
          <a:p>
            <a:endParaRPr lang="ru-RU" smtClean="0"/>
          </a:p>
          <a:p>
            <a:endParaRPr lang="ru-RU"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algn="ctr"/>
            <a:r>
              <a:rPr lang="ru-RU" smtClean="0">
                <a:solidFill>
                  <a:srgbClr val="00B0F0"/>
                </a:solidFill>
                <a:latin typeface="Arial Black" pitchFamily="34" charset="0"/>
              </a:rPr>
              <a:t>Энергоэффективность</a:t>
            </a:r>
          </a:p>
        </p:txBody>
      </p:sp>
      <p:sp>
        <p:nvSpPr>
          <p:cNvPr id="31746" name="Rectangle 3"/>
          <p:cNvSpPr>
            <a:spLocks noGrp="1" noChangeArrowheads="1"/>
          </p:cNvSpPr>
          <p:nvPr>
            <p:ph type="body" idx="1"/>
          </p:nvPr>
        </p:nvSpPr>
        <p:spPr/>
        <p:txBody>
          <a:bodyPr/>
          <a:lstStyle/>
          <a:p>
            <a:r>
              <a:rPr lang="ru-RU" sz="3200" b="1" smtClean="0"/>
              <a:t>Открытые источники огня  - около 5%;</a:t>
            </a:r>
          </a:p>
          <a:p>
            <a:r>
              <a:rPr lang="ru-RU" sz="3200" b="1" smtClean="0"/>
              <a:t>Традиционные дровяные печи –до 36%;</a:t>
            </a:r>
          </a:p>
          <a:p>
            <a:r>
              <a:rPr lang="ru-RU" sz="3200" b="1" smtClean="0"/>
              <a:t>Системы на древесном угле – 44 – 80%;</a:t>
            </a:r>
          </a:p>
          <a:p>
            <a:r>
              <a:rPr lang="ru-RU" sz="3200" b="1" smtClean="0"/>
              <a:t>Системы на древесных гранулах – 80% и выше</a:t>
            </a:r>
          </a:p>
          <a:p>
            <a:endParaRPr lang="ru-RU" sz="3200" b="1" smtClean="0"/>
          </a:p>
          <a:p>
            <a:pPr>
              <a:buFontTx/>
              <a:buNone/>
            </a:pPr>
            <a:r>
              <a:rPr lang="ru-RU" sz="3200" b="1" smtClean="0"/>
              <a:t>                      </a:t>
            </a:r>
            <a:r>
              <a:rPr lang="en-US" sz="3200" b="1" smtClean="0"/>
              <a:t>FAO Forestry Paper 154, 2008</a:t>
            </a:r>
            <a:r>
              <a:rPr lang="ru-RU" sz="3200" b="1" smtClean="0"/>
              <a:t>       </a:t>
            </a:r>
          </a:p>
          <a:p>
            <a:endParaRPr lang="ru-RU" smtClean="0"/>
          </a:p>
          <a:p>
            <a:endParaRPr lang="ru-RU"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algn="ctr"/>
            <a:r>
              <a:rPr lang="ru-RU" sz="4000" smtClean="0">
                <a:solidFill>
                  <a:srgbClr val="0070C0"/>
                </a:solidFill>
                <a:latin typeface="Arial Black" pitchFamily="34" charset="0"/>
              </a:rPr>
              <a:t>Рост эффективности сжигания древесины</a:t>
            </a:r>
          </a:p>
        </p:txBody>
      </p:sp>
      <p:pic>
        <p:nvPicPr>
          <p:cNvPr id="32770" name="Picture 3"/>
          <p:cNvPicPr>
            <a:picLocks noGrp="1" noChangeAspect="1" noChangeArrowheads="1"/>
          </p:cNvPicPr>
          <p:nvPr>
            <p:ph type="body" idx="1"/>
          </p:nvPr>
        </p:nvPicPr>
        <p:blipFill>
          <a:blip r:embed="rId2"/>
          <a:srcRect/>
          <a:stretch>
            <a:fillRect/>
          </a:stretch>
        </p:blipFill>
        <p:spPr>
          <a:xfrm>
            <a:off x="2446338" y="1644650"/>
            <a:ext cx="7299325" cy="44370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a:xfrm>
            <a:off x="239713" y="115888"/>
            <a:ext cx="11952287" cy="1009650"/>
          </a:xfrm>
        </p:spPr>
        <p:txBody>
          <a:bodyPr rtlCol="0">
            <a:normAutofit fontScale="90000"/>
          </a:bodyPr>
          <a:lstStyle/>
          <a:p>
            <a:pPr algn="ctr" fontAlgn="auto">
              <a:spcAft>
                <a:spcPts val="0"/>
              </a:spcAft>
              <a:defRPr/>
            </a:pPr>
            <a:r>
              <a:rPr lang="ru-RU" sz="2400" b="1" dirty="0" smtClean="0">
                <a:latin typeface="Arial Black" pitchFamily="34" charset="0"/>
              </a:rPr>
              <a:t>Использование  лесной щепы в Финляндии в 2000‐2012 </a:t>
            </a:r>
            <a:br>
              <a:rPr lang="ru-RU" sz="2400" b="1" dirty="0" smtClean="0">
                <a:latin typeface="Arial Black" pitchFamily="34" charset="0"/>
              </a:rPr>
            </a:br>
            <a:r>
              <a:rPr lang="ru-RU" sz="1800" b="1" dirty="0" smtClean="0"/>
              <a:t>(Тонкомер-51%, Порубочные остатки -31%, Пни и корни – 13%, Дровяная древесина – 5%)</a:t>
            </a:r>
            <a:br>
              <a:rPr lang="ru-RU" sz="1800" b="1" dirty="0" smtClean="0"/>
            </a:br>
            <a:r>
              <a:rPr lang="ru-RU" sz="1800" dirty="0" smtClean="0"/>
              <a:t>Котельные и электростанции - серые; Мелкие бойлеры в домах - красные) </a:t>
            </a:r>
            <a:r>
              <a:rPr lang="ru-RU" sz="2000" dirty="0" smtClean="0"/>
              <a:t/>
            </a:r>
            <a:br>
              <a:rPr lang="ru-RU" sz="2000" dirty="0" smtClean="0"/>
            </a:br>
            <a:r>
              <a:rPr lang="ru-RU" sz="2000" dirty="0" smtClean="0"/>
              <a:t>Источник:</a:t>
            </a:r>
            <a:r>
              <a:rPr lang="en-US" sz="2000" dirty="0" smtClean="0"/>
              <a:t> </a:t>
            </a:r>
            <a:r>
              <a:rPr lang="ru-RU" sz="2000" b="1" dirty="0" err="1" smtClean="0"/>
              <a:t>Тимо</a:t>
            </a:r>
            <a:r>
              <a:rPr lang="ru-RU" sz="2000" b="1" dirty="0" smtClean="0"/>
              <a:t> Карьялайнен,  </a:t>
            </a:r>
            <a:r>
              <a:rPr lang="ru-RU" sz="2000" dirty="0" smtClean="0"/>
              <a:t>Лесной Форум, СПб,  октябрь 2014</a:t>
            </a:r>
          </a:p>
        </p:txBody>
      </p:sp>
      <p:pic>
        <p:nvPicPr>
          <p:cNvPr id="33794" name="Picture 2"/>
          <p:cNvPicPr>
            <a:picLocks noChangeAspect="1" noChangeArrowheads="1"/>
          </p:cNvPicPr>
          <p:nvPr/>
        </p:nvPicPr>
        <p:blipFill>
          <a:blip r:embed="rId2"/>
          <a:srcRect/>
          <a:stretch>
            <a:fillRect/>
          </a:stretch>
        </p:blipFill>
        <p:spPr bwMode="auto">
          <a:xfrm>
            <a:off x="239713" y="1500188"/>
            <a:ext cx="11328400" cy="531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20" name="Group 36"/>
          <p:cNvGraphicFramePr>
            <a:graphicFrameLocks noGrp="1"/>
          </p:cNvGraphicFramePr>
          <p:nvPr>
            <p:ph idx="4294967295"/>
          </p:nvPr>
        </p:nvGraphicFramePr>
        <p:xfrm>
          <a:off x="1703388" y="1341438"/>
          <a:ext cx="7673975" cy="4816475"/>
        </p:xfrm>
        <a:graphic>
          <a:graphicData uri="http://schemas.openxmlformats.org/drawingml/2006/table">
            <a:tbl>
              <a:tblPr/>
              <a:tblGrid>
                <a:gridCol w="3430587"/>
                <a:gridCol w="2122488"/>
                <a:gridCol w="2120900"/>
              </a:tblGrid>
              <a:tr h="7011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4000" b="1" i="0" u="none" strike="noStrike" cap="none" normalizeH="0" baseline="0" smtClean="0">
                        <a:ln>
                          <a:noFill/>
                        </a:ln>
                        <a:solidFill>
                          <a:srgbClr val="FFFFFF"/>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smtClean="0">
                          <a:ln>
                            <a:noFill/>
                          </a:ln>
                          <a:solidFill>
                            <a:schemeClr val="bg1"/>
                          </a:solidFill>
                          <a:effectLst/>
                          <a:latin typeface="Arial" pitchFamily="34" charset="0"/>
                        </a:rPr>
                        <a:t>Щепа</a:t>
                      </a:r>
                      <a:endParaRPr kumimoji="0" lang="en-US" sz="3200" b="1" i="0" u="none" strike="noStrike" cap="none" normalizeH="0" baseline="0" smtClean="0">
                        <a:ln>
                          <a:noFill/>
                        </a:ln>
                        <a:solidFill>
                          <a:schemeClr val="bg1"/>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smtClean="0">
                          <a:ln>
                            <a:noFill/>
                          </a:ln>
                          <a:solidFill>
                            <a:schemeClr val="bg1"/>
                          </a:solidFill>
                          <a:effectLst/>
                          <a:latin typeface="Arial" pitchFamily="34" charset="0"/>
                        </a:rPr>
                        <a:t>Пеллеты</a:t>
                      </a:r>
                      <a:endParaRPr kumimoji="0" lang="en-US" sz="3200" b="1" i="0" u="none" strike="noStrike" cap="none" normalizeH="0" baseline="0" smtClean="0">
                        <a:ln>
                          <a:noFill/>
                        </a:ln>
                        <a:solidFill>
                          <a:schemeClr val="bg1"/>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r>
              <a:tr h="13717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Arial" pitchFamily="34" charset="0"/>
                        </a:rPr>
                        <a:t>Теплотворная способность, </a:t>
                      </a:r>
                      <a:r>
                        <a:rPr kumimoji="0" lang="sv-SE" sz="2800" b="0" i="0" u="none" strike="noStrike" cap="none" normalizeH="0" baseline="0" smtClean="0">
                          <a:ln>
                            <a:noFill/>
                          </a:ln>
                          <a:solidFill>
                            <a:schemeClr val="tx1"/>
                          </a:solidFill>
                          <a:effectLst/>
                          <a:latin typeface="Arial" pitchFamily="34" charset="0"/>
                        </a:rPr>
                        <a:t>GJ/</a:t>
                      </a:r>
                      <a:r>
                        <a:rPr kumimoji="0" lang="ru-RU" sz="2800" b="0" i="0" u="none" strike="noStrike" cap="none" normalizeH="0" baseline="0" smtClean="0">
                          <a:ln>
                            <a:noFill/>
                          </a:ln>
                          <a:solidFill>
                            <a:schemeClr val="tx1"/>
                          </a:solidFill>
                          <a:effectLst/>
                          <a:latin typeface="Arial" pitchFamily="34" charset="0"/>
                        </a:rPr>
                        <a:t>тонну</a:t>
                      </a:r>
                      <a:endParaRPr kumimoji="0" lang="en-US" sz="28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10</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17.5</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0669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smtClean="0">
                          <a:ln>
                            <a:noFill/>
                          </a:ln>
                          <a:solidFill>
                            <a:schemeClr val="tx1"/>
                          </a:solidFill>
                          <a:effectLst/>
                          <a:latin typeface="Arial" pitchFamily="34" charset="0"/>
                        </a:rPr>
                        <a:t>Плотность,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smtClean="0">
                          <a:ln>
                            <a:noFill/>
                          </a:ln>
                          <a:solidFill>
                            <a:schemeClr val="tx1"/>
                          </a:solidFill>
                          <a:effectLst/>
                          <a:latin typeface="Arial" pitchFamily="34" charset="0"/>
                        </a:rPr>
                        <a:t>Кг/кубометр</a:t>
                      </a:r>
                      <a:endParaRPr kumimoji="0" lang="sv-SE" sz="32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290 </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650</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a:noFill/>
                    </a:lnT>
                    <a:lnB>
                      <a:noFill/>
                    </a:lnB>
                    <a:lnTlToBr>
                      <a:noFill/>
                    </a:lnTlToBr>
                    <a:lnBlToTr>
                      <a:noFill/>
                    </a:lnBlToTr>
                    <a:solidFill>
                      <a:schemeClr val="bg1"/>
                    </a:solidFill>
                  </a:tcPr>
                </a:tc>
              </a:tr>
              <a:tr h="16766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smtClean="0">
                          <a:ln>
                            <a:noFill/>
                          </a:ln>
                          <a:solidFill>
                            <a:schemeClr val="tx1"/>
                          </a:solidFill>
                          <a:effectLst/>
                          <a:latin typeface="Arial" pitchFamily="34" charset="0"/>
                        </a:rPr>
                        <a:t>Энергетическая плотность, </a:t>
                      </a:r>
                      <a:r>
                        <a:rPr kumimoji="0" lang="sv-SE" sz="4000" b="0" i="0" u="none" strike="noStrike" cap="none" normalizeH="0" baseline="0" smtClean="0">
                          <a:ln>
                            <a:noFill/>
                          </a:ln>
                          <a:solidFill>
                            <a:schemeClr val="tx1"/>
                          </a:solidFill>
                          <a:effectLst/>
                          <a:latin typeface="Arial" pitchFamily="34" charset="0"/>
                        </a:rPr>
                        <a:t>GJ/m</a:t>
                      </a:r>
                      <a:r>
                        <a:rPr kumimoji="0" lang="sv-SE" sz="4000" b="0" i="0" u="none" strike="noStrike" cap="none" normalizeH="0" baseline="30000" smtClean="0">
                          <a:ln>
                            <a:noFill/>
                          </a:ln>
                          <a:solidFill>
                            <a:schemeClr val="tx1"/>
                          </a:solidFill>
                          <a:effectLst/>
                          <a:latin typeface="Arial" pitchFamily="34" charset="0"/>
                        </a:rPr>
                        <a:t>3</a:t>
                      </a:r>
                      <a:endParaRPr kumimoji="0" lang="en-US" sz="4000" b="0" i="0" u="none" strike="noStrike" cap="none" normalizeH="0" baseline="30000" smtClean="0">
                        <a:ln>
                          <a:noFill/>
                        </a:ln>
                        <a:solidFill>
                          <a:schemeClr val="tx1"/>
                        </a:solidFill>
                        <a:effectLst/>
                        <a:latin typeface="Arial" pitchFamily="34" charset="0"/>
                      </a:endParaRPr>
                    </a:p>
                  </a:txBody>
                  <a:tcPr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2.9</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4000" b="0" i="0" u="none" strike="noStrike" cap="none" normalizeH="0" baseline="0" smtClean="0">
                          <a:ln>
                            <a:noFill/>
                          </a:ln>
                          <a:solidFill>
                            <a:schemeClr val="tx1"/>
                          </a:solidFill>
                          <a:effectLst/>
                          <a:latin typeface="Arial" pitchFamily="34" charset="0"/>
                        </a:rPr>
                        <a:t>11.4</a:t>
                      </a:r>
                      <a:endParaRPr kumimoji="0" lang="en-US" sz="4000" b="0" i="0" u="none" strike="noStrike" cap="none" normalizeH="0" baseline="0" smtClean="0">
                        <a:ln>
                          <a:noFill/>
                        </a:ln>
                        <a:solidFill>
                          <a:schemeClr val="tx1"/>
                        </a:solidFill>
                        <a:effectLst/>
                        <a:latin typeface="Arial" pitchFamily="34" charset="0"/>
                      </a:endParaRPr>
                    </a:p>
                  </a:txBody>
                  <a:tcPr marT="45726" marB="45726"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
        <p:nvSpPr>
          <p:cNvPr id="34833" name="TextBox 5"/>
          <p:cNvSpPr txBox="1">
            <a:spLocks noChangeArrowheads="1"/>
          </p:cNvSpPr>
          <p:nvPr/>
        </p:nvSpPr>
        <p:spPr bwMode="auto">
          <a:xfrm>
            <a:off x="134938" y="188913"/>
            <a:ext cx="11903075" cy="1446212"/>
          </a:xfrm>
          <a:prstGeom prst="rect">
            <a:avLst/>
          </a:prstGeom>
          <a:noFill/>
          <a:ln w="9525">
            <a:noFill/>
            <a:miter lim="800000"/>
            <a:headEnd/>
            <a:tailEnd/>
          </a:ln>
        </p:spPr>
        <p:txBody>
          <a:bodyPr>
            <a:spAutoFit/>
          </a:bodyPr>
          <a:lstStyle/>
          <a:p>
            <a:pPr algn="ctr"/>
            <a:r>
              <a:rPr lang="ru-RU" sz="3200" b="1">
                <a:solidFill>
                  <a:srgbClr val="0070C0"/>
                </a:solidFill>
                <a:latin typeface="Arial Black" pitchFamily="34" charset="0"/>
              </a:rPr>
              <a:t>Сравнение древесной щепы и пеллет   </a:t>
            </a:r>
          </a:p>
          <a:p>
            <a:pPr algn="ctr"/>
            <a:r>
              <a:rPr lang="ru-RU" sz="2400">
                <a:latin typeface="Calibri" pitchFamily="34" charset="0"/>
              </a:rPr>
              <a:t>(</a:t>
            </a:r>
            <a:r>
              <a:rPr lang="sv-SE">
                <a:latin typeface="Calibri" pitchFamily="34" charset="0"/>
              </a:rPr>
              <a:t>Source: Reesinck, GF Energy</a:t>
            </a:r>
            <a:r>
              <a:rPr lang="ru-RU">
                <a:latin typeface="Calibri" pitchFamily="34" charset="0"/>
              </a:rPr>
              <a:t>,</a:t>
            </a:r>
            <a:r>
              <a:rPr lang="sv-SE">
                <a:latin typeface="Calibri" pitchFamily="34" charset="0"/>
              </a:rPr>
              <a:t> 2010)</a:t>
            </a:r>
            <a:endParaRPr lang="en-US">
              <a:latin typeface="Calibri" pitchFamily="34" charset="0"/>
            </a:endParaRPr>
          </a:p>
          <a:p>
            <a:pPr algn="ctr"/>
            <a:endParaRPr lang="en-US" sz="3200" b="1">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l="3848" t="4865" r="5537" b="10251"/>
          <a:stretch>
            <a:fillRect/>
          </a:stretch>
        </p:blipFill>
        <p:spPr bwMode="auto">
          <a:xfrm>
            <a:off x="1514475" y="1125538"/>
            <a:ext cx="9118600" cy="4959350"/>
          </a:xfrm>
          <a:prstGeom prst="rect">
            <a:avLst/>
          </a:prstGeom>
          <a:noFill/>
          <a:ln w="9525">
            <a:noFill/>
            <a:miter lim="800000"/>
            <a:headEnd/>
            <a:tailEnd/>
          </a:ln>
        </p:spPr>
      </p:pic>
      <p:sp>
        <p:nvSpPr>
          <p:cNvPr id="35842" name="Rectangle 2"/>
          <p:cNvSpPr>
            <a:spLocks noChangeArrowheads="1"/>
          </p:cNvSpPr>
          <p:nvPr/>
        </p:nvSpPr>
        <p:spPr bwMode="auto">
          <a:xfrm>
            <a:off x="1774825" y="6348413"/>
            <a:ext cx="7889875" cy="307975"/>
          </a:xfrm>
          <a:prstGeom prst="rect">
            <a:avLst/>
          </a:prstGeom>
          <a:noFill/>
          <a:ln w="9525">
            <a:noFill/>
            <a:miter lim="800000"/>
            <a:headEnd/>
            <a:tailEnd/>
          </a:ln>
        </p:spPr>
        <p:txBody>
          <a:bodyPr>
            <a:spAutoFit/>
          </a:bodyPr>
          <a:lstStyle/>
          <a:p>
            <a:r>
              <a:rPr lang="en-US" sz="1400">
                <a:latin typeface="Calibri" pitchFamily="34" charset="0"/>
              </a:rPr>
              <a:t>Comtrade 2015 in UNECE/FAO Forest Products Annual Market Review, 2014-2015 </a:t>
            </a:r>
          </a:p>
        </p:txBody>
      </p:sp>
      <p:pic>
        <p:nvPicPr>
          <p:cNvPr id="35843" name="Picture 2"/>
          <p:cNvPicPr>
            <a:picLocks noChangeAspect="1" noChangeArrowheads="1"/>
          </p:cNvPicPr>
          <p:nvPr/>
        </p:nvPicPr>
        <p:blipFill>
          <a:blip r:embed="rId3"/>
          <a:srcRect/>
          <a:stretch>
            <a:fillRect/>
          </a:stretch>
        </p:blipFill>
        <p:spPr bwMode="auto">
          <a:xfrm>
            <a:off x="855663" y="412750"/>
            <a:ext cx="10283825" cy="45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ru-RU" b="1" smtClean="0">
                <a:solidFill>
                  <a:srgbClr val="0070C0"/>
                </a:solidFill>
                <a:latin typeface="Arial Black" pitchFamily="34" charset="0"/>
                <a:cs typeface="Times New Roman" pitchFamily="18" charset="0"/>
              </a:rPr>
              <a:t>Биотопливо нового поколения</a:t>
            </a:r>
            <a:endParaRPr lang="en-US" b="1" smtClean="0">
              <a:solidFill>
                <a:srgbClr val="0070C0"/>
              </a:solidFill>
              <a:latin typeface="Arial Black" pitchFamily="34" charset="0"/>
              <a:cs typeface="Times New Roman" pitchFamily="18" charset="0"/>
            </a:endParaRPr>
          </a:p>
        </p:txBody>
      </p:sp>
      <p:sp>
        <p:nvSpPr>
          <p:cNvPr id="36866" name="Rectangle 3"/>
          <p:cNvSpPr>
            <a:spLocks noGrp="1" noChangeArrowheads="1"/>
          </p:cNvSpPr>
          <p:nvPr>
            <p:ph type="body" idx="1"/>
          </p:nvPr>
        </p:nvSpPr>
        <p:spPr/>
        <p:txBody>
          <a:bodyPr/>
          <a:lstStyle/>
          <a:p>
            <a:pPr algn="just">
              <a:buFontTx/>
              <a:buNone/>
            </a:pPr>
            <a:r>
              <a:rPr lang="ru-RU" smtClean="0">
                <a:solidFill>
                  <a:srgbClr val="000000"/>
                </a:solidFill>
              </a:rPr>
              <a:t>     </a:t>
            </a:r>
            <a:r>
              <a:rPr lang="ru-RU" sz="2400" b="1" smtClean="0">
                <a:solidFill>
                  <a:srgbClr val="000000"/>
                </a:solidFill>
                <a:latin typeface="Times New Roman" pitchFamily="18" charset="0"/>
                <a:cs typeface="Times New Roman" pitchFamily="18" charset="0"/>
              </a:rPr>
              <a:t>Непрерывно расширяющееся использование пеллет (энергогранул)</a:t>
            </a:r>
            <a:r>
              <a:rPr lang="ru-RU" sz="2400" b="1" smtClean="0">
                <a:solidFill>
                  <a:srgbClr val="000000"/>
                </a:solidFill>
                <a:latin typeface="Times New Roman" pitchFamily="18" charset="0"/>
              </a:rPr>
              <a:t> обусловлено их высоким энергосодержанием (в 3-5 раз выше, чем у древесной щепы).</a:t>
            </a:r>
            <a:r>
              <a:rPr lang="ru-RU" sz="2400" b="1" smtClean="0">
                <a:solidFill>
                  <a:srgbClr val="000000"/>
                </a:solidFill>
                <a:latin typeface="Times New Roman" pitchFamily="18" charset="0"/>
                <a:cs typeface="Times New Roman" pitchFamily="18" charset="0"/>
              </a:rPr>
              <a:t> </a:t>
            </a:r>
            <a:r>
              <a:rPr lang="ru-RU" sz="2400" b="1" smtClean="0">
                <a:solidFill>
                  <a:srgbClr val="000000"/>
                </a:solidFill>
                <a:latin typeface="Times New Roman" pitchFamily="18" charset="0"/>
              </a:rPr>
              <a:t>      </a:t>
            </a:r>
          </a:p>
          <a:p>
            <a:pPr algn="just">
              <a:buFontTx/>
              <a:buNone/>
            </a:pPr>
            <a:r>
              <a:rPr lang="ru-RU" sz="2400" b="1" smtClean="0">
                <a:solidFill>
                  <a:srgbClr val="000000"/>
                </a:solidFill>
                <a:latin typeface="Times New Roman" pitchFamily="18" charset="0"/>
              </a:rPr>
              <a:t>    </a:t>
            </a:r>
          </a:p>
          <a:p>
            <a:pPr algn="just">
              <a:buFontTx/>
              <a:buNone/>
            </a:pPr>
            <a:r>
              <a:rPr lang="ru-RU" sz="2400" b="1" smtClean="0">
                <a:solidFill>
                  <a:srgbClr val="000000"/>
                </a:solidFill>
                <a:latin typeface="Times New Roman" pitchFamily="18" charset="0"/>
              </a:rPr>
              <a:t>    Для производства 1 ГВЧ энергии необходимо 385 кубометров пеллет или 1200-1800 кубометров щепы.</a:t>
            </a:r>
          </a:p>
          <a:p>
            <a:pPr algn="just">
              <a:buFontTx/>
              <a:buNone/>
            </a:pPr>
            <a:endParaRPr lang="ru-RU" sz="2400" b="1" smtClean="0">
              <a:solidFill>
                <a:srgbClr val="000000"/>
              </a:solidFill>
              <a:latin typeface="Times New Roman" pitchFamily="18" charset="0"/>
              <a:cs typeface="Times New Roman" pitchFamily="18" charset="0"/>
            </a:endParaRPr>
          </a:p>
          <a:p>
            <a:pPr algn="just">
              <a:buFontTx/>
              <a:buNone/>
            </a:pPr>
            <a:r>
              <a:rPr lang="ru-RU" sz="2400" b="1" smtClean="0">
                <a:solidFill>
                  <a:srgbClr val="000000"/>
                </a:solidFill>
                <a:latin typeface="Times New Roman" pitchFamily="18" charset="0"/>
                <a:cs typeface="Times New Roman" pitchFamily="18" charset="0"/>
              </a:rPr>
              <a:t> </a:t>
            </a:r>
            <a:r>
              <a:rPr lang="ru-RU" sz="2400" b="1" smtClean="0">
                <a:solidFill>
                  <a:srgbClr val="000000"/>
                </a:solidFill>
                <a:latin typeface="Times New Roman" pitchFamily="18" charset="0"/>
              </a:rPr>
              <a:t>   Производство и применение пеллет </a:t>
            </a:r>
            <a:r>
              <a:rPr lang="ru-RU" sz="2400" b="1" smtClean="0">
                <a:solidFill>
                  <a:srgbClr val="000000"/>
                </a:solidFill>
                <a:latin typeface="Times New Roman" pitchFamily="18" charset="0"/>
                <a:cs typeface="Times New Roman" pitchFamily="18" charset="0"/>
              </a:rPr>
              <a:t>базируется на ряде научных принципов, обеспечивающих при совместном использовании очень высокую эффективность (КПД до 95-97%).</a:t>
            </a:r>
            <a:r>
              <a:rPr lang="ru-RU" sz="2400" b="1" smtClean="0">
                <a:solidFill>
                  <a:srgbClr val="000000"/>
                </a:solidFill>
                <a:latin typeface="Times New Roman" pitchFamily="18" charset="0"/>
              </a:rPr>
              <a:t> </a:t>
            </a:r>
            <a:endParaRPr lang="en-US" sz="2400" b="1" smtClean="0">
              <a:latin typeface="Times New Roman" pitchFamily="18" charset="0"/>
            </a:endParaRPr>
          </a:p>
          <a:p>
            <a:endParaRPr lang="en-US" sz="2400" b="1" smtClean="0">
              <a:latin typeface="Times New Roman" pitchFamily="18" charset="0"/>
            </a:endParaRPr>
          </a:p>
        </p:txBody>
      </p:sp>
      <p:sp>
        <p:nvSpPr>
          <p:cNvPr id="36867" name="Rectangle 4"/>
          <p:cNvSpPr>
            <a:spLocks noChangeArrowheads="1"/>
          </p:cNvSpPr>
          <p:nvPr/>
        </p:nvSpPr>
        <p:spPr bwMode="auto">
          <a:xfrm>
            <a:off x="5364163" y="9421813"/>
            <a:ext cx="2940050" cy="495300"/>
          </a:xfrm>
          <a:prstGeom prst="rect">
            <a:avLst/>
          </a:prstGeom>
          <a:noFill/>
          <a:ln w="9525">
            <a:noFill/>
            <a:miter lim="800000"/>
            <a:headEnd/>
            <a:tailEnd/>
          </a:ln>
        </p:spPr>
        <p:txBody>
          <a:bodyPr anchor="b"/>
          <a:lstStyle/>
          <a:p>
            <a:pPr algn="r"/>
            <a:fld id="{524DDFBA-D22A-4DE0-91C4-3E960A5970CF}" type="slidenum">
              <a:rPr lang="sv-SE" sz="1200">
                <a:latin typeface="Calibri" pitchFamily="34" charset="0"/>
              </a:rPr>
              <a:pPr algn="r"/>
              <a:t>16</a:t>
            </a:fld>
            <a:endParaRPr lang="sv-SE" sz="1200">
              <a:latin typeface="Calibri" pitchFamily="34" charset="0"/>
            </a:endParaRPr>
          </a:p>
        </p:txBody>
      </p:sp>
      <p:sp>
        <p:nvSpPr>
          <p:cNvPr id="36868" name="Rectangle 5"/>
          <p:cNvSpPr>
            <a:spLocks noChangeArrowheads="1"/>
          </p:cNvSpPr>
          <p:nvPr/>
        </p:nvSpPr>
        <p:spPr bwMode="auto">
          <a:xfrm>
            <a:off x="1524000" y="0"/>
            <a:ext cx="2701925" cy="481013"/>
          </a:xfrm>
          <a:prstGeom prst="rect">
            <a:avLst/>
          </a:prstGeom>
          <a:noFill/>
          <a:ln w="9525">
            <a:noFill/>
            <a:miter lim="800000"/>
            <a:headEnd/>
            <a:tailEnd/>
          </a:ln>
        </p:spPr>
        <p:txBody>
          <a:bodyPr lIns="91303" tIns="45651" rIns="91303" bIns="45651" anchor="b"/>
          <a:lstStyle/>
          <a:p>
            <a:pPr defTabSz="912813"/>
            <a:endParaRPr lang="en-GB" sz="1200">
              <a:solidFill>
                <a:schemeClr val="tx2"/>
              </a:solidFill>
              <a:latin typeface="Calibri" pitchFamily="34" charset="0"/>
            </a:endParaRPr>
          </a:p>
        </p:txBody>
      </p:sp>
      <p:sp>
        <p:nvSpPr>
          <p:cNvPr id="36869" name="Text Box 6"/>
          <p:cNvSpPr txBox="1">
            <a:spLocks noChangeArrowheads="1"/>
          </p:cNvSpPr>
          <p:nvPr/>
        </p:nvSpPr>
        <p:spPr bwMode="auto">
          <a:xfrm>
            <a:off x="1524000" y="9383713"/>
            <a:ext cx="3263900" cy="534987"/>
          </a:xfrm>
          <a:prstGeom prst="rect">
            <a:avLst/>
          </a:prstGeom>
          <a:noFill/>
          <a:ln w="9525">
            <a:noFill/>
            <a:miter lim="800000"/>
            <a:headEnd/>
            <a:tailEnd/>
          </a:ln>
        </p:spPr>
        <p:txBody>
          <a:bodyPr>
            <a:spAutoFit/>
          </a:bodyPr>
          <a:lstStyle/>
          <a:p>
            <a:pPr>
              <a:lnSpc>
                <a:spcPct val="120000"/>
              </a:lnSpc>
              <a:spcAft>
                <a:spcPct val="60000"/>
              </a:spcAft>
            </a:pPr>
            <a:r>
              <a:rPr lang="en-GB" sz="1200">
                <a:latin typeface="Calibri" pitchFamily="34" charset="0"/>
              </a:rPr>
              <a:t>Bengt.Hillring@bioenergi.slu.se olssonolle@gmail.com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endParaRPr lang="en-US" smtClean="0">
              <a:latin typeface="Arial" charset="0"/>
              <a:cs typeface="Arial" charset="0"/>
            </a:endParaRPr>
          </a:p>
        </p:txBody>
      </p:sp>
      <p:sp>
        <p:nvSpPr>
          <p:cNvPr id="37890" name="Rectangle 3"/>
          <p:cNvSpPr>
            <a:spLocks noGrp="1" noChangeArrowheads="1"/>
          </p:cNvSpPr>
          <p:nvPr>
            <p:ph type="body" idx="1"/>
          </p:nvPr>
        </p:nvSpPr>
        <p:spPr>
          <a:xfrm>
            <a:off x="838200" y="730250"/>
            <a:ext cx="10515600" cy="5913438"/>
          </a:xfrm>
        </p:spPr>
        <p:txBody>
          <a:bodyPr/>
          <a:lstStyle/>
          <a:p>
            <a:pPr marL="609600" indent="-609600" algn="just">
              <a:buFont typeface="Arial" charset="0"/>
              <a:buNone/>
            </a:pPr>
            <a:r>
              <a:rPr lang="ru-RU" smtClean="0">
                <a:solidFill>
                  <a:srgbClr val="000000"/>
                </a:solidFill>
              </a:rPr>
              <a:t>     </a:t>
            </a:r>
            <a:r>
              <a:rPr lang="ru-RU" smtClean="0">
                <a:latin typeface="Arial" charset="0"/>
                <a:cs typeface="Arial" charset="0"/>
              </a:rPr>
              <a:t>Влажность</a:t>
            </a:r>
            <a:endParaRPr lang="en-US" smtClean="0">
              <a:latin typeface="Arial" charset="0"/>
              <a:cs typeface="Arial" charset="0"/>
            </a:endParaRPr>
          </a:p>
          <a:p>
            <a:pPr marL="609600" indent="-609600" algn="just">
              <a:buFont typeface="Arial" charset="0"/>
              <a:buNone/>
            </a:pPr>
            <a:r>
              <a:rPr lang="ru-RU" smtClean="0">
                <a:solidFill>
                  <a:srgbClr val="000000"/>
                </a:solidFill>
              </a:rPr>
              <a:t> В отличие от исходной древесины, имеющей благодаря природной капиллярно-пористой структуре влажность </a:t>
            </a:r>
            <a:r>
              <a:rPr lang="ru-RU" smtClean="0"/>
              <a:t>30-50%, пеллеты имеют влажность 6-8%.</a:t>
            </a:r>
            <a:endParaRPr lang="en-US" smtClean="0"/>
          </a:p>
          <a:p>
            <a:pPr marL="609600" indent="-609600"/>
            <a:r>
              <a:rPr lang="ru-RU" smtClean="0">
                <a:solidFill>
                  <a:srgbClr val="000000"/>
                </a:solidFill>
              </a:rPr>
              <a:t>Сжигание пеллет осуществляется в две стадии – газификация в условиях контролируемого недостатка кислорода (лямда-датчики) и вихревое сжигание газообразных продуктов в смеси со вторичным воздухом.</a:t>
            </a:r>
          </a:p>
          <a:p>
            <a:pPr marL="609600" indent="-609600"/>
            <a:r>
              <a:rPr lang="ru-RU" smtClean="0">
                <a:solidFill>
                  <a:srgbClr val="000000"/>
                </a:solidFill>
              </a:rPr>
              <a:t>Отсутствие в древесине серы (обуславливающей при сжигании большинства других видов топлива возможность образования сернокислотного тумана) позволяет вести глубокое охлаждение отходящих газов - ниже точки росы– до 30-50</a:t>
            </a:r>
            <a:r>
              <a:rPr lang="ru-RU" smtClean="0"/>
              <a:t>°С</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2313" y="260350"/>
            <a:ext cx="8229600" cy="1143000"/>
          </a:xfrm>
        </p:spPr>
        <p:txBody>
          <a:bodyPr rtlCol="0">
            <a:normAutofit fontScale="90000"/>
          </a:bodyPr>
          <a:lstStyle/>
          <a:p>
            <a:pPr fontAlgn="auto">
              <a:spcAft>
                <a:spcPts val="0"/>
              </a:spcAft>
              <a:defRPr/>
            </a:pPr>
            <a:r>
              <a:rPr lang="ru-RU" dirty="0" smtClean="0"/>
              <a:t/>
            </a:r>
            <a:br>
              <a:rPr lang="ru-RU" dirty="0" smtClean="0"/>
            </a:br>
            <a:r>
              <a:rPr lang="ru-RU" b="1" dirty="0" smtClean="0"/>
              <a:t>Теплотворная способность, мДж/кг</a:t>
            </a:r>
            <a:br>
              <a:rPr lang="ru-RU" b="1" dirty="0" smtClean="0"/>
            </a:br>
            <a:endParaRPr lang="ru-RU" b="1" dirty="0"/>
          </a:p>
        </p:txBody>
      </p:sp>
      <p:sp>
        <p:nvSpPr>
          <p:cNvPr id="38914" name="Содержимое 2"/>
          <p:cNvSpPr>
            <a:spLocks noGrp="1"/>
          </p:cNvSpPr>
          <p:nvPr>
            <p:ph idx="1"/>
          </p:nvPr>
        </p:nvSpPr>
        <p:spPr>
          <a:xfrm>
            <a:off x="2063750" y="1557338"/>
            <a:ext cx="8229600" cy="4525962"/>
          </a:xfrm>
        </p:spPr>
        <p:txBody>
          <a:bodyPr/>
          <a:lstStyle/>
          <a:p>
            <a:pPr>
              <a:buFontTx/>
              <a:buNone/>
            </a:pPr>
            <a:endParaRPr lang="ru-RU" smtClean="0"/>
          </a:p>
          <a:p>
            <a:pPr>
              <a:buFontTx/>
              <a:buNone/>
            </a:pPr>
            <a:r>
              <a:rPr lang="ru-RU" smtClean="0"/>
              <a:t>Дрова, щепа                       8-17</a:t>
            </a:r>
          </a:p>
          <a:p>
            <a:pPr>
              <a:buFontTx/>
              <a:buNone/>
            </a:pPr>
            <a:r>
              <a:rPr lang="ru-RU" smtClean="0"/>
              <a:t>Пеллеты                           18-19</a:t>
            </a:r>
          </a:p>
          <a:p>
            <a:pPr>
              <a:buFontTx/>
              <a:buNone/>
            </a:pPr>
            <a:r>
              <a:rPr lang="ru-RU" smtClean="0"/>
              <a:t>Торрефицированная</a:t>
            </a:r>
          </a:p>
          <a:p>
            <a:pPr>
              <a:buFontTx/>
              <a:buNone/>
            </a:pPr>
            <a:r>
              <a:rPr lang="ru-RU" smtClean="0"/>
              <a:t> древесина                      22-23</a:t>
            </a:r>
          </a:p>
          <a:p>
            <a:pPr>
              <a:buFontTx/>
              <a:buNone/>
            </a:pPr>
            <a:r>
              <a:rPr lang="ru-RU" smtClean="0"/>
              <a:t>Древесный уголь            30 - 33</a:t>
            </a:r>
          </a:p>
          <a:p>
            <a:pPr>
              <a:buFontTx/>
              <a:buNone/>
            </a:pPr>
            <a:r>
              <a:rPr lang="ru-RU" smtClean="0"/>
              <a:t>Каменный уголь              20-37</a:t>
            </a:r>
          </a:p>
          <a:p>
            <a:endParaRPr lang="ru-RU"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p:txBody>
          <a:bodyPr/>
          <a:lstStyle/>
          <a:p>
            <a:pPr algn="ctr"/>
            <a:r>
              <a:rPr lang="ru-RU" smtClean="0">
                <a:latin typeface="Arial Black" pitchFamily="34" charset="0"/>
              </a:rPr>
              <a:t>Перспективы потребления пеллет</a:t>
            </a:r>
          </a:p>
        </p:txBody>
      </p:sp>
      <p:sp>
        <p:nvSpPr>
          <p:cNvPr id="39938" name="Содержимое 2"/>
          <p:cNvSpPr>
            <a:spLocks noGrp="1"/>
          </p:cNvSpPr>
          <p:nvPr>
            <p:ph idx="1"/>
          </p:nvPr>
        </p:nvSpPr>
        <p:spPr/>
        <p:txBody>
          <a:bodyPr/>
          <a:lstStyle/>
          <a:p>
            <a:r>
              <a:rPr lang="ru-RU" sz="4000" b="1" smtClean="0">
                <a:latin typeface="Arial" charset="0"/>
                <a:cs typeface="Arial" charset="0"/>
              </a:rPr>
              <a:t>Западная Европа: </a:t>
            </a:r>
          </a:p>
          <a:p>
            <a:pPr>
              <a:buFontTx/>
              <a:buNone/>
            </a:pPr>
            <a:r>
              <a:rPr lang="ru-RU" sz="4000" b="1" smtClean="0">
                <a:latin typeface="Arial" charset="0"/>
                <a:cs typeface="Arial" charset="0"/>
              </a:rPr>
              <a:t>    Рост с 20 миллион тонн   - 2013 г.</a:t>
            </a:r>
          </a:p>
          <a:p>
            <a:pPr>
              <a:buFontTx/>
              <a:buNone/>
            </a:pPr>
            <a:r>
              <a:rPr lang="ru-RU" sz="4000" b="1" smtClean="0">
                <a:latin typeface="Arial" charset="0"/>
                <a:cs typeface="Arial" charset="0"/>
              </a:rPr>
              <a:t>          до 28 миллион тонн  к 2015 и </a:t>
            </a:r>
          </a:p>
          <a:p>
            <a:pPr>
              <a:buFontTx/>
              <a:buNone/>
            </a:pPr>
            <a:r>
              <a:rPr lang="ru-RU" sz="4000" b="1" smtClean="0">
                <a:latin typeface="Arial" charset="0"/>
                <a:cs typeface="Arial" charset="0"/>
              </a:rPr>
              <a:t>         до 42 миллион тонн  к 2020.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srcRect/>
          <a:stretch>
            <a:fillRect/>
          </a:stretch>
        </p:blipFill>
        <p:spPr bwMode="auto">
          <a:xfrm>
            <a:off x="4246563" y="884238"/>
            <a:ext cx="3698875" cy="5094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603250" y="115888"/>
            <a:ext cx="11031538" cy="1360487"/>
          </a:xfrm>
        </p:spPr>
        <p:txBody>
          <a:bodyPr/>
          <a:lstStyle/>
          <a:p>
            <a:pPr algn="ctr"/>
            <a:r>
              <a:rPr lang="ru-RU" sz="3200" b="1" smtClean="0">
                <a:latin typeface="Arial Black" pitchFamily="34" charset="0"/>
              </a:rPr>
              <a:t>Производство в России в 2012 году</a:t>
            </a:r>
            <a:r>
              <a:rPr lang="ru-RU" sz="4000" smtClean="0">
                <a:latin typeface="Arial Black" pitchFamily="34" charset="0"/>
              </a:rPr>
              <a:t> </a:t>
            </a:r>
            <a:r>
              <a:rPr lang="ru-RU" sz="3200" b="1" smtClean="0">
                <a:latin typeface="Arial Black" pitchFamily="34" charset="0"/>
              </a:rPr>
              <a:t> древесных пеллет и брикетов </a:t>
            </a:r>
            <a:r>
              <a:rPr lang="ru-RU" sz="2800" b="1" smtClean="0">
                <a:latin typeface="Arial Black" pitchFamily="34" charset="0"/>
              </a:rPr>
              <a:t>(</a:t>
            </a:r>
            <a:r>
              <a:rPr lang="en-US" sz="2800" b="1" smtClean="0">
                <a:latin typeface="Arial Black" pitchFamily="34" charset="0"/>
              </a:rPr>
              <a:t>FPAMR 2013)</a:t>
            </a:r>
            <a:r>
              <a:rPr lang="ru-RU" sz="4000" smtClean="0">
                <a:latin typeface="Arial Black" pitchFamily="34" charset="0"/>
              </a:rPr>
              <a:t> </a:t>
            </a:r>
          </a:p>
        </p:txBody>
      </p:sp>
      <p:sp>
        <p:nvSpPr>
          <p:cNvPr id="23555" name="Rectangle 3"/>
          <p:cNvSpPr>
            <a:spLocks noGrp="1" noChangeArrowheads="1"/>
          </p:cNvSpPr>
          <p:nvPr>
            <p:ph type="body" idx="1"/>
          </p:nvPr>
        </p:nvSpPr>
        <p:spPr>
          <a:xfrm>
            <a:off x="369888" y="1341438"/>
            <a:ext cx="11517312" cy="5256212"/>
          </a:xfrm>
        </p:spPr>
        <p:txBody>
          <a:bodyPr rtlCol="0">
            <a:normAutofit fontScale="92500"/>
          </a:bodyPr>
          <a:lstStyle/>
          <a:p>
            <a:pPr fontAlgn="auto">
              <a:spcAft>
                <a:spcPts val="0"/>
              </a:spcAft>
              <a:buFontTx/>
              <a:buNone/>
              <a:defRPr/>
            </a:pPr>
            <a:r>
              <a:rPr lang="ru-RU" dirty="0" smtClean="0"/>
              <a:t>   </a:t>
            </a:r>
          </a:p>
          <a:p>
            <a:pPr fontAlgn="auto">
              <a:spcAft>
                <a:spcPts val="0"/>
              </a:spcAft>
              <a:buFontTx/>
              <a:buNone/>
              <a:defRPr/>
            </a:pPr>
            <a:r>
              <a:rPr lang="ru-RU" dirty="0" smtClean="0"/>
              <a:t> </a:t>
            </a:r>
            <a:r>
              <a:rPr lang="ru-RU" sz="3600" b="1" dirty="0" smtClean="0"/>
              <a:t>В 2012 году производство пеллет в РФ выросло на 50% и достигло 1,5 млн. тонн, из которых на экспорт идет 96% (ЕС, Республика Корея).  </a:t>
            </a:r>
          </a:p>
          <a:p>
            <a:pPr fontAlgn="auto">
              <a:spcAft>
                <a:spcPts val="0"/>
              </a:spcAft>
              <a:buFontTx/>
              <a:buNone/>
              <a:defRPr/>
            </a:pPr>
            <a:endParaRPr lang="ru-RU" sz="3600" b="1" dirty="0" smtClean="0"/>
          </a:p>
          <a:p>
            <a:pPr fontAlgn="auto">
              <a:spcAft>
                <a:spcPts val="0"/>
              </a:spcAft>
              <a:buFontTx/>
              <a:buNone/>
              <a:defRPr/>
            </a:pPr>
            <a:r>
              <a:rPr lang="ru-RU" sz="3600" b="1" dirty="0" smtClean="0"/>
              <a:t>Производство брикетов выросло на 20% и достигло 0,3 млн. тонн, из которых на внутренний рынок идет 40%.</a:t>
            </a:r>
            <a:endParaRPr lang="en-US" sz="3600" b="1" dirty="0" smtClean="0"/>
          </a:p>
          <a:p>
            <a:pPr fontAlgn="auto">
              <a:spcAft>
                <a:spcPts val="0"/>
              </a:spcAft>
              <a:buFontTx/>
              <a:buNone/>
              <a:defRPr/>
            </a:pPr>
            <a:r>
              <a:rPr lang="ru-RU" sz="3600" b="1" dirty="0" smtClean="0">
                <a:solidFill>
                  <a:srgbClr val="C00000"/>
                </a:solidFill>
              </a:rPr>
              <a:t>   </a:t>
            </a:r>
          </a:p>
          <a:p>
            <a:pPr fontAlgn="auto">
              <a:spcAft>
                <a:spcPts val="0"/>
              </a:spcAft>
              <a:buFontTx/>
              <a:buNone/>
              <a:defRPr/>
            </a:pPr>
            <a:r>
              <a:rPr lang="ru-RU" sz="3600" b="1" dirty="0" smtClean="0">
                <a:solidFill>
                  <a:srgbClr val="C00000"/>
                </a:solidFill>
              </a:rPr>
              <a:t>Основная проблема – развитие внутреннего рынка пеллет для муниципальных и индивидуальных котельных.</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p:cNvPicPr>
            <a:picLocks noChangeAspect="1" noChangeArrowheads="1"/>
          </p:cNvPicPr>
          <p:nvPr/>
        </p:nvPicPr>
        <p:blipFill>
          <a:blip r:embed="rId2"/>
          <a:srcRect/>
          <a:stretch>
            <a:fillRect/>
          </a:stretch>
        </p:blipFill>
        <p:spPr bwMode="auto">
          <a:xfrm>
            <a:off x="1992313" y="0"/>
            <a:ext cx="5040312"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algn="ctr"/>
            <a:r>
              <a:rPr lang="ru-RU" sz="2800" b="1" smtClean="0">
                <a:latin typeface="Arial Black" pitchFamily="34" charset="0"/>
              </a:rPr>
              <a:t>Основные направления развития отечественной биоэнергетики</a:t>
            </a:r>
          </a:p>
        </p:txBody>
      </p:sp>
      <p:graphicFrame>
        <p:nvGraphicFramePr>
          <p:cNvPr id="157699" name="Group 3"/>
          <p:cNvGraphicFramePr>
            <a:graphicFrameLocks noGrp="1"/>
          </p:cNvGraphicFramePr>
          <p:nvPr>
            <p:ph idx="1"/>
          </p:nvPr>
        </p:nvGraphicFramePr>
        <p:xfrm>
          <a:off x="1981200" y="1600200"/>
          <a:ext cx="8435975" cy="4084638"/>
        </p:xfrm>
        <a:graphic>
          <a:graphicData uri="http://schemas.openxmlformats.org/drawingml/2006/table">
            <a:tbl>
              <a:tblPr/>
              <a:tblGrid>
                <a:gridCol w="2390775"/>
                <a:gridCol w="2073275"/>
                <a:gridCol w="2298700"/>
                <a:gridCol w="1673225"/>
              </a:tblGrid>
              <a:tr h="5937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Наименование направления</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Сырье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Продукция</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Рынок</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row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Первичная переработка дровяной древесины и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отходов на  щепу</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Дрова, отходы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лесозаготовки  и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деревопереработки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Щепа топливная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Российский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vMerge="1">
                  <a:txBody>
                    <a:bodyPr/>
                    <a:lstStyle/>
                    <a:p>
                      <a:endParaRPr lang="ru-RU"/>
                    </a:p>
                  </a:txBody>
                  <a:tcPr/>
                </a:tc>
                <a:tc vMerge="1">
                  <a:txBody>
                    <a:bodyPr/>
                    <a:lstStyle/>
                    <a:p>
                      <a:endParaRPr lang="ru-RU"/>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Теплоэнергия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Российский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vMerge="1">
                  <a:txBody>
                    <a:bodyPr/>
                    <a:lstStyle/>
                    <a:p>
                      <a:endParaRPr lang="ru-RU"/>
                    </a:p>
                  </a:txBody>
                  <a:tcPr/>
                </a:tc>
                <a:tc vMerge="1">
                  <a:txBody>
                    <a:bodyPr/>
                    <a:lstStyle/>
                    <a:p>
                      <a:endParaRPr lang="ru-RU"/>
                    </a:p>
                  </a:txBody>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Единицы сокращенных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выбросов</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Европейский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34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Производство пеллет   и брикетов</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Отходы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деревопереработки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Гранулированное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топливо (пеллеты, брикеты)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Европейский</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Российский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1128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Углубленная переработка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на новые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биоэнергетические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продукты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Отходы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Arial" pitchFamily="34" charset="0"/>
                          <a:ea typeface="Batang"/>
                          <a:cs typeface="Arial" pitchFamily="34" charset="0"/>
                        </a:rPr>
                        <a:t>деревопереработки</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Торрефицированные продукты,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жидкие и газообразные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виды  био-топлива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Европейский</a:t>
                      </a:r>
                      <a:endParaRPr kumimoji="0" lang="ru-RU" sz="1400" b="1" i="0" u="none" strike="noStrike" cap="none" normalizeH="0" baseline="0" dirty="0" smtClean="0">
                        <a:ln>
                          <a:noFill/>
                        </a:ln>
                        <a:solidFill>
                          <a:schemeClr val="tx1"/>
                        </a:solidFill>
                        <a:effectLst/>
                        <a:latin typeface="Times New Roman" pitchFamily="18" charset="0"/>
                        <a:ea typeface="Batang"/>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Batang"/>
                          <a:cs typeface="Arial" pitchFamily="34" charset="0"/>
                        </a:rPr>
                        <a:t>Российский</a:t>
                      </a:r>
                      <a:endParaRPr kumimoji="0" lang="ru-RU" sz="14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63750" y="706438"/>
            <a:ext cx="8229600" cy="873125"/>
          </a:xfrm>
        </p:spPr>
        <p:txBody>
          <a:bodyPr rtlCol="0">
            <a:normAutofit fontScale="90000"/>
          </a:bodyPr>
          <a:lstStyle/>
          <a:p>
            <a:pPr fontAlgn="auto">
              <a:spcAft>
                <a:spcPts val="0"/>
              </a:spcAft>
              <a:defRPr/>
            </a:pPr>
            <a:r>
              <a:rPr lang="ru-RU" sz="2400" dirty="0"/>
              <a:t/>
            </a:r>
            <a:br>
              <a:rPr lang="ru-RU" sz="2400" dirty="0"/>
            </a:br>
            <a:r>
              <a:rPr lang="ru-RU" sz="2400" dirty="0"/>
              <a:t/>
            </a:r>
            <a:br>
              <a:rPr lang="ru-RU" sz="2400" dirty="0"/>
            </a:br>
            <a:r>
              <a:rPr lang="ru-RU" sz="2400" dirty="0" smtClean="0"/>
              <a:t/>
            </a:r>
            <a:br>
              <a:rPr lang="ru-RU" sz="2400" dirty="0" smtClean="0"/>
            </a:br>
            <a:r>
              <a:rPr lang="ru-RU" sz="2400" dirty="0" smtClean="0"/>
              <a:t/>
            </a:r>
            <a:br>
              <a:rPr lang="ru-RU" sz="2400" dirty="0" smtClean="0"/>
            </a:br>
            <a:r>
              <a:rPr lang="ru-RU" sz="2400" dirty="0"/>
              <a:t/>
            </a:r>
            <a:br>
              <a:rPr lang="ru-RU" sz="2400" dirty="0"/>
            </a:br>
            <a:r>
              <a:rPr lang="ru-RU" sz="2400" dirty="0"/>
              <a:t/>
            </a:r>
            <a:br>
              <a:rPr lang="ru-RU" sz="2400" dirty="0"/>
            </a:br>
            <a:endParaRPr lang="ru-RU" sz="2000" b="1" dirty="0"/>
          </a:p>
        </p:txBody>
      </p:sp>
      <p:sp>
        <p:nvSpPr>
          <p:cNvPr id="31747" name="Rectangle 3"/>
          <p:cNvSpPr>
            <a:spLocks noGrp="1" noChangeArrowheads="1"/>
          </p:cNvSpPr>
          <p:nvPr>
            <p:ph type="body" sz="half" idx="1"/>
          </p:nvPr>
        </p:nvSpPr>
        <p:spPr>
          <a:xfrm>
            <a:off x="1919288" y="2205038"/>
            <a:ext cx="4038600" cy="3455987"/>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ru-RU" sz="1800" dirty="0"/>
              <a:t>2001 – 1 завод («</a:t>
            </a:r>
            <a:r>
              <a:rPr lang="ru-RU" sz="1800" dirty="0" err="1"/>
              <a:t>Биотопливо</a:t>
            </a:r>
            <a:r>
              <a:rPr lang="ru-RU" sz="1800" dirty="0"/>
              <a:t>», Гатчина)</a:t>
            </a:r>
          </a:p>
          <a:p>
            <a:pPr fontAlgn="auto">
              <a:lnSpc>
                <a:spcPct val="80000"/>
              </a:lnSpc>
              <a:spcAft>
                <a:spcPts val="0"/>
              </a:spcAft>
              <a:buFont typeface="Arial" panose="020B0604020202020204" pitchFamily="34" charset="0"/>
              <a:buChar char="•"/>
              <a:defRPr/>
            </a:pPr>
            <a:r>
              <a:rPr lang="ru-RU" sz="1800" dirty="0"/>
              <a:t>2002 – 2-3 производства</a:t>
            </a:r>
          </a:p>
          <a:p>
            <a:pPr fontAlgn="auto">
              <a:lnSpc>
                <a:spcPct val="80000"/>
              </a:lnSpc>
              <a:spcAft>
                <a:spcPts val="0"/>
              </a:spcAft>
              <a:buFont typeface="Arial" panose="020B0604020202020204" pitchFamily="34" charset="0"/>
              <a:buChar char="•"/>
              <a:defRPr/>
            </a:pPr>
            <a:r>
              <a:rPr lang="ru-RU" sz="1800" dirty="0"/>
              <a:t>2003 – 6-7 действующих завода</a:t>
            </a:r>
          </a:p>
          <a:p>
            <a:pPr fontAlgn="auto">
              <a:lnSpc>
                <a:spcPct val="80000"/>
              </a:lnSpc>
              <a:spcAft>
                <a:spcPts val="0"/>
              </a:spcAft>
              <a:buFont typeface="Arial" panose="020B0604020202020204" pitchFamily="34" charset="0"/>
              <a:buChar char="•"/>
              <a:defRPr/>
            </a:pPr>
            <a:r>
              <a:rPr lang="ru-RU" sz="1800" dirty="0"/>
              <a:t>2004 - 13-15 заводов</a:t>
            </a:r>
          </a:p>
          <a:p>
            <a:pPr fontAlgn="auto">
              <a:lnSpc>
                <a:spcPct val="80000"/>
              </a:lnSpc>
              <a:spcAft>
                <a:spcPts val="0"/>
              </a:spcAft>
              <a:buFont typeface="Arial" panose="020B0604020202020204" pitchFamily="34" charset="0"/>
              <a:buChar char="•"/>
              <a:defRPr/>
            </a:pPr>
            <a:r>
              <a:rPr lang="ru-RU" sz="1800" dirty="0"/>
              <a:t>2005 – 28 заводов в России на конец года</a:t>
            </a:r>
          </a:p>
          <a:p>
            <a:pPr fontAlgn="auto">
              <a:lnSpc>
                <a:spcPct val="80000"/>
              </a:lnSpc>
              <a:spcAft>
                <a:spcPts val="0"/>
              </a:spcAft>
              <a:buFont typeface="Arial" panose="020B0604020202020204" pitchFamily="34" charset="0"/>
              <a:buChar char="•"/>
              <a:defRPr/>
            </a:pPr>
            <a:r>
              <a:rPr lang="ru-RU" sz="1800" dirty="0"/>
              <a:t>2006 – в настоящее время – около 45-50 действующих производств по всей стране</a:t>
            </a:r>
          </a:p>
          <a:p>
            <a:pPr fontAlgn="auto">
              <a:lnSpc>
                <a:spcPct val="80000"/>
              </a:lnSpc>
              <a:spcAft>
                <a:spcPts val="0"/>
              </a:spcAft>
              <a:buFont typeface="Arial" panose="020B0604020202020204" pitchFamily="34" charset="0"/>
              <a:buChar char="•"/>
              <a:defRPr/>
            </a:pPr>
            <a:r>
              <a:rPr lang="ru-RU" sz="1800" dirty="0"/>
              <a:t>2007 – 100-110 заводов </a:t>
            </a:r>
          </a:p>
          <a:p>
            <a:pPr fontAlgn="auto">
              <a:lnSpc>
                <a:spcPct val="80000"/>
              </a:lnSpc>
              <a:spcAft>
                <a:spcPts val="0"/>
              </a:spcAft>
              <a:buFont typeface="Arial" panose="020B0604020202020204" pitchFamily="34" charset="0"/>
              <a:buChar char="•"/>
              <a:defRPr/>
            </a:pPr>
            <a:r>
              <a:rPr lang="ru-RU" sz="1800" dirty="0"/>
              <a:t>2008 –160 производств!</a:t>
            </a:r>
          </a:p>
          <a:p>
            <a:pPr fontAlgn="auto">
              <a:lnSpc>
                <a:spcPct val="80000"/>
              </a:lnSpc>
              <a:spcAft>
                <a:spcPts val="0"/>
              </a:spcAft>
              <a:buFont typeface="Arial" panose="020B0604020202020204" pitchFamily="34" charset="0"/>
              <a:buChar char="•"/>
              <a:defRPr/>
            </a:pPr>
            <a:r>
              <a:rPr lang="ru-RU" sz="1800" dirty="0"/>
              <a:t>2010 – около 200 производств</a:t>
            </a:r>
          </a:p>
          <a:p>
            <a:pPr fontAlgn="auto">
              <a:lnSpc>
                <a:spcPct val="80000"/>
              </a:lnSpc>
              <a:spcAft>
                <a:spcPts val="0"/>
              </a:spcAft>
              <a:buFont typeface="Arial" panose="020B0604020202020204" pitchFamily="34" charset="0"/>
              <a:buChar char="•"/>
              <a:defRPr/>
            </a:pPr>
            <a:r>
              <a:rPr lang="ru-RU" sz="1800" dirty="0"/>
              <a:t>2011-12  - около 250 производств</a:t>
            </a:r>
          </a:p>
        </p:txBody>
      </p:sp>
      <p:graphicFrame>
        <p:nvGraphicFramePr>
          <p:cNvPr id="6" name="Object 4"/>
          <p:cNvGraphicFramePr>
            <a:graphicFrameLocks noGrp="1" noChangeAspect="1"/>
          </p:cNvGraphicFramePr>
          <p:nvPr>
            <p:ph sz="half" idx="2"/>
          </p:nvPr>
        </p:nvGraphicFramePr>
        <p:xfrm>
          <a:off x="6122988" y="2374900"/>
          <a:ext cx="3995737" cy="2768600"/>
        </p:xfrm>
        <a:graphic>
          <a:graphicData uri="http://schemas.openxmlformats.org/drawingml/2006/chart">
            <c:chart xmlns:c="http://schemas.openxmlformats.org/drawingml/2006/chart" xmlns:r="http://schemas.openxmlformats.org/officeDocument/2006/relationships" r:id="rId3"/>
          </a:graphicData>
        </a:graphic>
      </p:graphicFrame>
      <p:sp>
        <p:nvSpPr>
          <p:cNvPr id="44036" name="Прямоугольник 4"/>
          <p:cNvSpPr>
            <a:spLocks noChangeArrowheads="1"/>
          </p:cNvSpPr>
          <p:nvPr/>
        </p:nvSpPr>
        <p:spPr bwMode="auto">
          <a:xfrm>
            <a:off x="1546225" y="338138"/>
            <a:ext cx="7348538" cy="1200150"/>
          </a:xfrm>
          <a:prstGeom prst="rect">
            <a:avLst/>
          </a:prstGeom>
          <a:noFill/>
          <a:ln w="9525">
            <a:noFill/>
            <a:miter lim="800000"/>
            <a:headEnd/>
            <a:tailEnd/>
          </a:ln>
        </p:spPr>
        <p:txBody>
          <a:bodyPr>
            <a:spAutoFit/>
          </a:bodyPr>
          <a:lstStyle/>
          <a:p>
            <a:endParaRPr lang="ru-RU" b="1">
              <a:latin typeface="Calibri" pitchFamily="34" charset="0"/>
            </a:endParaRPr>
          </a:p>
          <a:p>
            <a:pPr algn="ctr"/>
            <a:r>
              <a:rPr lang="ru-RU" b="1">
                <a:solidFill>
                  <a:srgbClr val="00B0F0"/>
                </a:solidFill>
                <a:latin typeface="Arial Black" pitchFamily="34" charset="0"/>
              </a:rPr>
              <a:t>Биотопливные заводы  в России</a:t>
            </a:r>
            <a:br>
              <a:rPr lang="ru-RU" b="1">
                <a:solidFill>
                  <a:srgbClr val="00B0F0"/>
                </a:solidFill>
                <a:latin typeface="Arial Black" pitchFamily="34" charset="0"/>
              </a:rPr>
            </a:br>
            <a:r>
              <a:rPr lang="ru-RU" b="1">
                <a:solidFill>
                  <a:srgbClr val="00B0F0"/>
                </a:solidFill>
                <a:latin typeface="Calibri" pitchFamily="34" charset="0"/>
              </a:rPr>
              <a:t>Объем частных инвестиций  - с 2001 года</a:t>
            </a:r>
            <a:r>
              <a:rPr lang="ru-RU">
                <a:solidFill>
                  <a:srgbClr val="00B0F0"/>
                </a:solidFill>
                <a:latin typeface="Calibri" pitchFamily="34" charset="0"/>
              </a:rPr>
              <a:t> – </a:t>
            </a:r>
            <a:r>
              <a:rPr lang="ru-RU" b="1">
                <a:solidFill>
                  <a:srgbClr val="00B0F0"/>
                </a:solidFill>
                <a:latin typeface="Calibri" pitchFamily="34" charset="0"/>
              </a:rPr>
              <a:t>около 1млрд. евро</a:t>
            </a:r>
            <a:br>
              <a:rPr lang="ru-RU" b="1">
                <a:solidFill>
                  <a:srgbClr val="00B0F0"/>
                </a:solidFill>
                <a:latin typeface="Calibri" pitchFamily="34" charset="0"/>
              </a:rPr>
            </a:br>
            <a:endParaRPr lang="ru-RU">
              <a:solidFill>
                <a:srgbClr val="00B0F0"/>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linds(horizontal)">
                                      <p:cBhvr>
                                        <p:cTn id="7" dur="1000"/>
                                        <p:tgtEl>
                                          <p:spTgt spid="31747">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747">
                                            <p:txEl>
                                              <p:pRg st="1" end="1"/>
                                            </p:txEl>
                                          </p:spTgt>
                                        </p:tgtEl>
                                        <p:attrNameLst>
                                          <p:attrName>style.visibility</p:attrName>
                                        </p:attrNameLst>
                                      </p:cBhvr>
                                      <p:to>
                                        <p:strVal val="visible"/>
                                      </p:to>
                                    </p:set>
                                    <p:animEffect transition="in" filter="blinds(horizontal)">
                                      <p:cBhvr>
                                        <p:cTn id="10" dur="1000"/>
                                        <p:tgtEl>
                                          <p:spTgt spid="31747">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13" dur="1000"/>
                                        <p:tgtEl>
                                          <p:spTgt spid="31747">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1747">
                                            <p:txEl>
                                              <p:pRg st="3" end="3"/>
                                            </p:txEl>
                                          </p:spTgt>
                                        </p:tgtEl>
                                        <p:attrNameLst>
                                          <p:attrName>style.visibility</p:attrName>
                                        </p:attrNameLst>
                                      </p:cBhvr>
                                      <p:to>
                                        <p:strVal val="visible"/>
                                      </p:to>
                                    </p:set>
                                    <p:animEffect transition="in" filter="blinds(horizontal)">
                                      <p:cBhvr>
                                        <p:cTn id="16" dur="1000"/>
                                        <p:tgtEl>
                                          <p:spTgt spid="31747">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animEffect transition="in" filter="blinds(horizontal)">
                                      <p:cBhvr>
                                        <p:cTn id="19" dur="1000"/>
                                        <p:tgtEl>
                                          <p:spTgt spid="31747">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1747">
                                            <p:txEl>
                                              <p:pRg st="5" end="5"/>
                                            </p:txEl>
                                          </p:spTgt>
                                        </p:tgtEl>
                                        <p:attrNameLst>
                                          <p:attrName>style.visibility</p:attrName>
                                        </p:attrNameLst>
                                      </p:cBhvr>
                                      <p:to>
                                        <p:strVal val="visible"/>
                                      </p:to>
                                    </p:set>
                                    <p:animEffect transition="in" filter="blinds(horizontal)">
                                      <p:cBhvr>
                                        <p:cTn id="22" dur="1000"/>
                                        <p:tgtEl>
                                          <p:spTgt spid="3174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747">
                                            <p:txEl>
                                              <p:pRg st="6" end="6"/>
                                            </p:txEl>
                                          </p:spTgt>
                                        </p:tgtEl>
                                        <p:attrNameLst>
                                          <p:attrName>style.visibility</p:attrName>
                                        </p:attrNameLst>
                                      </p:cBhvr>
                                      <p:to>
                                        <p:strVal val="visible"/>
                                      </p:to>
                                    </p:set>
                                    <p:animEffect transition="in" filter="blinds(horizontal)">
                                      <p:cBhvr>
                                        <p:cTn id="27" dur="1000"/>
                                        <p:tgtEl>
                                          <p:spTgt spid="3174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747">
                                            <p:txEl>
                                              <p:pRg st="7" end="7"/>
                                            </p:txEl>
                                          </p:spTgt>
                                        </p:tgtEl>
                                        <p:attrNameLst>
                                          <p:attrName>style.visibility</p:attrName>
                                        </p:attrNameLst>
                                      </p:cBhvr>
                                      <p:to>
                                        <p:strVal val="visible"/>
                                      </p:to>
                                    </p:set>
                                    <p:animEffect transition="in" filter="blinds(horizontal)">
                                      <p:cBhvr>
                                        <p:cTn id="32" dur="1000"/>
                                        <p:tgtEl>
                                          <p:spTgt spid="3174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747">
                                            <p:txEl>
                                              <p:pRg st="8" end="8"/>
                                            </p:txEl>
                                          </p:spTgt>
                                        </p:tgtEl>
                                        <p:attrNameLst>
                                          <p:attrName>style.visibility</p:attrName>
                                        </p:attrNameLst>
                                      </p:cBhvr>
                                      <p:to>
                                        <p:strVal val="visible"/>
                                      </p:to>
                                    </p:set>
                                    <p:animEffect transition="in" filter="blinds(horizontal)">
                                      <p:cBhvr>
                                        <p:cTn id="37" dur="1000"/>
                                        <p:tgtEl>
                                          <p:spTgt spid="3174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747">
                                            <p:txEl>
                                              <p:pRg st="9" end="9"/>
                                            </p:txEl>
                                          </p:spTgt>
                                        </p:tgtEl>
                                        <p:attrNameLst>
                                          <p:attrName>style.visibility</p:attrName>
                                        </p:attrNameLst>
                                      </p:cBhvr>
                                      <p:to>
                                        <p:strVal val="visible"/>
                                      </p:to>
                                    </p:set>
                                    <p:animEffect transition="in" filter="blinds(horizontal)">
                                      <p:cBhvr>
                                        <p:cTn id="42" dur="1000"/>
                                        <p:tgtEl>
                                          <p:spTgt spid="31747">
                                            <p:txEl>
                                              <p:pRg st="9" end="9"/>
                                            </p:txEl>
                                          </p:spTgt>
                                        </p:tgtEl>
                                      </p:cBhvr>
                                    </p:animEffect>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1000" fill="hold"/>
                                        <p:tgtEl>
                                          <p:spTgt spid="6"/>
                                        </p:tgtEl>
                                        <p:attrNameLst>
                                          <p:attrName>ppt_x</p:attrName>
                                        </p:attrNameLst>
                                      </p:cBhvr>
                                      <p:tavLst>
                                        <p:tav tm="0">
                                          <p:val>
                                            <p:strVal val="#ppt_x"/>
                                          </p:val>
                                        </p:tav>
                                        <p:tav tm="100000">
                                          <p:val>
                                            <p:strVal val="#ppt_x"/>
                                          </p:val>
                                        </p:tav>
                                      </p:tavLst>
                                    </p:anim>
                                    <p:anim calcmode="lin" valueType="num">
                                      <p:cBhvr additive="base">
                                        <p:cTn id="4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Graphic spid="6"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title"/>
          </p:nvPr>
        </p:nvSpPr>
        <p:spPr/>
        <p:txBody>
          <a:bodyPr/>
          <a:lstStyle/>
          <a:p>
            <a:pPr algn="ctr"/>
            <a:r>
              <a:rPr lang="ru-RU" sz="3600" b="1" smtClean="0">
                <a:solidFill>
                  <a:srgbClr val="0070C0"/>
                </a:solidFill>
                <a:latin typeface="Arial Black" pitchFamily="34" charset="0"/>
              </a:rPr>
              <a:t>Место био-энергетики  среди ВИЭ</a:t>
            </a:r>
            <a:endParaRPr lang="ru-RU" smtClean="0">
              <a:solidFill>
                <a:srgbClr val="0070C0"/>
              </a:solidFill>
              <a:latin typeface="Arial Black" pitchFamily="34" charset="0"/>
            </a:endParaRPr>
          </a:p>
        </p:txBody>
      </p:sp>
      <p:graphicFrame>
        <p:nvGraphicFramePr>
          <p:cNvPr id="4" name="Таблица 3"/>
          <p:cNvGraphicFramePr>
            <a:graphicFrameLocks noGrp="1"/>
          </p:cNvGraphicFramePr>
          <p:nvPr>
            <p:ph type="tbl" idx="1"/>
          </p:nvPr>
        </p:nvGraphicFramePr>
        <p:xfrm>
          <a:off x="1981200" y="1600200"/>
          <a:ext cx="8229600" cy="4054475"/>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ru-RU" dirty="0" smtClean="0"/>
                        <a:t>Вид  ВИЭ</a:t>
                      </a:r>
                      <a:endParaRPr lang="ru-RU" dirty="0"/>
                    </a:p>
                  </a:txBody>
                  <a:tcPr/>
                </a:tc>
                <a:tc>
                  <a:txBody>
                    <a:bodyPr/>
                    <a:lstStyle/>
                    <a:p>
                      <a:r>
                        <a:rPr lang="ru-RU" dirty="0" smtClean="0"/>
                        <a:t>Скорость воспроизводства</a:t>
                      </a:r>
                      <a:endParaRPr lang="ru-RU" dirty="0"/>
                    </a:p>
                  </a:txBody>
                  <a:tcPr/>
                </a:tc>
                <a:tc>
                  <a:txBody>
                    <a:bodyPr/>
                    <a:lstStyle/>
                    <a:p>
                      <a:r>
                        <a:rPr lang="ru-RU" dirty="0" smtClean="0"/>
                        <a:t>Вид первичной </a:t>
                      </a:r>
                      <a:r>
                        <a:rPr lang="ru-RU" baseline="0" dirty="0" smtClean="0"/>
                        <a:t> энергии</a:t>
                      </a:r>
                      <a:endParaRPr lang="ru-RU" dirty="0"/>
                    </a:p>
                  </a:txBody>
                  <a:tcPr/>
                </a:tc>
                <a:tc>
                  <a:txBody>
                    <a:bodyPr/>
                    <a:lstStyle/>
                    <a:p>
                      <a:r>
                        <a:rPr lang="ru-RU" dirty="0" smtClean="0"/>
                        <a:t>Масштабы переработки</a:t>
                      </a:r>
                      <a:endParaRPr lang="ru-RU" dirty="0"/>
                    </a:p>
                  </a:txBody>
                  <a:tcPr/>
                </a:tc>
                <a:tc>
                  <a:txBody>
                    <a:bodyPr/>
                    <a:lstStyle/>
                    <a:p>
                      <a:r>
                        <a:rPr lang="ru-RU" dirty="0" smtClean="0"/>
                        <a:t>Аккумулирование и транспортабельность,</a:t>
                      </a:r>
                      <a:endParaRPr lang="ru-RU" dirty="0"/>
                    </a:p>
                  </a:txBody>
                  <a:tcPr/>
                </a:tc>
              </a:tr>
              <a:tr h="370840">
                <a:tc>
                  <a:txBody>
                    <a:bodyPr/>
                    <a:lstStyle/>
                    <a:p>
                      <a:r>
                        <a:rPr lang="ru-RU" dirty="0" smtClean="0"/>
                        <a:t>Биотопливо</a:t>
                      </a:r>
                      <a:endParaRPr lang="ru-RU" dirty="0"/>
                    </a:p>
                  </a:txBody>
                  <a:tcPr/>
                </a:tc>
                <a:tc>
                  <a:txBody>
                    <a:bodyPr/>
                    <a:lstStyle/>
                    <a:p>
                      <a:r>
                        <a:rPr lang="ru-RU" dirty="0" smtClean="0"/>
                        <a:t>высокая</a:t>
                      </a:r>
                      <a:endParaRPr lang="ru-RU" dirty="0"/>
                    </a:p>
                  </a:txBody>
                  <a:tcPr/>
                </a:tc>
                <a:tc>
                  <a:txBody>
                    <a:bodyPr/>
                    <a:lstStyle/>
                    <a:p>
                      <a:r>
                        <a:rPr lang="ru-RU" dirty="0" smtClean="0"/>
                        <a:t>Тепловая</a:t>
                      </a:r>
                      <a:endParaRPr lang="ru-RU" dirty="0"/>
                    </a:p>
                  </a:txBody>
                  <a:tcPr/>
                </a:tc>
                <a:tc>
                  <a:txBody>
                    <a:bodyPr/>
                    <a:lstStyle/>
                    <a:p>
                      <a:r>
                        <a:rPr lang="ru-RU" dirty="0" smtClean="0"/>
                        <a:t>Любые</a:t>
                      </a:r>
                      <a:endParaRPr lang="ru-RU" dirty="0"/>
                    </a:p>
                  </a:txBody>
                  <a:tcPr/>
                </a:tc>
                <a:tc>
                  <a:txBody>
                    <a:bodyPr/>
                    <a:lstStyle/>
                    <a:p>
                      <a:r>
                        <a:rPr lang="ru-RU" dirty="0" smtClean="0"/>
                        <a:t>Высокая</a:t>
                      </a:r>
                      <a:endParaRPr lang="ru-RU" dirty="0"/>
                    </a:p>
                  </a:txBody>
                  <a:tcPr/>
                </a:tc>
              </a:tr>
              <a:tr h="370840">
                <a:tc>
                  <a:txBody>
                    <a:bodyPr/>
                    <a:lstStyle/>
                    <a:p>
                      <a:r>
                        <a:rPr lang="ru-RU" dirty="0" smtClean="0"/>
                        <a:t>Ветровая</a:t>
                      </a:r>
                      <a:endParaRPr lang="ru-RU" dirty="0"/>
                    </a:p>
                  </a:txBody>
                  <a:tcPr/>
                </a:tc>
                <a:tc>
                  <a:txBody>
                    <a:bodyPr/>
                    <a:lstStyle/>
                    <a:p>
                      <a:endParaRPr lang="ru-RU"/>
                    </a:p>
                  </a:txBody>
                  <a:tcPr/>
                </a:tc>
                <a:tc>
                  <a:txBody>
                    <a:bodyPr/>
                    <a:lstStyle/>
                    <a:p>
                      <a:r>
                        <a:rPr lang="ru-RU" dirty="0" smtClean="0"/>
                        <a:t>Электрическая</a:t>
                      </a:r>
                      <a:endParaRPr lang="ru-RU" dirty="0"/>
                    </a:p>
                  </a:txBody>
                  <a:tcPr/>
                </a:tc>
                <a:tc>
                  <a:txBody>
                    <a:bodyPr/>
                    <a:lstStyle/>
                    <a:p>
                      <a:endParaRPr lang="ru-RU" dirty="0"/>
                    </a:p>
                  </a:txBody>
                  <a:tcPr/>
                </a:tc>
                <a:tc>
                  <a:txBody>
                    <a:bodyPr/>
                    <a:lstStyle/>
                    <a:p>
                      <a:endParaRPr lang="ru-RU"/>
                    </a:p>
                  </a:txBody>
                  <a:tcPr/>
                </a:tc>
              </a:tr>
              <a:tr h="370840">
                <a:tc>
                  <a:txBody>
                    <a:bodyPr/>
                    <a:lstStyle/>
                    <a:p>
                      <a:r>
                        <a:rPr lang="ru-RU" dirty="0" smtClean="0"/>
                        <a:t>Солнечная</a:t>
                      </a:r>
                      <a:endParaRPr lang="ru-RU" dirty="0"/>
                    </a:p>
                  </a:txBody>
                  <a:tcPr/>
                </a:tc>
                <a:tc>
                  <a:txBody>
                    <a:bodyPr/>
                    <a:lstStyle/>
                    <a:p>
                      <a:endParaRPr lang="ru-RU"/>
                    </a:p>
                  </a:txBody>
                  <a:tcPr/>
                </a:tc>
                <a:tc>
                  <a:txBody>
                    <a:bodyPr/>
                    <a:lstStyle/>
                    <a:p>
                      <a:r>
                        <a:rPr lang="ru-RU" dirty="0" smtClean="0"/>
                        <a:t>Электрическая</a:t>
                      </a:r>
                      <a:endParaRPr lang="ru-RU" dirty="0"/>
                    </a:p>
                  </a:txBody>
                  <a:tcPr/>
                </a:tc>
                <a:tc>
                  <a:txBody>
                    <a:bodyPr/>
                    <a:lstStyle/>
                    <a:p>
                      <a:endParaRPr lang="ru-RU" dirty="0"/>
                    </a:p>
                  </a:txBody>
                  <a:tcPr/>
                </a:tc>
                <a:tc>
                  <a:txBody>
                    <a:bodyPr/>
                    <a:lstStyle/>
                    <a:p>
                      <a:endParaRPr lang="ru-RU"/>
                    </a:p>
                  </a:txBody>
                  <a:tcPr/>
                </a:tc>
              </a:tr>
              <a:tr h="370840">
                <a:tc>
                  <a:txBody>
                    <a:bodyPr/>
                    <a:lstStyle/>
                    <a:p>
                      <a:r>
                        <a:rPr lang="ru-RU" dirty="0" err="1" smtClean="0"/>
                        <a:t>Гидро</a:t>
                      </a:r>
                      <a:endParaRPr lang="ru-RU" dirty="0"/>
                    </a:p>
                  </a:txBody>
                  <a:tcPr/>
                </a:tc>
                <a:tc>
                  <a:txBody>
                    <a:bodyPr/>
                    <a:lstStyle/>
                    <a:p>
                      <a:endParaRPr lang="ru-RU"/>
                    </a:p>
                  </a:txBody>
                  <a:tcPr/>
                </a:tc>
                <a:tc>
                  <a:txBody>
                    <a:bodyPr/>
                    <a:lstStyle/>
                    <a:p>
                      <a:r>
                        <a:rPr lang="ru-RU" dirty="0" smtClean="0"/>
                        <a:t>Электрическая</a:t>
                      </a:r>
                      <a:endParaRPr lang="ru-RU" dirty="0"/>
                    </a:p>
                  </a:txBody>
                  <a:tcPr/>
                </a:tc>
                <a:tc>
                  <a:txBody>
                    <a:bodyPr/>
                    <a:lstStyle/>
                    <a:p>
                      <a:endParaRPr lang="ru-RU" dirty="0"/>
                    </a:p>
                  </a:txBody>
                  <a:tcPr/>
                </a:tc>
                <a:tc>
                  <a:txBody>
                    <a:bodyPr/>
                    <a:lstStyle/>
                    <a:p>
                      <a:endParaRPr lang="ru-RU"/>
                    </a:p>
                  </a:txBody>
                  <a:tcPr/>
                </a:tc>
              </a:tr>
              <a:tr h="370840">
                <a:tc>
                  <a:txBody>
                    <a:bodyPr/>
                    <a:lstStyle/>
                    <a:p>
                      <a:r>
                        <a:rPr lang="ru-RU" dirty="0" smtClean="0"/>
                        <a:t>Приливная</a:t>
                      </a:r>
                      <a:endParaRPr lang="ru-RU" dirty="0"/>
                    </a:p>
                  </a:txBody>
                  <a:tcPr/>
                </a:tc>
                <a:tc>
                  <a:txBody>
                    <a:bodyPr/>
                    <a:lstStyle/>
                    <a:p>
                      <a:endParaRPr lang="ru-RU"/>
                    </a:p>
                  </a:txBody>
                  <a:tcPr/>
                </a:tc>
                <a:tc>
                  <a:txBody>
                    <a:bodyPr/>
                    <a:lstStyle/>
                    <a:p>
                      <a:r>
                        <a:rPr lang="ru-RU" dirty="0" smtClean="0"/>
                        <a:t>Электрическая </a:t>
                      </a:r>
                      <a:endParaRPr lang="ru-RU" dirty="0"/>
                    </a:p>
                  </a:txBody>
                  <a:tcPr/>
                </a:tc>
                <a:tc>
                  <a:txBody>
                    <a:bodyPr/>
                    <a:lstStyle/>
                    <a:p>
                      <a:endParaRPr lang="ru-RU" dirty="0"/>
                    </a:p>
                  </a:txBody>
                  <a:tcPr/>
                </a:tc>
                <a:tc>
                  <a:txBody>
                    <a:bodyPr/>
                    <a:lstStyle/>
                    <a:p>
                      <a:endParaRPr lang="ru-RU"/>
                    </a:p>
                  </a:txBody>
                  <a:tcPr/>
                </a:tc>
              </a:tr>
              <a:tr h="370840">
                <a:tc>
                  <a:txBody>
                    <a:bodyPr/>
                    <a:lstStyle/>
                    <a:p>
                      <a:r>
                        <a:rPr lang="ru-RU" dirty="0" err="1" smtClean="0"/>
                        <a:t>Гео-термальная</a:t>
                      </a:r>
                      <a:endParaRPr lang="ru-RU" dirty="0"/>
                    </a:p>
                  </a:txBody>
                  <a:tcPr/>
                </a:tc>
                <a:tc>
                  <a:txBody>
                    <a:bodyPr/>
                    <a:lstStyle/>
                    <a:p>
                      <a:endParaRPr lang="ru-RU"/>
                    </a:p>
                  </a:txBody>
                  <a:tcPr/>
                </a:tc>
                <a:tc>
                  <a:txBody>
                    <a:bodyPr/>
                    <a:lstStyle/>
                    <a:p>
                      <a:r>
                        <a:rPr lang="ru-RU" dirty="0" smtClean="0"/>
                        <a:t>Тепловая</a:t>
                      </a:r>
                      <a:endParaRPr lang="ru-RU" dirty="0"/>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algn="ctr" fontAlgn="auto">
              <a:spcAft>
                <a:spcPts val="0"/>
              </a:spcAft>
              <a:defRPr/>
            </a:pPr>
            <a:r>
              <a:rPr lang="ru-RU" sz="2800" b="1" dirty="0" smtClean="0">
                <a:solidFill>
                  <a:srgbClr val="0070C0"/>
                </a:solidFill>
                <a:latin typeface="Arial Black" pitchFamily="34" charset="0"/>
              </a:rPr>
              <a:t>Доля различных ВИЭ в общем объеме ( По данным МЭА - 2009 г.) возобновляемых и вторичных энергоресурсов</a:t>
            </a:r>
            <a:br>
              <a:rPr lang="ru-RU" sz="2800" b="1" dirty="0" smtClean="0">
                <a:solidFill>
                  <a:srgbClr val="0070C0"/>
                </a:solidFill>
                <a:latin typeface="Arial Black" pitchFamily="34" charset="0"/>
              </a:rPr>
            </a:br>
            <a:r>
              <a:rPr lang="ru-RU" sz="2800" b="1" dirty="0" smtClean="0">
                <a:solidFill>
                  <a:srgbClr val="0070C0"/>
                </a:solidFill>
                <a:latin typeface="Arial Black" pitchFamily="34" charset="0"/>
              </a:rPr>
              <a:t>(Общая доля всех ВИЭ – 13%)</a:t>
            </a:r>
            <a:endParaRPr lang="ru-RU" sz="2400" b="1" dirty="0">
              <a:solidFill>
                <a:srgbClr val="0070C0"/>
              </a:solidFill>
              <a:latin typeface="Arial Black" pitchFamily="34" charset="0"/>
            </a:endParaRPr>
          </a:p>
        </p:txBody>
      </p:sp>
      <p:graphicFrame>
        <p:nvGraphicFramePr>
          <p:cNvPr id="4" name="Таблица 3"/>
          <p:cNvGraphicFramePr>
            <a:graphicFrameLocks noGrp="1"/>
          </p:cNvGraphicFramePr>
          <p:nvPr>
            <p:ph type="tbl" idx="1"/>
          </p:nvPr>
        </p:nvGraphicFramePr>
        <p:xfrm>
          <a:off x="719138" y="1916113"/>
          <a:ext cx="10972800" cy="3962400"/>
        </p:xfrm>
        <a:graphic>
          <a:graphicData uri="http://schemas.openxmlformats.org/drawingml/2006/table">
            <a:tbl>
              <a:tblPr firstRow="1" bandRow="1">
                <a:tableStyleId>{5C22544A-7EE6-4342-B048-85BDC9FD1C3A}</a:tableStyleId>
              </a:tblPr>
              <a:tblGrid>
                <a:gridCol w="7982677"/>
                <a:gridCol w="2990123"/>
              </a:tblGrid>
              <a:tr h="460648">
                <a:tc>
                  <a:txBody>
                    <a:bodyPr/>
                    <a:lstStyle/>
                    <a:p>
                      <a:pPr algn="ctr"/>
                      <a:r>
                        <a:rPr lang="ru-RU" sz="2800" dirty="0" smtClean="0">
                          <a:solidFill>
                            <a:srgbClr val="C00000"/>
                          </a:solidFill>
                        </a:rPr>
                        <a:t>Вид ВИЭ</a:t>
                      </a:r>
                      <a:endParaRPr lang="ru-RU" sz="2800" dirty="0">
                        <a:solidFill>
                          <a:srgbClr val="C00000"/>
                        </a:solidFill>
                      </a:endParaRPr>
                    </a:p>
                  </a:txBody>
                  <a:tcPr marL="121920" marR="121920"/>
                </a:tc>
                <a:tc>
                  <a:txBody>
                    <a:bodyPr/>
                    <a:lstStyle/>
                    <a:p>
                      <a:pPr algn="ctr"/>
                      <a:r>
                        <a:rPr lang="ru-RU" sz="2800" dirty="0" smtClean="0">
                          <a:solidFill>
                            <a:srgbClr val="C00000"/>
                          </a:solidFill>
                        </a:rPr>
                        <a:t>Доля, %</a:t>
                      </a:r>
                      <a:endParaRPr lang="ru-RU" sz="2800" dirty="0">
                        <a:solidFill>
                          <a:srgbClr val="C00000"/>
                        </a:solidFill>
                      </a:endParaRPr>
                    </a:p>
                  </a:txBody>
                  <a:tcPr marL="121920" marR="121920"/>
                </a:tc>
              </a:tr>
              <a:tr h="370840">
                <a:tc>
                  <a:txBody>
                    <a:bodyPr/>
                    <a:lstStyle/>
                    <a:p>
                      <a:pPr algn="ctr"/>
                      <a:r>
                        <a:rPr lang="ru-RU" sz="2800" b="1" dirty="0" smtClean="0"/>
                        <a:t>Твердое биотопливо (и древесный  уголь)</a:t>
                      </a:r>
                      <a:endParaRPr lang="ru-RU" sz="2800" b="1" dirty="0"/>
                    </a:p>
                  </a:txBody>
                  <a:tcPr marL="121920" marR="121920"/>
                </a:tc>
                <a:tc>
                  <a:txBody>
                    <a:bodyPr/>
                    <a:lstStyle/>
                    <a:p>
                      <a:pPr algn="ctr"/>
                      <a:r>
                        <a:rPr lang="ru-RU" sz="2800" dirty="0" smtClean="0"/>
                        <a:t>69,4</a:t>
                      </a:r>
                      <a:endParaRPr lang="ru-RU" sz="2800" dirty="0"/>
                    </a:p>
                  </a:txBody>
                  <a:tcPr marL="121920" marR="121920"/>
                </a:tc>
              </a:tr>
              <a:tr h="370840">
                <a:tc>
                  <a:txBody>
                    <a:bodyPr/>
                    <a:lstStyle/>
                    <a:p>
                      <a:pPr algn="ctr"/>
                      <a:r>
                        <a:rPr lang="ru-RU" sz="2800" b="1" smtClean="0"/>
                        <a:t>Жидкое биотопливо</a:t>
                      </a:r>
                      <a:endParaRPr lang="ru-RU" sz="2800" b="1" dirty="0"/>
                    </a:p>
                  </a:txBody>
                  <a:tcPr marL="121920" marR="121920"/>
                </a:tc>
                <a:tc>
                  <a:txBody>
                    <a:bodyPr/>
                    <a:lstStyle/>
                    <a:p>
                      <a:pPr algn="ctr"/>
                      <a:r>
                        <a:rPr lang="ru-RU" sz="2800" dirty="0" smtClean="0"/>
                        <a:t>3,3</a:t>
                      </a:r>
                      <a:endParaRPr lang="ru-RU" sz="2800" dirty="0"/>
                    </a:p>
                  </a:txBody>
                  <a:tcPr marL="121920" marR="121920"/>
                </a:tc>
              </a:tr>
              <a:tr h="370840">
                <a:tc>
                  <a:txBody>
                    <a:bodyPr/>
                    <a:lstStyle/>
                    <a:p>
                      <a:pPr algn="ctr"/>
                      <a:r>
                        <a:rPr lang="ru-RU" sz="2800" b="1" dirty="0" smtClean="0"/>
                        <a:t>Гидроэнергия</a:t>
                      </a:r>
                      <a:endParaRPr lang="ru-RU" sz="2800" b="1" dirty="0"/>
                    </a:p>
                  </a:txBody>
                  <a:tcPr marL="121920" marR="121920"/>
                </a:tc>
                <a:tc>
                  <a:txBody>
                    <a:bodyPr/>
                    <a:lstStyle/>
                    <a:p>
                      <a:pPr algn="ctr"/>
                      <a:r>
                        <a:rPr lang="ru-RU" sz="2800" dirty="0" smtClean="0"/>
                        <a:t>17,3</a:t>
                      </a:r>
                      <a:endParaRPr lang="ru-RU" sz="2800" dirty="0"/>
                    </a:p>
                  </a:txBody>
                  <a:tcPr marL="121920" marR="121920"/>
                </a:tc>
              </a:tr>
              <a:tr h="370840">
                <a:tc>
                  <a:txBody>
                    <a:bodyPr/>
                    <a:lstStyle/>
                    <a:p>
                      <a:pPr algn="ctr"/>
                      <a:r>
                        <a:rPr lang="ru-RU" sz="2800" b="1" dirty="0" smtClean="0"/>
                        <a:t>Геотермальная</a:t>
                      </a:r>
                      <a:endParaRPr lang="ru-RU" sz="2800" b="1" dirty="0"/>
                    </a:p>
                  </a:txBody>
                  <a:tcPr marL="121920" marR="121920"/>
                </a:tc>
                <a:tc>
                  <a:txBody>
                    <a:bodyPr/>
                    <a:lstStyle/>
                    <a:p>
                      <a:pPr algn="ctr"/>
                      <a:r>
                        <a:rPr lang="ru-RU" sz="2800" dirty="0" smtClean="0"/>
                        <a:t>3,8</a:t>
                      </a:r>
                      <a:endParaRPr lang="ru-RU" sz="2800" dirty="0"/>
                    </a:p>
                  </a:txBody>
                  <a:tcPr marL="121920" marR="121920"/>
                </a:tc>
              </a:tr>
              <a:tr h="370840">
                <a:tc>
                  <a:txBody>
                    <a:bodyPr/>
                    <a:lstStyle/>
                    <a:p>
                      <a:pPr algn="ctr"/>
                      <a:r>
                        <a:rPr lang="ru-RU" sz="2800" b="1" dirty="0" smtClean="0"/>
                        <a:t>Ветровая</a:t>
                      </a:r>
                    </a:p>
                    <a:p>
                      <a:pPr algn="ctr"/>
                      <a:endParaRPr lang="ru-RU" sz="2800" b="1" dirty="0" smtClean="0"/>
                    </a:p>
                    <a:p>
                      <a:pPr algn="ctr"/>
                      <a:r>
                        <a:rPr lang="ru-RU" sz="2800" b="1" dirty="0" smtClean="0"/>
                        <a:t>Солнечная и приливная</a:t>
                      </a:r>
                      <a:endParaRPr lang="ru-RU" sz="2800" b="1" dirty="0"/>
                    </a:p>
                  </a:txBody>
                  <a:tcPr marL="121920" marR="121920"/>
                </a:tc>
                <a:tc>
                  <a:txBody>
                    <a:bodyPr/>
                    <a:lstStyle/>
                    <a:p>
                      <a:pPr algn="ctr"/>
                      <a:r>
                        <a:rPr lang="ru-RU" sz="2800" dirty="0" smtClean="0"/>
                        <a:t>1,5</a:t>
                      </a:r>
                    </a:p>
                    <a:p>
                      <a:pPr algn="ctr"/>
                      <a:endParaRPr lang="ru-RU" sz="2800" dirty="0" smtClean="0"/>
                    </a:p>
                    <a:p>
                      <a:pPr algn="ctr"/>
                      <a:r>
                        <a:rPr lang="ru-RU" sz="2800" dirty="0" smtClean="0"/>
                        <a:t>0,9</a:t>
                      </a:r>
                      <a:endParaRPr lang="ru-RU" sz="2800" dirty="0"/>
                    </a:p>
                  </a:txBody>
                  <a:tcPr marL="121920" marR="12192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1524000" y="0"/>
            <a:ext cx="8229600" cy="1143000"/>
          </a:xfrm>
        </p:spPr>
        <p:txBody>
          <a:bodyPr rtlCol="0">
            <a:normAutofit fontScale="90000"/>
          </a:bodyPr>
          <a:lstStyle/>
          <a:p>
            <a:pPr fontAlgn="auto">
              <a:spcAft>
                <a:spcPts val="0"/>
              </a:spcAft>
              <a:defRPr/>
            </a:pPr>
            <a:r>
              <a:rPr lang="ru-RU" sz="4000" b="1" dirty="0" err="1">
                <a:solidFill>
                  <a:srgbClr val="00B0F0"/>
                </a:solidFill>
                <a:latin typeface="Arial Black" pitchFamily="34" charset="0"/>
              </a:rPr>
              <a:t>Био-энергетика</a:t>
            </a:r>
            <a:r>
              <a:rPr lang="ru-RU" sz="4000" b="1" dirty="0">
                <a:solidFill>
                  <a:srgbClr val="00B0F0"/>
                </a:solidFill>
                <a:latin typeface="Arial Black" pitchFamily="34" charset="0"/>
              </a:rPr>
              <a:t> – достоинства </a:t>
            </a:r>
            <a:endParaRPr lang="ru-RU" sz="4000" dirty="0">
              <a:solidFill>
                <a:srgbClr val="00B0F0"/>
              </a:solidFill>
              <a:latin typeface="Arial Black" pitchFamily="34" charset="0"/>
            </a:endParaRPr>
          </a:p>
        </p:txBody>
      </p:sp>
      <p:sp>
        <p:nvSpPr>
          <p:cNvPr id="48130" name="Содержимое 3"/>
          <p:cNvSpPr>
            <a:spLocks noGrp="1"/>
          </p:cNvSpPr>
          <p:nvPr>
            <p:ph idx="1"/>
          </p:nvPr>
        </p:nvSpPr>
        <p:spPr>
          <a:xfrm>
            <a:off x="1981200" y="1196975"/>
            <a:ext cx="8229600" cy="4929188"/>
          </a:xfrm>
        </p:spPr>
        <p:txBody>
          <a:bodyPr/>
          <a:lstStyle/>
          <a:p>
            <a:r>
              <a:rPr lang="ru-RU" sz="2400" smtClean="0"/>
              <a:t>Энергоэффективность</a:t>
            </a:r>
          </a:p>
          <a:p>
            <a:r>
              <a:rPr lang="ru-RU" sz="2400" smtClean="0"/>
              <a:t>Транспортабельность</a:t>
            </a:r>
          </a:p>
          <a:p>
            <a:r>
              <a:rPr lang="ru-RU" sz="2400" smtClean="0"/>
              <a:t>Безопасность и  устойчивость к терроризму</a:t>
            </a:r>
          </a:p>
          <a:p>
            <a:r>
              <a:rPr lang="ru-RU" sz="2400" smtClean="0"/>
              <a:t>Трансформация в электроэнергию</a:t>
            </a:r>
          </a:p>
          <a:p>
            <a:r>
              <a:rPr lang="ru-RU" sz="2400" smtClean="0"/>
              <a:t>Трансформация древесины в моторное топливо</a:t>
            </a:r>
          </a:p>
          <a:p>
            <a:r>
              <a:rPr lang="ru-RU" sz="2400" smtClean="0"/>
              <a:t>Совместимость с ископаемыми видами топлива</a:t>
            </a:r>
          </a:p>
          <a:p>
            <a:r>
              <a:rPr lang="ru-RU" sz="2400" smtClean="0"/>
              <a:t>Совместимость с существующими энергосистемами и инфраструктурой</a:t>
            </a:r>
          </a:p>
          <a:p>
            <a:r>
              <a:rPr lang="ru-RU" sz="2400" smtClean="0"/>
              <a:t>Возможность использования в автоматизированных автономных отопительных системах малого и среднего размера</a:t>
            </a:r>
          </a:p>
          <a:p>
            <a:endParaRPr lang="ru-RU" sz="2400" smtClean="0"/>
          </a:p>
          <a:p>
            <a:endParaRPr lang="ru-RU" sz="2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p:txBody>
          <a:bodyPr/>
          <a:lstStyle/>
          <a:p>
            <a:pPr algn="r"/>
            <a:r>
              <a:rPr lang="ru-RU" b="1" smtClean="0">
                <a:solidFill>
                  <a:srgbClr val="00B0F0"/>
                </a:solidFill>
                <a:latin typeface="Arial" charset="0"/>
                <a:cs typeface="Arial" charset="0"/>
              </a:rPr>
              <a:t>Черный щелок как био-топливо</a:t>
            </a:r>
          </a:p>
        </p:txBody>
      </p:sp>
      <p:sp>
        <p:nvSpPr>
          <p:cNvPr id="3" name="Содержимое 2"/>
          <p:cNvSpPr>
            <a:spLocks noGrp="1"/>
          </p:cNvSpPr>
          <p:nvPr>
            <p:ph idx="1"/>
          </p:nvPr>
        </p:nvSpPr>
        <p:spPr/>
        <p:txBody>
          <a:bodyPr rtlCol="0">
            <a:normAutofit fontScale="92500" lnSpcReduction="10000"/>
          </a:bodyPr>
          <a:lstStyle/>
          <a:p>
            <a:pPr fontAlgn="auto">
              <a:spcAft>
                <a:spcPts val="0"/>
              </a:spcAft>
              <a:buFont typeface="Arial" panose="020B0604020202020204" pitchFamily="34" charset="0"/>
              <a:buChar char="•"/>
              <a:defRPr/>
            </a:pPr>
            <a:r>
              <a:rPr lang="ru-RU" dirty="0" smtClean="0"/>
              <a:t>Следует особо отметить, что для современной ЦБП, использование ряда  видов био-топлива традиционно является составной частью технологии.  </a:t>
            </a:r>
            <a:r>
              <a:rPr lang="ru-RU" u="sng" dirty="0" smtClean="0">
                <a:hlinkClick r:id="rId2"/>
              </a:rPr>
              <a:t>Это</a:t>
            </a:r>
            <a:r>
              <a:rPr lang="ru-RU" dirty="0" smtClean="0"/>
              <a:t> относится, прежде всего, к черному щелоку и коре.  По материалам ФАО ООН, (Рим 2008), термин «</a:t>
            </a:r>
            <a:r>
              <a:rPr lang="ru-RU" dirty="0" err="1" smtClean="0"/>
              <a:t>Биоэнергия</a:t>
            </a:r>
            <a:r>
              <a:rPr lang="ru-RU" dirty="0" smtClean="0"/>
              <a:t>» относится ко всем видам энергии, полученным из био-топлива. Одним из важнейших видов жидкого био-топлива является образующийся в процессе производства целлюлозы из биомассы древесины сульфатным способом </a:t>
            </a:r>
            <a:r>
              <a:rPr lang="ru-RU" b="1" dirty="0" smtClean="0"/>
              <a:t>черный щелок</a:t>
            </a:r>
            <a:r>
              <a:rPr lang="ru-RU" dirty="0" smtClean="0"/>
              <a:t> -</a:t>
            </a:r>
            <a:r>
              <a:rPr lang="ru-RU" b="1" dirty="0" smtClean="0"/>
              <a:t> </a:t>
            </a:r>
            <a:r>
              <a:rPr lang="ru-RU" dirty="0" smtClean="0"/>
              <a:t>сложная смесь органических (в основном лигнин, гемицеллюлозы)  веществ с минеральными. В качестве биотоплива черный щелок в процессе регенерации химикатов сжигается  в содорегенерационных котлах (СРК) с получением тепла и электрической энергии.</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3"/>
          <p:cNvSpPr>
            <a:spLocks noGrp="1"/>
          </p:cNvSpPr>
          <p:nvPr>
            <p:ph type="title" idx="4294967295"/>
          </p:nvPr>
        </p:nvSpPr>
        <p:spPr>
          <a:xfrm>
            <a:off x="293688" y="115888"/>
            <a:ext cx="11552237" cy="1301750"/>
          </a:xfrm>
        </p:spPr>
        <p:txBody>
          <a:bodyPr/>
          <a:lstStyle/>
          <a:p>
            <a:pPr algn="ctr"/>
            <a:r>
              <a:rPr lang="ru-RU" smtClean="0">
                <a:solidFill>
                  <a:srgbClr val="00B0F0"/>
                </a:solidFill>
                <a:latin typeface="Arial Black" pitchFamily="34" charset="0"/>
              </a:rPr>
              <a:t>Фактическая и перспективная продуктивность плантаций </a:t>
            </a:r>
          </a:p>
        </p:txBody>
      </p:sp>
      <p:pic>
        <p:nvPicPr>
          <p:cNvPr id="50178" name="Picture 2"/>
          <p:cNvPicPr>
            <a:picLocks noChangeAspect="1" noChangeArrowheads="1"/>
          </p:cNvPicPr>
          <p:nvPr/>
        </p:nvPicPr>
        <p:blipFill>
          <a:blip r:embed="rId2"/>
          <a:srcRect/>
          <a:stretch>
            <a:fillRect/>
          </a:stretch>
        </p:blipFill>
        <p:spPr bwMode="auto">
          <a:xfrm>
            <a:off x="1703388" y="1412875"/>
            <a:ext cx="8964612"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1774825" y="-171450"/>
            <a:ext cx="8893175" cy="1403350"/>
          </a:xfrm>
        </p:spPr>
        <p:txBody>
          <a:bodyPr/>
          <a:lstStyle/>
          <a:p>
            <a:r>
              <a:rPr lang="ru-RU" sz="4000" smtClean="0"/>
              <a:t> </a:t>
            </a:r>
            <a:r>
              <a:rPr lang="ru-RU" sz="2400" b="1" smtClean="0"/>
              <a:t>Занимая 1% площади Бразилии плантации позволили сохранить природные леса на 61% ее территории</a:t>
            </a:r>
          </a:p>
        </p:txBody>
      </p:sp>
      <p:pic>
        <p:nvPicPr>
          <p:cNvPr id="51202" name="Picture 3"/>
          <p:cNvPicPr>
            <a:picLocks noGrp="1" noChangeAspect="1" noChangeArrowheads="1"/>
          </p:cNvPicPr>
          <p:nvPr>
            <p:ph type="body" idx="1"/>
          </p:nvPr>
        </p:nvPicPr>
        <p:blipFill>
          <a:blip r:embed="rId2"/>
          <a:srcRect/>
          <a:stretch>
            <a:fillRect/>
          </a:stretch>
        </p:blipFill>
        <p:spPr>
          <a:xfrm>
            <a:off x="1524000" y="1147763"/>
            <a:ext cx="9144000" cy="571023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p:nvPr>
        </p:nvSpPr>
        <p:spPr>
          <a:xfrm>
            <a:off x="2038350" y="0"/>
            <a:ext cx="8785225" cy="1920875"/>
          </a:xfrm>
        </p:spPr>
        <p:txBody>
          <a:bodyPr rtlCol="0">
            <a:normAutofit fontScale="90000"/>
          </a:bodyPr>
          <a:lstStyle/>
          <a:p>
            <a:pPr fontAlgn="auto">
              <a:spcAft>
                <a:spcPts val="0"/>
              </a:spcAft>
              <a:defRPr/>
            </a:pP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t/>
            </a:r>
            <a:br>
              <a:rPr lang="ru-RU" sz="3600" b="1" dirty="0" smtClean="0"/>
            </a:br>
            <a:r>
              <a:rPr lang="ru-RU" sz="3600" b="1" dirty="0" smtClean="0">
                <a:solidFill>
                  <a:srgbClr val="0070C0"/>
                </a:solidFill>
                <a:latin typeface="Arial Black" pitchFamily="34" charset="0"/>
              </a:rPr>
              <a:t>Глобальный </a:t>
            </a:r>
            <a:r>
              <a:rPr lang="ru-RU" sz="3600" b="1" dirty="0">
                <a:solidFill>
                  <a:srgbClr val="0070C0"/>
                </a:solidFill>
                <a:latin typeface="Arial Black" pitchFamily="34" charset="0"/>
              </a:rPr>
              <a:t>рынок пеллет достигнет к 2020   9 миллиардов </a:t>
            </a:r>
            <a:r>
              <a:rPr lang="en-US" sz="3600" b="1" dirty="0">
                <a:solidFill>
                  <a:srgbClr val="0070C0"/>
                </a:solidFill>
                <a:latin typeface="Arial Black" pitchFamily="34" charset="0"/>
              </a:rPr>
              <a:t>US$</a:t>
            </a:r>
            <a:r>
              <a:rPr lang="ru-RU" dirty="0" smtClean="0">
                <a:solidFill>
                  <a:srgbClr val="0070C0"/>
                </a:solidFill>
                <a:latin typeface="Arial Black" pitchFamily="34" charset="0"/>
              </a:rPr>
              <a:t/>
            </a:r>
            <a:br>
              <a:rPr lang="ru-RU" dirty="0" smtClean="0">
                <a:solidFill>
                  <a:srgbClr val="0070C0"/>
                </a:solidFill>
                <a:latin typeface="Arial Black" pitchFamily="34" charset="0"/>
              </a:rPr>
            </a:br>
            <a:endParaRPr lang="ru-RU" dirty="0" smtClean="0">
              <a:solidFill>
                <a:srgbClr val="0070C0"/>
              </a:solidFill>
              <a:latin typeface="Arial Black" pitchFamily="34" charset="0"/>
            </a:endParaRPr>
          </a:p>
        </p:txBody>
      </p:sp>
      <p:sp>
        <p:nvSpPr>
          <p:cNvPr id="21506" name="Подзаголовок 2"/>
          <p:cNvSpPr>
            <a:spLocks noGrp="1"/>
          </p:cNvSpPr>
          <p:nvPr>
            <p:ph type="subTitle" idx="1"/>
          </p:nvPr>
        </p:nvSpPr>
        <p:spPr>
          <a:xfrm>
            <a:off x="1703388" y="1557338"/>
            <a:ext cx="8640762" cy="5040312"/>
          </a:xfrm>
        </p:spPr>
        <p:txBody>
          <a:bodyPr/>
          <a:lstStyle/>
          <a:p>
            <a:endParaRPr lang="ru-RU" smtClean="0"/>
          </a:p>
          <a:p>
            <a:endParaRPr lang="ru-RU" smtClean="0"/>
          </a:p>
          <a:p>
            <a:endParaRPr lang="ru-RU" smtClean="0"/>
          </a:p>
          <a:p>
            <a:endParaRPr lang="ru-RU" smtClean="0"/>
          </a:p>
          <a:p>
            <a:endParaRPr lang="ru-RU" smtClean="0"/>
          </a:p>
          <a:p>
            <a:endParaRPr lang="ru-RU" smtClean="0"/>
          </a:p>
          <a:p>
            <a:endParaRPr lang="ru-RU" smtClean="0"/>
          </a:p>
          <a:p>
            <a:r>
              <a:rPr lang="ru-RU" b="1" smtClean="0"/>
              <a:t>Мировой рынок пеллет, как ожидают, удвоится за следующие семь лет </a:t>
            </a:r>
            <a:r>
              <a:rPr lang="en-US" b="1" smtClean="0"/>
              <a:t>(</a:t>
            </a:r>
            <a:r>
              <a:rPr lang="ru-RU" b="1" smtClean="0"/>
              <a:t>Международная Конференция по Биомассе 24-27 марта  2014, Орландо, Флорида).</a:t>
            </a:r>
          </a:p>
        </p:txBody>
      </p:sp>
      <p:pic>
        <p:nvPicPr>
          <p:cNvPr id="21507" name="Рисунок 3" descr="http://www.biomassmagazine.com/uploads/posts/web/2014/03/gintehrBiomass_13957094913324.jpg"/>
          <p:cNvPicPr>
            <a:picLocks noChangeAspect="1" noChangeArrowheads="1"/>
          </p:cNvPicPr>
          <p:nvPr/>
        </p:nvPicPr>
        <p:blipFill>
          <a:blip r:embed="rId3"/>
          <a:srcRect/>
          <a:stretch>
            <a:fillRect/>
          </a:stretch>
        </p:blipFill>
        <p:spPr bwMode="auto">
          <a:xfrm>
            <a:off x="2855913" y="1149350"/>
            <a:ext cx="496887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4"/>
          <p:cNvSpPr>
            <a:spLocks noGrp="1"/>
          </p:cNvSpPr>
          <p:nvPr>
            <p:ph type="title"/>
          </p:nvPr>
        </p:nvSpPr>
        <p:spPr/>
        <p:txBody>
          <a:bodyPr rtlCol="0">
            <a:normAutofit fontScale="90000"/>
          </a:bodyPr>
          <a:lstStyle/>
          <a:p>
            <a:pPr algn="ctr" fontAlgn="auto">
              <a:spcAft>
                <a:spcPts val="0"/>
              </a:spcAft>
              <a:defRPr/>
            </a:pPr>
            <a:r>
              <a:rPr lang="ru-RU" sz="3200" b="1" dirty="0">
                <a:solidFill>
                  <a:srgbClr val="00B0F0"/>
                </a:solidFill>
                <a:latin typeface="Arial Black" pitchFamily="34" charset="0"/>
              </a:rPr>
              <a:t>Система совмещенных плантаций  -  лесных и технических </a:t>
            </a:r>
            <a:r>
              <a:rPr lang="ru-RU" sz="3200" b="1" dirty="0" err="1">
                <a:solidFill>
                  <a:srgbClr val="00B0F0"/>
                </a:solidFill>
                <a:latin typeface="Arial Black" pitchFamily="34" charset="0"/>
              </a:rPr>
              <a:t>агро-культур</a:t>
            </a:r>
            <a:r>
              <a:rPr lang="ru-RU" sz="3200" b="1" dirty="0">
                <a:solidFill>
                  <a:srgbClr val="00B0F0"/>
                </a:solidFill>
                <a:latin typeface="Arial Black" pitchFamily="34" charset="0"/>
              </a:rPr>
              <a:t> (агро-форестри)</a:t>
            </a:r>
          </a:p>
        </p:txBody>
      </p:sp>
      <p:sp>
        <p:nvSpPr>
          <p:cNvPr id="52226" name="Содержимое 5"/>
          <p:cNvSpPr>
            <a:spLocks noGrp="1"/>
          </p:cNvSpPr>
          <p:nvPr>
            <p:ph idx="1"/>
          </p:nvPr>
        </p:nvSpPr>
        <p:spPr>
          <a:xfrm>
            <a:off x="1524000" y="1773238"/>
            <a:ext cx="9144000" cy="5084762"/>
          </a:xfrm>
        </p:spPr>
        <p:txBody>
          <a:bodyPr/>
          <a:lstStyle/>
          <a:p>
            <a:pPr>
              <a:buFontTx/>
              <a:buNone/>
            </a:pPr>
            <a:r>
              <a:rPr lang="ru-RU" sz="2400" b="1" smtClean="0"/>
              <a:t>Используется междурядное размещение культур и дополнительное землепользование (например, посадки </a:t>
            </a:r>
            <a:r>
              <a:rPr lang="ru-RU" sz="2400" b="1" smtClean="0">
                <a:solidFill>
                  <a:srgbClr val="C00000"/>
                </a:solidFill>
              </a:rPr>
              <a:t>салекса - ивняка для биотоплива</a:t>
            </a:r>
            <a:r>
              <a:rPr lang="ru-RU" sz="2400" b="1" smtClean="0"/>
              <a:t>, масличных культур для биотоплива). Такие плантации начинают давать отдачу уже на второй-третий год после закладки. </a:t>
            </a:r>
          </a:p>
          <a:p>
            <a:pPr>
              <a:buFontTx/>
              <a:buNone/>
            </a:pPr>
            <a:r>
              <a:rPr lang="ru-RU" sz="2400" b="1" smtClean="0"/>
              <a:t>В Китае молодые деревья смешаны с маниокой, ананасами, травами или чаем. Также плантации используются  как пастбища для скота, домашней птицы и пчел. </a:t>
            </a:r>
          </a:p>
          <a:p>
            <a:pPr>
              <a:buFontTx/>
              <a:buNone/>
            </a:pPr>
            <a:r>
              <a:rPr lang="ru-RU" sz="2400" b="1" smtClean="0"/>
              <a:t>Такая система  способствует социальному развитию и устойчивости.</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a:spLocks noGrp="1"/>
          </p:cNvSpPr>
          <p:nvPr>
            <p:ph type="title"/>
          </p:nvPr>
        </p:nvSpPr>
        <p:spPr/>
        <p:txBody>
          <a:bodyPr/>
          <a:lstStyle/>
          <a:p>
            <a:endParaRPr lang="ru-RU" smtClean="0"/>
          </a:p>
        </p:txBody>
      </p:sp>
      <p:sp>
        <p:nvSpPr>
          <p:cNvPr id="54274" name="Содержимое 2"/>
          <p:cNvSpPr>
            <a:spLocks noGrp="1"/>
          </p:cNvSpPr>
          <p:nvPr>
            <p:ph idx="1"/>
          </p:nvPr>
        </p:nvSpPr>
        <p:spPr/>
        <p:txBody>
          <a:bodyPr/>
          <a:lstStyle/>
          <a:p>
            <a:endParaRPr lang="ru-RU" smtClean="0"/>
          </a:p>
        </p:txBody>
      </p:sp>
      <p:pic>
        <p:nvPicPr>
          <p:cNvPr id="54275" name="Picture 2" descr="C:\Documents and Settings\user\Рабочий стол\DCIM\101MSDCF\DSC02217.JPG"/>
          <p:cNvPicPr>
            <a:picLocks noChangeAspect="1" noChangeArrowheads="1"/>
          </p:cNvPicPr>
          <p:nvPr/>
        </p:nvPicPr>
        <p:blipFill>
          <a:blip r:embed="rId2"/>
          <a:srcRect/>
          <a:stretch>
            <a:fillRect/>
          </a:stretch>
        </p:blipFill>
        <p:spPr bwMode="auto">
          <a:xfrm>
            <a:off x="1524000" y="-1827213"/>
            <a:ext cx="9144000" cy="868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Заголовок 1"/>
          <p:cNvSpPr>
            <a:spLocks noGrp="1"/>
          </p:cNvSpPr>
          <p:nvPr>
            <p:ph type="title"/>
          </p:nvPr>
        </p:nvSpPr>
        <p:spPr/>
        <p:txBody>
          <a:bodyPr/>
          <a:lstStyle/>
          <a:p>
            <a:pPr algn="ctr"/>
            <a:r>
              <a:rPr lang="ru-RU" smtClean="0">
                <a:latin typeface="Arial" charset="0"/>
                <a:cs typeface="Arial" charset="0"/>
              </a:rPr>
              <a:t>Микроводоросли и ЦБП</a:t>
            </a:r>
          </a:p>
        </p:txBody>
      </p:sp>
      <p:sp>
        <p:nvSpPr>
          <p:cNvPr id="55298" name="Содержимое 2"/>
          <p:cNvSpPr>
            <a:spLocks noGrp="1"/>
          </p:cNvSpPr>
          <p:nvPr>
            <p:ph idx="1"/>
          </p:nvPr>
        </p:nvSpPr>
        <p:spPr>
          <a:xfrm>
            <a:off x="82550" y="1517650"/>
            <a:ext cx="11083925" cy="4322763"/>
          </a:xfrm>
        </p:spPr>
        <p:txBody>
          <a:bodyPr/>
          <a:lstStyle/>
          <a:p>
            <a:pPr>
              <a:buFontTx/>
              <a:buNone/>
            </a:pPr>
            <a:r>
              <a:rPr lang="ru-RU" smtClean="0"/>
              <a:t>  </a:t>
            </a:r>
            <a:r>
              <a:rPr lang="ru-RU" sz="3200" smtClean="0">
                <a:latin typeface="Arial" charset="0"/>
                <a:cs typeface="Arial" charset="0"/>
              </a:rPr>
              <a:t>ЦБК имеют огромные количества вторичного тепла, сбрасываемого с очищенными стоками в водоемы:</a:t>
            </a:r>
          </a:p>
          <a:p>
            <a:pPr>
              <a:buFontTx/>
              <a:buNone/>
            </a:pPr>
            <a:r>
              <a:rPr lang="ru-RU" sz="3200" smtClean="0">
                <a:latin typeface="Arial" charset="0"/>
                <a:cs typeface="Arial" charset="0"/>
              </a:rPr>
              <a:t> среднегодовая температура забираемой воды -   5-7</a:t>
            </a:r>
            <a:r>
              <a:rPr lang="ru-RU" sz="3200" baseline="30000" smtClean="0">
                <a:latin typeface="Arial" charset="0"/>
                <a:cs typeface="Arial" charset="0"/>
              </a:rPr>
              <a:t>о</a:t>
            </a:r>
            <a:r>
              <a:rPr lang="ru-RU" sz="3200" smtClean="0">
                <a:latin typeface="Arial" charset="0"/>
                <a:cs typeface="Arial" charset="0"/>
              </a:rPr>
              <a:t>С, </a:t>
            </a:r>
          </a:p>
          <a:p>
            <a:pPr>
              <a:buFontTx/>
              <a:buNone/>
            </a:pPr>
            <a:r>
              <a:rPr lang="ru-RU" sz="3200" smtClean="0">
                <a:latin typeface="Arial" charset="0"/>
                <a:cs typeface="Arial" charset="0"/>
              </a:rPr>
              <a:t>среднегодовая температура стоков -   35-40</a:t>
            </a:r>
            <a:r>
              <a:rPr lang="ru-RU" sz="3200" baseline="30000" smtClean="0">
                <a:latin typeface="Arial" charset="0"/>
                <a:cs typeface="Arial" charset="0"/>
              </a:rPr>
              <a:t>о</a:t>
            </a:r>
            <a:r>
              <a:rPr lang="ru-RU" sz="3200" smtClean="0">
                <a:latin typeface="Arial" charset="0"/>
                <a:cs typeface="Arial" charset="0"/>
              </a:rPr>
              <a:t>С</a:t>
            </a:r>
          </a:p>
          <a:p>
            <a:pPr>
              <a:buFontTx/>
              <a:buNone/>
            </a:pPr>
            <a:r>
              <a:rPr lang="ru-RU" sz="3200" smtClean="0">
                <a:latin typeface="Arial" charset="0"/>
                <a:cs typeface="Arial" charset="0"/>
              </a:rPr>
              <a:t>объем для крупных комбинатов – 150-300 тысяч кубометров в сутки. </a:t>
            </a:r>
          </a:p>
          <a:p>
            <a:pPr>
              <a:buFontTx/>
              <a:buNone/>
            </a:pPr>
            <a:r>
              <a:rPr lang="ru-RU" sz="3200" smtClean="0">
                <a:latin typeface="Arial" charset="0"/>
                <a:cs typeface="Arial" charset="0"/>
              </a:rPr>
              <a:t>Эта вода может быть использована, в перспективе, для выращивания микроводорослей. </a:t>
            </a:r>
          </a:p>
          <a:p>
            <a:pPr>
              <a:buFontTx/>
              <a:buNone/>
            </a:pPr>
            <a:endParaRPr lang="ru-RU" sz="3200" smtClean="0">
              <a:latin typeface="Arial" charset="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Заголовок 6"/>
          <p:cNvSpPr>
            <a:spLocks noGrp="1"/>
          </p:cNvSpPr>
          <p:nvPr>
            <p:ph type="title"/>
          </p:nvPr>
        </p:nvSpPr>
        <p:spPr/>
        <p:txBody>
          <a:bodyPr/>
          <a:lstStyle/>
          <a:p>
            <a:pPr algn="ctr"/>
            <a:r>
              <a:rPr lang="ru-RU" smtClean="0">
                <a:solidFill>
                  <a:srgbClr val="0070C0"/>
                </a:solidFill>
                <a:latin typeface="Arial Black" pitchFamily="34" charset="0"/>
              </a:rPr>
              <a:t>Прогноз развития производства микроводорослей</a:t>
            </a:r>
          </a:p>
        </p:txBody>
      </p:sp>
      <p:pic>
        <p:nvPicPr>
          <p:cNvPr id="56322" name="Picture 3"/>
          <p:cNvPicPr>
            <a:picLocks noGrp="1" noChangeAspect="1" noChangeArrowheads="1"/>
          </p:cNvPicPr>
          <p:nvPr>
            <p:ph idx="1"/>
          </p:nvPr>
        </p:nvPicPr>
        <p:blipFill>
          <a:blip r:embed="rId2"/>
          <a:srcRect/>
          <a:stretch>
            <a:fillRect/>
          </a:stretch>
        </p:blipFill>
        <p:spPr>
          <a:xfrm>
            <a:off x="1828800" y="1600200"/>
            <a:ext cx="8534400" cy="49530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Заголовок 1"/>
          <p:cNvSpPr>
            <a:spLocks noGrp="1"/>
          </p:cNvSpPr>
          <p:nvPr>
            <p:ph type="title"/>
          </p:nvPr>
        </p:nvSpPr>
        <p:spPr/>
        <p:txBody>
          <a:bodyPr/>
          <a:lstStyle/>
          <a:p>
            <a:pPr algn="ctr"/>
            <a:r>
              <a:rPr lang="ru-RU" sz="3200" b="1" smtClean="0">
                <a:solidFill>
                  <a:srgbClr val="0070C0"/>
                </a:solidFill>
                <a:latin typeface="Arial Black" pitchFamily="34" charset="0"/>
              </a:rPr>
              <a:t>Производство микроводорослей (альга) в Нидерландах</a:t>
            </a:r>
          </a:p>
        </p:txBody>
      </p:sp>
      <p:pic>
        <p:nvPicPr>
          <p:cNvPr id="57346" name="Picture 2" descr="C:\Documents and Settings\user\Рабочий стол\DCIM\101MSDCF\DSC02500.JPG"/>
          <p:cNvPicPr>
            <a:picLocks noGrp="1" noChangeAspect="1" noChangeArrowheads="1"/>
          </p:cNvPicPr>
          <p:nvPr>
            <p:ph idx="1"/>
          </p:nvPr>
        </p:nvPicPr>
        <p:blipFill>
          <a:blip r:embed="rId2"/>
          <a:srcRect/>
          <a:stretch>
            <a:fillRect/>
          </a:stretch>
        </p:blipFill>
        <p:spPr>
          <a:xfrm>
            <a:off x="3078163" y="1600200"/>
            <a:ext cx="6567487" cy="492442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a:spLocks noGrp="1"/>
          </p:cNvSpPr>
          <p:nvPr>
            <p:ph type="title"/>
          </p:nvPr>
        </p:nvSpPr>
        <p:spPr/>
        <p:txBody>
          <a:bodyPr/>
          <a:lstStyle/>
          <a:p>
            <a:pPr algn="ctr"/>
            <a:r>
              <a:rPr lang="ru-RU" smtClean="0">
                <a:solidFill>
                  <a:srgbClr val="0070C0"/>
                </a:solidFill>
                <a:latin typeface="Arial Black" pitchFamily="34" charset="0"/>
              </a:rPr>
              <a:t>Совместное использование био-реактора и водоемов</a:t>
            </a:r>
          </a:p>
        </p:txBody>
      </p:sp>
      <p:pic>
        <p:nvPicPr>
          <p:cNvPr id="58370" name="Picture 2" descr="C:\Documents and Settings\user\Рабочий стол\DCIM\101MSDCF\DSC02486.JPG"/>
          <p:cNvPicPr>
            <a:picLocks noGrp="1" noChangeAspect="1" noChangeArrowheads="1"/>
          </p:cNvPicPr>
          <p:nvPr>
            <p:ph idx="1"/>
          </p:nvPr>
        </p:nvPicPr>
        <p:blipFill>
          <a:blip r:embed="rId2"/>
          <a:srcRect/>
          <a:stretch>
            <a:fillRect/>
          </a:stretch>
        </p:blipFill>
        <p:spPr>
          <a:xfrm>
            <a:off x="1524000" y="1600200"/>
            <a:ext cx="9144000" cy="52578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rtlCol="0">
            <a:normAutofit fontScale="90000"/>
          </a:bodyPr>
          <a:lstStyle/>
          <a:p>
            <a:pPr algn="ctr" fontAlgn="auto">
              <a:spcAft>
                <a:spcPts val="0"/>
              </a:spcAft>
              <a:defRPr/>
            </a:pPr>
            <a:r>
              <a:rPr lang="ru-RU" sz="4000" dirty="0">
                <a:solidFill>
                  <a:srgbClr val="00B0F0"/>
                </a:solidFill>
                <a:latin typeface="Arial Black" pitchFamily="34" charset="0"/>
              </a:rPr>
              <a:t>Разработки по биотопливу </a:t>
            </a:r>
            <a:br>
              <a:rPr lang="ru-RU" sz="4000" dirty="0">
                <a:solidFill>
                  <a:srgbClr val="00B0F0"/>
                </a:solidFill>
                <a:latin typeface="Arial Black" pitchFamily="34" charset="0"/>
              </a:rPr>
            </a:br>
            <a:r>
              <a:rPr lang="ru-RU" sz="4000" dirty="0">
                <a:solidFill>
                  <a:srgbClr val="00B0F0"/>
                </a:solidFill>
                <a:latin typeface="Arial Black" pitchFamily="34" charset="0"/>
              </a:rPr>
              <a:t>СПб ГТУ РП</a:t>
            </a:r>
            <a:r>
              <a:rPr lang="ru-RU" sz="4000" dirty="0" smtClean="0">
                <a:solidFill>
                  <a:srgbClr val="00B0F0"/>
                </a:solidFill>
                <a:latin typeface="Arial Black" pitchFamily="34" charset="0"/>
              </a:rPr>
              <a:t>, «Илима», </a:t>
            </a:r>
            <a:r>
              <a:rPr lang="ru-RU" sz="4000" dirty="0">
                <a:solidFill>
                  <a:srgbClr val="00B0F0"/>
                </a:solidFill>
                <a:latin typeface="Arial Black" pitchFamily="34" charset="0"/>
              </a:rPr>
              <a:t>КВИ и </a:t>
            </a:r>
            <a:br>
              <a:rPr lang="ru-RU" sz="4000" dirty="0">
                <a:solidFill>
                  <a:srgbClr val="00B0F0"/>
                </a:solidFill>
                <a:latin typeface="Arial Black" pitchFamily="34" charset="0"/>
              </a:rPr>
            </a:br>
            <a:r>
              <a:rPr lang="ru-RU" sz="4000" dirty="0">
                <a:solidFill>
                  <a:srgbClr val="00B0F0"/>
                </a:solidFill>
                <a:latin typeface="Arial Black" pitchFamily="34" charset="0"/>
              </a:rPr>
              <a:t>ОАО «Светогорск». </a:t>
            </a:r>
          </a:p>
        </p:txBody>
      </p:sp>
      <p:sp>
        <p:nvSpPr>
          <p:cNvPr id="66562" name="Rectangle 3"/>
          <p:cNvSpPr>
            <a:spLocks noGrp="1" noChangeArrowheads="1"/>
          </p:cNvSpPr>
          <p:nvPr>
            <p:ph type="body" idx="1"/>
          </p:nvPr>
        </p:nvSpPr>
        <p:spPr/>
        <p:txBody>
          <a:bodyPr rtlCol="0">
            <a:normAutofit fontScale="92500"/>
          </a:bodyPr>
          <a:lstStyle/>
          <a:p>
            <a:pPr fontAlgn="auto">
              <a:spcAft>
                <a:spcPts val="0"/>
              </a:spcAft>
              <a:buFont typeface="Arial" panose="020B0604020202020204" pitchFamily="34" charset="0"/>
              <a:buChar char="•"/>
              <a:defRPr/>
            </a:pPr>
            <a:endParaRPr lang="ru-RU" dirty="0" smtClean="0"/>
          </a:p>
          <a:p>
            <a:pPr fontAlgn="auto">
              <a:spcAft>
                <a:spcPts val="0"/>
              </a:spcAft>
              <a:buFont typeface="Arial" panose="020B0604020202020204" pitchFamily="34" charset="0"/>
              <a:buChar char="•"/>
              <a:defRPr/>
            </a:pPr>
            <a:r>
              <a:rPr lang="ru-RU" b="1" dirty="0" smtClean="0">
                <a:solidFill>
                  <a:srgbClr val="FF0000"/>
                </a:solidFill>
                <a:latin typeface="Arial" pitchFamily="34" charset="0"/>
                <a:cs typeface="Arial" pitchFamily="34" charset="0"/>
              </a:rPr>
              <a:t>В августе 2014 г. ОАО «Группа «Илим»     и         СПб ГТУ РП   успешно завершили и в 2014-2016 гг. реализовали проект «Лиственница» - крупнейший инновационный проект в Лесном секторе России (Частно-государственное партнерство –свыше 350 млн. руб.).  В рамках проекта в качестве био-топлива стал успешно использоваться один из компонентов древесины лиственницы – арабиногалактан. </a:t>
            </a:r>
            <a:endParaRPr lang="ru-RU" b="1" dirty="0" smtClean="0">
              <a:latin typeface="Arial" pitchFamily="34" charset="0"/>
              <a:cs typeface="Arial" pitchFamily="34" charset="0"/>
            </a:endParaRPr>
          </a:p>
          <a:p>
            <a:pPr fontAlgn="auto">
              <a:spcAft>
                <a:spcPts val="0"/>
              </a:spcAft>
              <a:buFontTx/>
              <a:buNone/>
              <a:defRPr/>
            </a:pPr>
            <a:r>
              <a:rPr lang="ru-RU" b="1" dirty="0" smtClean="0">
                <a:latin typeface="Arial" pitchFamily="34" charset="0"/>
                <a:cs typeface="Arial" pitchFamily="34" charset="0"/>
              </a:rPr>
              <a:t>     В 2007-2008 году на Светогорском ЦБК реализован ряд инновационных технологий, обеспечивших увеличение использования биотоплива на 150-200 тонн в сутки</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1524000" y="260350"/>
            <a:ext cx="8686800" cy="1143000"/>
          </a:xfrm>
        </p:spPr>
        <p:txBody>
          <a:bodyPr rtlCol="0">
            <a:normAutofit fontScale="90000"/>
          </a:bodyPr>
          <a:lstStyle/>
          <a:p>
            <a:pPr algn="ctr" fontAlgn="auto">
              <a:spcAft>
                <a:spcPts val="0"/>
              </a:spcAft>
              <a:defRPr/>
            </a:pPr>
            <a:r>
              <a:rPr lang="ru-RU" sz="4000" dirty="0" err="1">
                <a:solidFill>
                  <a:srgbClr val="00B0F0"/>
                </a:solidFill>
                <a:latin typeface="Arial Black" pitchFamily="34" charset="0"/>
              </a:rPr>
              <a:t>Биотопливо</a:t>
            </a:r>
            <a:r>
              <a:rPr lang="ru-RU" sz="4000" dirty="0">
                <a:solidFill>
                  <a:srgbClr val="00B0F0"/>
                </a:solidFill>
                <a:latin typeface="Arial Black" pitchFamily="34" charset="0"/>
              </a:rPr>
              <a:t> на основе обезвоженных осадков</a:t>
            </a:r>
          </a:p>
        </p:txBody>
      </p:sp>
      <p:sp>
        <p:nvSpPr>
          <p:cNvPr id="60418" name="Rectangle 3"/>
          <p:cNvSpPr>
            <a:spLocks noGrp="1" noChangeArrowheads="1"/>
          </p:cNvSpPr>
          <p:nvPr>
            <p:ph type="body" idx="1"/>
          </p:nvPr>
        </p:nvSpPr>
        <p:spPr/>
        <p:txBody>
          <a:bodyPr/>
          <a:lstStyle/>
          <a:p>
            <a:r>
              <a:rPr lang="ru-RU" sz="3600" smtClean="0"/>
              <a:t>На ЦБК образуется большое количество отходов в виде осадков, шламов, избыточного ила и пр.,</a:t>
            </a:r>
          </a:p>
          <a:p>
            <a:r>
              <a:rPr lang="ru-RU" sz="3600" smtClean="0"/>
              <a:t>Разная природа и структура осадков требуют разного подхода к обработке и утилизации</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algn="r"/>
            <a:r>
              <a:rPr lang="ru-RU" smtClean="0">
                <a:latin typeface="Arial Black" pitchFamily="34" charset="0"/>
              </a:rPr>
              <a:t>Обезвоживание осадков</a:t>
            </a:r>
          </a:p>
        </p:txBody>
      </p:sp>
      <p:pic>
        <p:nvPicPr>
          <p:cNvPr id="61442" name="Picture 3" descr="Svetogorsk "/>
          <p:cNvPicPr>
            <a:picLocks noGrp="1" noChangeAspect="1" noChangeArrowheads="1"/>
          </p:cNvPicPr>
          <p:nvPr>
            <p:ph idx="1"/>
          </p:nvPr>
        </p:nvPicPr>
        <p:blipFill>
          <a:blip r:embed="rId2"/>
          <a:srcRect/>
          <a:stretch>
            <a:fillRect/>
          </a:stretch>
        </p:blipFill>
        <p:spPr>
          <a:xfrm>
            <a:off x="2208213" y="1196975"/>
            <a:ext cx="6604000" cy="4953000"/>
          </a:xfrm>
        </p:spPr>
      </p:pic>
      <p:pic>
        <p:nvPicPr>
          <p:cNvPr id="61443" name="Picture 4" descr="f2"/>
          <p:cNvPicPr>
            <a:picLocks noChangeAspect="1" noChangeArrowheads="1"/>
          </p:cNvPicPr>
          <p:nvPr/>
        </p:nvPicPr>
        <p:blipFill>
          <a:blip r:embed="rId3"/>
          <a:srcRect/>
          <a:stretch>
            <a:fillRect/>
          </a:stretch>
        </p:blipFill>
        <p:spPr bwMode="auto">
          <a:xfrm>
            <a:off x="6888163" y="3933825"/>
            <a:ext cx="3205162" cy="247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Grp="1" noChangeArrowheads="1"/>
          </p:cNvSpPr>
          <p:nvPr>
            <p:ph type="title"/>
          </p:nvPr>
        </p:nvSpPr>
        <p:spPr>
          <a:xfrm>
            <a:off x="820738" y="423863"/>
            <a:ext cx="10515600" cy="1325562"/>
          </a:xfrm>
        </p:spPr>
        <p:txBody>
          <a:bodyPr/>
          <a:lstStyle/>
          <a:p>
            <a:r>
              <a:rPr lang="ru-RU" sz="2400" smtClean="0">
                <a:solidFill>
                  <a:srgbClr val="00B0F0"/>
                </a:solidFill>
                <a:latin typeface="Arial Black" pitchFamily="34" charset="0"/>
              </a:rPr>
              <a:t>Импорт пеллет в страны ЕС в 2009-2012</a:t>
            </a:r>
            <a:r>
              <a:rPr lang="en-US" sz="2400" smtClean="0">
                <a:solidFill>
                  <a:srgbClr val="00B0F0"/>
                </a:solidFill>
                <a:latin typeface="Arial Black" pitchFamily="34" charset="0"/>
              </a:rPr>
              <a:t> </a:t>
            </a:r>
            <a:r>
              <a:rPr lang="ru-RU" sz="2400" smtClean="0">
                <a:solidFill>
                  <a:srgbClr val="00B0F0"/>
                </a:solidFill>
                <a:latin typeface="Arial Black" pitchFamily="34" charset="0"/>
              </a:rPr>
              <a:t>гг. </a:t>
            </a:r>
            <a:r>
              <a:rPr lang="en-US" sz="2400" smtClean="0">
                <a:solidFill>
                  <a:srgbClr val="00B0F0"/>
                </a:solidFill>
                <a:latin typeface="Arial Black" pitchFamily="34" charset="0"/>
              </a:rPr>
              <a:t>   </a:t>
            </a:r>
            <a:r>
              <a:rPr lang="ru-RU" sz="2400" b="1" smtClean="0">
                <a:solidFill>
                  <a:srgbClr val="00B0F0"/>
                </a:solidFill>
                <a:latin typeface="Arial Black" pitchFamily="34" charset="0"/>
              </a:rPr>
              <a:t>(</a:t>
            </a:r>
            <a:r>
              <a:rPr lang="en-US" sz="2400" b="1" smtClean="0">
                <a:solidFill>
                  <a:srgbClr val="00B0F0"/>
                </a:solidFill>
                <a:latin typeface="Arial Black" pitchFamily="34" charset="0"/>
              </a:rPr>
              <a:t>FPAMR 2013)</a:t>
            </a:r>
            <a:endParaRPr lang="ru-RU" sz="2400" b="1" smtClean="0">
              <a:solidFill>
                <a:srgbClr val="00B0F0"/>
              </a:solidFill>
              <a:latin typeface="Arial Black" pitchFamily="34" charset="0"/>
            </a:endParaRPr>
          </a:p>
        </p:txBody>
      </p:sp>
      <p:sp>
        <p:nvSpPr>
          <p:cNvPr id="62466" name="Rectangle 6"/>
          <p:cNvSpPr>
            <a:spLocks noChangeArrowheads="1"/>
          </p:cNvSpPr>
          <p:nvPr/>
        </p:nvSpPr>
        <p:spPr bwMode="auto">
          <a:xfrm>
            <a:off x="4638675" y="1966913"/>
            <a:ext cx="2857500" cy="400050"/>
          </a:xfrm>
          <a:prstGeom prst="rect">
            <a:avLst/>
          </a:prstGeom>
          <a:noFill/>
          <a:ln w="9525">
            <a:noFill/>
            <a:miter lim="800000"/>
            <a:headEnd/>
            <a:tailEnd/>
          </a:ln>
        </p:spPr>
        <p:txBody>
          <a:bodyPr wrap="none" anchor="ctr">
            <a:spAutoFit/>
          </a:bodyPr>
          <a:lstStyle/>
          <a:p>
            <a:pPr>
              <a:tabLst>
                <a:tab pos="-457200" algn="l"/>
              </a:tabLst>
            </a:pPr>
            <a:r>
              <a:rPr lang="en-CA" sz="1000" b="1" i="1">
                <a:latin typeface="Segoe UI" pitchFamily="34" charset="0"/>
                <a:ea typeface="Times New Roman" pitchFamily="18" charset="0"/>
                <a:cs typeface="Segoe UI" pitchFamily="34" charset="0"/>
              </a:rPr>
              <a:t>Imports of wood pellets to EU-27, 2009-2012</a:t>
            </a:r>
            <a:endParaRPr lang="en-CA" sz="1000" b="1">
              <a:latin typeface="Calibri" pitchFamily="34" charset="0"/>
              <a:ea typeface="Times New Roman" pitchFamily="18" charset="0"/>
              <a:cs typeface="Segoe UI" pitchFamily="34" charset="0"/>
            </a:endParaRPr>
          </a:p>
          <a:p>
            <a:pPr eaLnBrk="0" hangingPunct="0">
              <a:tabLst>
                <a:tab pos="-457200" algn="l"/>
              </a:tabLst>
            </a:pPr>
            <a:r>
              <a:rPr lang="en-CA" sz="1000" b="1">
                <a:latin typeface="Calibri" pitchFamily="34" charset="0"/>
                <a:ea typeface="Times New Roman" pitchFamily="18" charset="0"/>
                <a:cs typeface="Segoe UI" pitchFamily="34" charset="0"/>
              </a:rPr>
              <a:t> </a:t>
            </a:r>
            <a:endParaRPr lang="en-CA">
              <a:latin typeface="Calibri" pitchFamily="34" charset="0"/>
              <a:ea typeface="Times New Roman" pitchFamily="18" charset="0"/>
              <a:cs typeface="Segoe UI" pitchFamily="34" charset="0"/>
            </a:endParaRPr>
          </a:p>
        </p:txBody>
      </p:sp>
      <p:pic>
        <p:nvPicPr>
          <p:cNvPr id="62467" name="Picture 85"/>
          <p:cNvPicPr>
            <a:picLocks noChangeAspect="1" noChangeArrowheads="1"/>
          </p:cNvPicPr>
          <p:nvPr/>
        </p:nvPicPr>
        <p:blipFill>
          <a:blip r:embed="rId2"/>
          <a:srcRect/>
          <a:stretch>
            <a:fillRect/>
          </a:stretch>
        </p:blipFill>
        <p:spPr bwMode="auto">
          <a:xfrm>
            <a:off x="1847850" y="1341438"/>
            <a:ext cx="8351838" cy="5327650"/>
          </a:xfrm>
          <a:prstGeom prst="rect">
            <a:avLst/>
          </a:prstGeom>
          <a:noFill/>
          <a:ln w="9525">
            <a:noFill/>
            <a:miter lim="800000"/>
            <a:headEnd/>
            <a:tailEnd/>
          </a:ln>
        </p:spPr>
      </p:pic>
      <p:sp>
        <p:nvSpPr>
          <p:cNvPr id="62468" name="Rectangle 7"/>
          <p:cNvSpPr>
            <a:spLocks noChangeArrowheads="1"/>
          </p:cNvSpPr>
          <p:nvPr/>
        </p:nvSpPr>
        <p:spPr bwMode="auto">
          <a:xfrm>
            <a:off x="4638675" y="4660900"/>
            <a:ext cx="215900" cy="228600"/>
          </a:xfrm>
          <a:prstGeom prst="rect">
            <a:avLst/>
          </a:prstGeom>
          <a:noFill/>
          <a:ln w="9525">
            <a:noFill/>
            <a:miter lim="800000"/>
            <a:headEnd/>
            <a:tailEnd/>
          </a:ln>
        </p:spPr>
        <p:txBody>
          <a:bodyPr wrap="none" anchor="ctr">
            <a:spAutoFit/>
          </a:bodyPr>
          <a:lstStyle/>
          <a:p>
            <a:r>
              <a:rPr lang="ru-RU" sz="900">
                <a:latin typeface="Calibri" pitchFamily="34" charset="0"/>
              </a:rPr>
              <a:t> </a:t>
            </a:r>
            <a:endParaRPr lang="ru-RU">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1"/>
          <p:cNvSpPr>
            <a:spLocks noGrp="1"/>
          </p:cNvSpPr>
          <p:nvPr>
            <p:ph type="title"/>
          </p:nvPr>
        </p:nvSpPr>
        <p:spPr>
          <a:xfrm>
            <a:off x="1935163" y="303213"/>
            <a:ext cx="8243887" cy="685800"/>
          </a:xfrm>
        </p:spPr>
        <p:txBody>
          <a:bodyPr rtlCol="0">
            <a:normAutofit fontScale="90000"/>
          </a:bodyPr>
          <a:lstStyle/>
          <a:p>
            <a:pPr algn="ctr" fontAlgn="auto">
              <a:spcAft>
                <a:spcPts val="0"/>
              </a:spcAft>
              <a:defRPr/>
            </a:pPr>
            <a:r>
              <a:rPr lang="ru-RU" sz="3200" b="1" dirty="0" smtClean="0">
                <a:solidFill>
                  <a:srgbClr val="00B0F0"/>
                </a:solidFill>
                <a:latin typeface="Arial Black" pitchFamily="34" charset="0"/>
              </a:rPr>
              <a:t>Прогноз развития мирового производства пеллет</a:t>
            </a:r>
            <a:endParaRPr lang="en-GB" sz="3200" b="1" dirty="0">
              <a:solidFill>
                <a:srgbClr val="00B0F0"/>
              </a:solidFill>
              <a:latin typeface="Arial Black" pitchFamily="34" charset="0"/>
            </a:endParaRPr>
          </a:p>
        </p:txBody>
      </p:sp>
      <p:sp>
        <p:nvSpPr>
          <p:cNvPr id="2355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AAB1E5-1C62-4E59-8C16-B3AA9180B9CB}" type="slidenum">
              <a:rPr lang="en-GB">
                <a:solidFill>
                  <a:srgbClr val="000000"/>
                </a:solidFill>
                <a:cs typeface="Arial" charset="0"/>
              </a:rPr>
              <a:pPr fontAlgn="base">
                <a:spcBef>
                  <a:spcPct val="0"/>
                </a:spcBef>
                <a:spcAft>
                  <a:spcPct val="0"/>
                </a:spcAft>
              </a:pPr>
              <a:t>4</a:t>
            </a:fld>
            <a:r>
              <a:rPr lang="en-GB">
                <a:solidFill>
                  <a:srgbClr val="000000"/>
                </a:solidFill>
                <a:cs typeface="Arial" charset="0"/>
              </a:rPr>
              <a:t>     </a:t>
            </a:r>
          </a:p>
        </p:txBody>
      </p:sp>
      <p:sp>
        <p:nvSpPr>
          <p:cNvPr id="23555" name="Rectangle 15"/>
          <p:cNvSpPr txBox="1">
            <a:spLocks noGrp="1" noChangeArrowheads="1"/>
          </p:cNvSpPr>
          <p:nvPr/>
        </p:nvSpPr>
        <p:spPr bwMode="auto">
          <a:xfrm>
            <a:off x="1990725" y="6591300"/>
            <a:ext cx="536575" cy="150813"/>
          </a:xfrm>
          <a:prstGeom prst="rect">
            <a:avLst/>
          </a:prstGeom>
          <a:noFill/>
          <a:ln w="9525">
            <a:noFill/>
            <a:miter lim="800000"/>
            <a:headEnd/>
            <a:tailEnd/>
          </a:ln>
        </p:spPr>
        <p:txBody>
          <a:bodyPr/>
          <a:lstStyle/>
          <a:p>
            <a:r>
              <a:rPr lang="en-GB" sz="800" b="1">
                <a:solidFill>
                  <a:srgbClr val="657C83"/>
                </a:solidFill>
                <a:latin typeface="Calibri" pitchFamily="34" charset="0"/>
              </a:rPr>
              <a:t>    </a:t>
            </a:r>
          </a:p>
        </p:txBody>
      </p:sp>
      <p:sp>
        <p:nvSpPr>
          <p:cNvPr id="23556" name="Slide Number Placeholder 3"/>
          <p:cNvSpPr txBox="1">
            <a:spLocks noGrp="1"/>
          </p:cNvSpPr>
          <p:nvPr/>
        </p:nvSpPr>
        <p:spPr bwMode="auto">
          <a:xfrm>
            <a:off x="1958975" y="6597650"/>
            <a:ext cx="536575" cy="150813"/>
          </a:xfrm>
          <a:prstGeom prst="rect">
            <a:avLst/>
          </a:prstGeom>
          <a:noFill/>
          <a:ln w="9525">
            <a:noFill/>
            <a:miter lim="800000"/>
            <a:headEnd/>
            <a:tailEnd/>
          </a:ln>
        </p:spPr>
        <p:txBody>
          <a:bodyPr/>
          <a:lstStyle/>
          <a:p>
            <a:r>
              <a:rPr lang="en-GB" sz="800" b="1">
                <a:solidFill>
                  <a:srgbClr val="657C83"/>
                </a:solidFill>
                <a:latin typeface="Calibri" pitchFamily="34" charset="0"/>
              </a:rPr>
              <a:t>     </a:t>
            </a:r>
          </a:p>
        </p:txBody>
      </p:sp>
      <p:pic>
        <p:nvPicPr>
          <p:cNvPr id="23557" name="Picture 16"/>
          <p:cNvPicPr>
            <a:picLocks noChangeAspect="1"/>
          </p:cNvPicPr>
          <p:nvPr/>
        </p:nvPicPr>
        <p:blipFill>
          <a:blip r:embed="rId3"/>
          <a:srcRect/>
          <a:stretch>
            <a:fillRect/>
          </a:stretch>
        </p:blipFill>
        <p:spPr bwMode="auto">
          <a:xfrm>
            <a:off x="1631950" y="981075"/>
            <a:ext cx="8685213" cy="5453063"/>
          </a:xfrm>
          <a:prstGeom prst="rect">
            <a:avLst/>
          </a:prstGeom>
          <a:noFill/>
          <a:ln w="9525">
            <a:noFill/>
            <a:miter lim="800000"/>
            <a:headEnd/>
            <a:tailEnd/>
          </a:ln>
        </p:spPr>
      </p:pic>
      <p:sp>
        <p:nvSpPr>
          <p:cNvPr id="18" name="TextBox 17"/>
          <p:cNvSpPr txBox="1"/>
          <p:nvPr/>
        </p:nvSpPr>
        <p:spPr>
          <a:xfrm>
            <a:off x="1965325" y="5981700"/>
            <a:ext cx="5832475" cy="246063"/>
          </a:xfrm>
          <a:prstGeom prst="rect">
            <a:avLst/>
          </a:prstGeom>
          <a:noFill/>
        </p:spPr>
        <p:txBody>
          <a:bodyPr>
            <a:spAutoFit/>
          </a:bodyPr>
          <a:lstStyle/>
          <a:p>
            <a:pPr fontAlgn="auto">
              <a:spcBef>
                <a:spcPts val="0"/>
              </a:spcBef>
              <a:spcAft>
                <a:spcPts val="0"/>
              </a:spcAft>
              <a:defRPr/>
            </a:pPr>
            <a:r>
              <a:rPr lang="en-US" sz="1000" dirty="0">
                <a:solidFill>
                  <a:schemeClr val="tx1">
                    <a:lumMod val="50000"/>
                    <a:lumOff val="50000"/>
                  </a:schemeClr>
                </a:solidFill>
                <a:latin typeface="+mn-lt"/>
                <a:cs typeface="+mn-cs"/>
              </a:rPr>
              <a:t>Source: Hawkins Wright, Outlook For Wood Pellets, Q1 2016</a:t>
            </a:r>
          </a:p>
        </p:txBody>
      </p:sp>
      <p:sp>
        <p:nvSpPr>
          <p:cNvPr id="19" name="Footer Placeholder 3"/>
          <p:cNvSpPr>
            <a:spLocks noGrp="1"/>
          </p:cNvSpPr>
          <p:nvPr>
            <p:ph type="ftr" sz="quarter" idx="11"/>
          </p:nvPr>
        </p:nvSpPr>
        <p:spPr>
          <a:xfrm>
            <a:off x="1633538" y="6564313"/>
            <a:ext cx="4122737" cy="217487"/>
          </a:xfrm>
        </p:spPr>
        <p:txBody>
          <a:bodyPr/>
          <a:lstStyle/>
          <a:p>
            <a:pPr>
              <a:defRPr/>
            </a:pPr>
            <a:r>
              <a:rPr lang="en-GB" dirty="0"/>
              <a:t>Drax Group plc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Grp="1" noChangeArrowheads="1"/>
          </p:cNvSpPr>
          <p:nvPr>
            <p:ph type="title"/>
          </p:nvPr>
        </p:nvSpPr>
        <p:spPr>
          <a:xfrm>
            <a:off x="142875" y="365125"/>
            <a:ext cx="11668125" cy="1325563"/>
          </a:xfrm>
        </p:spPr>
        <p:txBody>
          <a:bodyPr/>
          <a:lstStyle/>
          <a:p>
            <a:r>
              <a:rPr lang="ru-RU" sz="2000" b="1" smtClean="0">
                <a:solidFill>
                  <a:srgbClr val="00B0F0"/>
                </a:solidFill>
                <a:latin typeface="Arial Black" pitchFamily="34" charset="0"/>
              </a:rPr>
              <a:t>Изменение цен на промышленные пеллеты в 2009-2013 гг. (</a:t>
            </a:r>
            <a:r>
              <a:rPr lang="en-US" sz="2000" b="1" smtClean="0">
                <a:solidFill>
                  <a:srgbClr val="00B0F0"/>
                </a:solidFill>
                <a:latin typeface="Arial Black" pitchFamily="34" charset="0"/>
              </a:rPr>
              <a:t>FPAMR 2013)</a:t>
            </a:r>
            <a:endParaRPr lang="ru-RU" sz="2000" b="1" smtClean="0">
              <a:solidFill>
                <a:srgbClr val="00B0F0"/>
              </a:solidFill>
              <a:latin typeface="Arial Black" pitchFamily="34" charset="0"/>
            </a:endParaRPr>
          </a:p>
        </p:txBody>
      </p:sp>
      <p:pic>
        <p:nvPicPr>
          <p:cNvPr id="63490" name="Picture 84"/>
          <p:cNvPicPr>
            <a:picLocks noChangeAspect="1" noChangeArrowheads="1"/>
          </p:cNvPicPr>
          <p:nvPr/>
        </p:nvPicPr>
        <p:blipFill>
          <a:blip r:embed="rId2"/>
          <a:srcRect/>
          <a:stretch>
            <a:fillRect/>
          </a:stretch>
        </p:blipFill>
        <p:spPr bwMode="auto">
          <a:xfrm>
            <a:off x="1774825" y="1557338"/>
            <a:ext cx="8713788" cy="482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703388" y="260350"/>
            <a:ext cx="8686800" cy="1143000"/>
          </a:xfrm>
        </p:spPr>
        <p:txBody>
          <a:bodyPr rtlCol="0">
            <a:normAutofit fontScale="90000"/>
          </a:bodyPr>
          <a:lstStyle/>
          <a:p>
            <a:pPr algn="ctr" fontAlgn="auto">
              <a:spcAft>
                <a:spcPts val="0"/>
              </a:spcAft>
              <a:defRPr/>
            </a:pPr>
            <a:r>
              <a:rPr lang="ru-RU" sz="3200" b="1" dirty="0">
                <a:solidFill>
                  <a:srgbClr val="0070C0"/>
                </a:solidFill>
                <a:latin typeface="Arial Black" pitchFamily="34" charset="0"/>
              </a:rPr>
              <a:t>Производственные мощности и производство пеллет в Канаде</a:t>
            </a:r>
            <a:r>
              <a:rPr lang="ru-RU" sz="4000" dirty="0">
                <a:solidFill>
                  <a:srgbClr val="0070C0"/>
                </a:solidFill>
                <a:latin typeface="Arial Black" pitchFamily="34" charset="0"/>
              </a:rPr>
              <a:t> </a:t>
            </a:r>
            <a:r>
              <a:rPr lang="ru-RU" sz="2000" b="1" dirty="0">
                <a:solidFill>
                  <a:srgbClr val="0070C0"/>
                </a:solidFill>
                <a:latin typeface="Arial Black" pitchFamily="34" charset="0"/>
              </a:rPr>
              <a:t>(</a:t>
            </a:r>
            <a:r>
              <a:rPr lang="en-US" sz="2000" b="1" dirty="0">
                <a:solidFill>
                  <a:srgbClr val="0070C0"/>
                </a:solidFill>
                <a:latin typeface="Arial Black" pitchFamily="34" charset="0"/>
              </a:rPr>
              <a:t>FPAMR 2013)</a:t>
            </a:r>
            <a:endParaRPr lang="ru-RU" sz="2000" b="1" dirty="0">
              <a:solidFill>
                <a:srgbClr val="0070C0"/>
              </a:solidFill>
              <a:latin typeface="Arial Black" pitchFamily="34" charset="0"/>
            </a:endParaRPr>
          </a:p>
        </p:txBody>
      </p:sp>
      <p:sp>
        <p:nvSpPr>
          <p:cNvPr id="64514" name="Rectangle 6"/>
          <p:cNvSpPr>
            <a:spLocks noChangeArrowheads="1"/>
          </p:cNvSpPr>
          <p:nvPr/>
        </p:nvSpPr>
        <p:spPr bwMode="auto">
          <a:xfrm>
            <a:off x="1524000" y="1944688"/>
            <a:ext cx="3076575" cy="671512"/>
          </a:xfrm>
          <a:prstGeom prst="rect">
            <a:avLst/>
          </a:prstGeom>
          <a:noFill/>
          <a:ln w="9525">
            <a:noFill/>
            <a:miter lim="800000"/>
            <a:headEnd/>
            <a:tailEnd/>
          </a:ln>
        </p:spPr>
        <p:txBody>
          <a:bodyPr wrap="none" anchor="ctr">
            <a:spAutoFit/>
          </a:bodyPr>
          <a:lstStyle/>
          <a:p>
            <a:pPr>
              <a:tabLst>
                <a:tab pos="-457200" algn="l"/>
              </a:tabLst>
            </a:pPr>
            <a:r>
              <a:rPr lang="en-CA" sz="1000" b="1" i="1">
                <a:latin typeface="Segoe UI" pitchFamily="34" charset="0"/>
                <a:ea typeface="Times New Roman" pitchFamily="18" charset="0"/>
                <a:cs typeface="Segoe UI" pitchFamily="34" charset="0"/>
              </a:rPr>
              <a:t>Wood pellet production and capacity in Canada,</a:t>
            </a:r>
            <a:br>
              <a:rPr lang="en-CA" sz="1000" b="1" i="1">
                <a:latin typeface="Segoe UI" pitchFamily="34" charset="0"/>
                <a:ea typeface="Times New Roman" pitchFamily="18" charset="0"/>
                <a:cs typeface="Segoe UI" pitchFamily="34" charset="0"/>
              </a:rPr>
            </a:br>
            <a:r>
              <a:rPr lang="en-CA" sz="1000" b="1" i="1">
                <a:latin typeface="Segoe UI" pitchFamily="34" charset="0"/>
                <a:ea typeface="Times New Roman" pitchFamily="18" charset="0"/>
                <a:cs typeface="Segoe UI" pitchFamily="34" charset="0"/>
              </a:rPr>
              <a:t>1998-2012 </a:t>
            </a:r>
            <a:endParaRPr lang="ru-RU" sz="900">
              <a:latin typeface="Calibri" pitchFamily="34" charset="0"/>
              <a:ea typeface="Times New Roman" pitchFamily="18" charset="0"/>
              <a:cs typeface="Segoe UI" pitchFamily="34" charset="0"/>
            </a:endParaRPr>
          </a:p>
          <a:p>
            <a:pPr eaLnBrk="0" hangingPunct="0">
              <a:tabLst>
                <a:tab pos="-457200" algn="l"/>
              </a:tabLst>
            </a:pPr>
            <a:endParaRPr lang="ru-RU">
              <a:latin typeface="Calibri" pitchFamily="34" charset="0"/>
              <a:ea typeface="Times New Roman" pitchFamily="18" charset="0"/>
              <a:cs typeface="Segoe UI" pitchFamily="34" charset="0"/>
            </a:endParaRPr>
          </a:p>
        </p:txBody>
      </p:sp>
      <p:pic>
        <p:nvPicPr>
          <p:cNvPr id="64515" name="Picture 86"/>
          <p:cNvPicPr>
            <a:picLocks noChangeAspect="1" noChangeArrowheads="1"/>
          </p:cNvPicPr>
          <p:nvPr/>
        </p:nvPicPr>
        <p:blipFill>
          <a:blip r:embed="rId2"/>
          <a:srcRect/>
          <a:stretch>
            <a:fillRect/>
          </a:stretch>
        </p:blipFill>
        <p:spPr bwMode="auto">
          <a:xfrm>
            <a:off x="2027238" y="1557338"/>
            <a:ext cx="8640762" cy="5030787"/>
          </a:xfrm>
          <a:prstGeom prst="rect">
            <a:avLst/>
          </a:prstGeom>
          <a:noFill/>
          <a:ln w="9525">
            <a:noFill/>
            <a:miter lim="800000"/>
            <a:headEnd/>
            <a:tailEnd/>
          </a:ln>
        </p:spPr>
      </p:pic>
      <p:sp>
        <p:nvSpPr>
          <p:cNvPr id="64516" name="Rectangle 7"/>
          <p:cNvSpPr>
            <a:spLocks noChangeArrowheads="1"/>
          </p:cNvSpPr>
          <p:nvPr/>
        </p:nvSpPr>
        <p:spPr bwMode="auto">
          <a:xfrm>
            <a:off x="1524000" y="4727575"/>
            <a:ext cx="184150" cy="368300"/>
          </a:xfrm>
          <a:prstGeom prst="rect">
            <a:avLst/>
          </a:prstGeom>
          <a:noFill/>
          <a:ln w="9525">
            <a:noFill/>
            <a:miter lim="800000"/>
            <a:headEnd/>
            <a:tailEnd/>
          </a:ln>
        </p:spPr>
        <p:txBody>
          <a:bodyPr wrap="none" anchor="ctr">
            <a:spAutoFit/>
          </a:bodyPr>
          <a:lstStyle/>
          <a:p>
            <a:pPr>
              <a:tabLst>
                <a:tab pos="-457200" algn="l"/>
              </a:tabLst>
            </a:pPr>
            <a:endParaRPr lang="ru-RU">
              <a:latin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C:\Users\RVlosky\Desktop\US Energy Consumption 2014-add to presentation.jpg"/>
          <p:cNvPicPr>
            <a:picLocks noChangeAspect="1" noChangeArrowheads="1"/>
          </p:cNvPicPr>
          <p:nvPr/>
        </p:nvPicPr>
        <p:blipFill>
          <a:blip r:embed="rId2"/>
          <a:srcRect l="2725" t="4085" r="5817" b="10455"/>
          <a:stretch>
            <a:fillRect/>
          </a:stretch>
        </p:blipFill>
        <p:spPr bwMode="auto">
          <a:xfrm>
            <a:off x="541338" y="515938"/>
            <a:ext cx="10953750" cy="5335587"/>
          </a:xfrm>
          <a:prstGeom prst="rect">
            <a:avLst/>
          </a:prstGeom>
          <a:noFill/>
          <a:ln w="9525">
            <a:noFill/>
            <a:miter lim="800000"/>
            <a:headEnd/>
            <a:tailEnd/>
          </a:ln>
        </p:spPr>
      </p:pic>
      <p:sp>
        <p:nvSpPr>
          <p:cNvPr id="65538" name="TextBox 1"/>
          <p:cNvSpPr txBox="1">
            <a:spLocks noChangeArrowheads="1"/>
          </p:cNvSpPr>
          <p:nvPr/>
        </p:nvSpPr>
        <p:spPr bwMode="auto">
          <a:xfrm>
            <a:off x="2392363" y="6443663"/>
            <a:ext cx="5181600" cy="369887"/>
          </a:xfrm>
          <a:prstGeom prst="rect">
            <a:avLst/>
          </a:prstGeom>
          <a:noFill/>
          <a:ln w="9525">
            <a:noFill/>
            <a:miter lim="800000"/>
            <a:headEnd/>
            <a:tailEnd/>
          </a:ln>
        </p:spPr>
        <p:txBody>
          <a:bodyPr wrap="none">
            <a:spAutoFit/>
          </a:bodyPr>
          <a:lstStyle/>
          <a:p>
            <a:r>
              <a:rPr lang="en-US">
                <a:latin typeface="Calibri" pitchFamily="34" charset="0"/>
              </a:rPr>
              <a:t>Source: U.S. Energy Information Administration, 2015</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F0B08CC-DA5B-416E-A972-6DA7AD5F5BB6}" type="slidenum">
              <a:rPr lang="en-US"/>
              <a:pPr>
                <a:defRPr/>
              </a:pPr>
              <a:t>43</a:t>
            </a:fld>
            <a:endParaRPr lang="en-US" dirty="0"/>
          </a:p>
        </p:txBody>
      </p:sp>
      <p:pic>
        <p:nvPicPr>
          <p:cNvPr id="66562" name="Picture 2"/>
          <p:cNvPicPr>
            <a:picLocks noChangeAspect="1" noChangeArrowheads="1"/>
          </p:cNvPicPr>
          <p:nvPr/>
        </p:nvPicPr>
        <p:blipFill>
          <a:blip r:embed="rId3"/>
          <a:srcRect/>
          <a:stretch>
            <a:fillRect/>
          </a:stretch>
        </p:blipFill>
        <p:spPr bwMode="auto">
          <a:xfrm>
            <a:off x="477838" y="990600"/>
            <a:ext cx="11307762" cy="5486400"/>
          </a:xfrm>
          <a:prstGeom prst="rect">
            <a:avLst/>
          </a:prstGeom>
          <a:noFill/>
          <a:ln w="9525">
            <a:noFill/>
            <a:miter lim="800000"/>
            <a:headEnd/>
            <a:tailEnd/>
          </a:ln>
        </p:spPr>
      </p:pic>
      <p:sp>
        <p:nvSpPr>
          <p:cNvPr id="66563" name="TextBox 3"/>
          <p:cNvSpPr txBox="1">
            <a:spLocks noChangeArrowheads="1"/>
          </p:cNvSpPr>
          <p:nvPr/>
        </p:nvSpPr>
        <p:spPr bwMode="auto">
          <a:xfrm>
            <a:off x="3021013" y="115888"/>
            <a:ext cx="3500437" cy="708025"/>
          </a:xfrm>
          <a:prstGeom prst="rect">
            <a:avLst/>
          </a:prstGeom>
          <a:noFill/>
          <a:ln w="9525">
            <a:noFill/>
            <a:miter lim="800000"/>
            <a:headEnd/>
            <a:tailEnd/>
          </a:ln>
        </p:spPr>
        <p:txBody>
          <a:bodyPr wrap="none">
            <a:spAutoFit/>
          </a:bodyPr>
          <a:lstStyle/>
          <a:p>
            <a:r>
              <a:rPr lang="en-US" sz="4000" b="1">
                <a:latin typeface="Calibri" pitchFamily="34" charset="0"/>
              </a:rPr>
              <a:t>U.S. Pellet Mills</a:t>
            </a:r>
          </a:p>
        </p:txBody>
      </p:sp>
      <p:sp>
        <p:nvSpPr>
          <p:cNvPr id="66564" name="TextBox 2"/>
          <p:cNvSpPr txBox="1">
            <a:spLocks noChangeArrowheads="1"/>
          </p:cNvSpPr>
          <p:nvPr/>
        </p:nvSpPr>
        <p:spPr bwMode="auto">
          <a:xfrm>
            <a:off x="1016000" y="6488113"/>
            <a:ext cx="2593975" cy="369887"/>
          </a:xfrm>
          <a:prstGeom prst="rect">
            <a:avLst/>
          </a:prstGeom>
          <a:noFill/>
          <a:ln w="9525">
            <a:noFill/>
            <a:miter lim="800000"/>
            <a:headEnd/>
            <a:tailEnd/>
          </a:ln>
        </p:spPr>
        <p:txBody>
          <a:bodyPr wrap="none">
            <a:spAutoFit/>
          </a:bodyPr>
          <a:lstStyle/>
          <a:p>
            <a:r>
              <a:rPr lang="en-US">
                <a:latin typeface="Calibri" pitchFamily="34" charset="0"/>
              </a:rPr>
              <a:t>BBI / FutureMetrics, 2015</a:t>
            </a:r>
          </a:p>
        </p:txBody>
      </p:sp>
      <p:sp>
        <p:nvSpPr>
          <p:cNvPr id="5" name="Rectangle 4"/>
          <p:cNvSpPr>
            <a:spLocks noChangeArrowheads="1"/>
          </p:cNvSpPr>
          <p:nvPr/>
        </p:nvSpPr>
        <p:spPr bwMode="auto">
          <a:xfrm>
            <a:off x="719138" y="1341438"/>
            <a:ext cx="6096000" cy="3046412"/>
          </a:xfrm>
          <a:prstGeom prst="rect">
            <a:avLst/>
          </a:prstGeom>
          <a:solidFill>
            <a:schemeClr val="bg1"/>
          </a:solidFill>
          <a:ln w="9525">
            <a:noFill/>
            <a:miter lim="800000"/>
            <a:headEnd/>
            <a:tailEnd/>
          </a:ln>
        </p:spPr>
        <p:txBody>
          <a:bodyPr>
            <a:spAutoFit/>
          </a:bodyPr>
          <a:lstStyle/>
          <a:p>
            <a:r>
              <a:rPr lang="en-US" sz="2400">
                <a:latin typeface="Calibri" pitchFamily="34" charset="0"/>
              </a:rPr>
              <a:t> The height of the bars is based on their reported nameplate production capacity. </a:t>
            </a:r>
          </a:p>
          <a:p>
            <a:endParaRPr lang="en-US" sz="2400">
              <a:latin typeface="Calibri" pitchFamily="34" charset="0"/>
            </a:endParaRPr>
          </a:p>
          <a:p>
            <a:r>
              <a:rPr lang="en-US" sz="2400">
                <a:latin typeface="Calibri" pitchFamily="34" charset="0"/>
              </a:rPr>
              <a:t>The most of the larger export oriented plants are located in the southern states and near the coast to take advantage of fast growing lower cost southern yellow pine plantation fiber and to maximize mill-to-port logistics.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2"/>
          <a:srcRect b="26207"/>
          <a:stretch>
            <a:fillRect/>
          </a:stretch>
        </p:blipFill>
        <p:spPr bwMode="auto">
          <a:xfrm>
            <a:off x="1570038" y="0"/>
            <a:ext cx="8990012" cy="6337300"/>
          </a:xfrm>
          <a:prstGeom prst="rect">
            <a:avLst/>
          </a:prstGeom>
          <a:noFill/>
          <a:ln w="9525">
            <a:noFill/>
            <a:miter lim="800000"/>
            <a:headEnd/>
            <a:tailEnd/>
          </a:ln>
        </p:spPr>
      </p:pic>
      <p:sp>
        <p:nvSpPr>
          <p:cNvPr id="68610" name="Rectangle 2"/>
          <p:cNvSpPr>
            <a:spLocks noChangeArrowheads="1"/>
          </p:cNvSpPr>
          <p:nvPr/>
        </p:nvSpPr>
        <p:spPr bwMode="auto">
          <a:xfrm>
            <a:off x="1631950" y="6453188"/>
            <a:ext cx="7889875" cy="307975"/>
          </a:xfrm>
          <a:prstGeom prst="rect">
            <a:avLst/>
          </a:prstGeom>
          <a:noFill/>
          <a:ln w="9525">
            <a:noFill/>
            <a:miter lim="800000"/>
            <a:headEnd/>
            <a:tailEnd/>
          </a:ln>
        </p:spPr>
        <p:txBody>
          <a:bodyPr>
            <a:spAutoFit/>
          </a:bodyPr>
          <a:lstStyle/>
          <a:p>
            <a:r>
              <a:rPr lang="en-US" sz="1400">
                <a:latin typeface="Calibri" pitchFamily="34" charset="0"/>
              </a:rPr>
              <a:t>Comtrade 2015 in UNECE/FAO Forest Products Annual Market Review, 2014-2015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noChangeArrowheads="1"/>
          </p:cNvPicPr>
          <p:nvPr/>
        </p:nvPicPr>
        <p:blipFill>
          <a:blip r:embed="rId2"/>
          <a:srcRect b="26517"/>
          <a:stretch>
            <a:fillRect/>
          </a:stretch>
        </p:blipFill>
        <p:spPr bwMode="auto">
          <a:xfrm>
            <a:off x="1592263" y="0"/>
            <a:ext cx="8967787" cy="6338888"/>
          </a:xfrm>
          <a:prstGeom prst="rect">
            <a:avLst/>
          </a:prstGeom>
          <a:noFill/>
          <a:ln w="9525">
            <a:noFill/>
            <a:miter lim="800000"/>
            <a:headEnd/>
            <a:tailEnd/>
          </a:ln>
        </p:spPr>
      </p:pic>
      <p:sp>
        <p:nvSpPr>
          <p:cNvPr id="69634" name="Rectangle 2"/>
          <p:cNvSpPr>
            <a:spLocks noChangeArrowheads="1"/>
          </p:cNvSpPr>
          <p:nvPr/>
        </p:nvSpPr>
        <p:spPr bwMode="auto">
          <a:xfrm>
            <a:off x="1631950" y="6453188"/>
            <a:ext cx="7889875" cy="307975"/>
          </a:xfrm>
          <a:prstGeom prst="rect">
            <a:avLst/>
          </a:prstGeom>
          <a:noFill/>
          <a:ln w="9525">
            <a:noFill/>
            <a:miter lim="800000"/>
            <a:headEnd/>
            <a:tailEnd/>
          </a:ln>
        </p:spPr>
        <p:txBody>
          <a:bodyPr>
            <a:spAutoFit/>
          </a:bodyPr>
          <a:lstStyle/>
          <a:p>
            <a:r>
              <a:rPr lang="en-US" sz="1400">
                <a:latin typeface="Calibri" pitchFamily="34" charset="0"/>
              </a:rPr>
              <a:t>Comtrade 2015 in UNECE/FAO Forest Products Annual Market Review, 2014-2015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1"/>
          <p:cNvSpPr txBox="1">
            <a:spLocks noChangeArrowheads="1"/>
          </p:cNvSpPr>
          <p:nvPr/>
        </p:nvSpPr>
        <p:spPr bwMode="auto">
          <a:xfrm>
            <a:off x="2447925" y="1006475"/>
            <a:ext cx="7200900" cy="708025"/>
          </a:xfrm>
          <a:prstGeom prst="rect">
            <a:avLst/>
          </a:prstGeom>
          <a:noFill/>
          <a:ln w="9525">
            <a:noFill/>
            <a:miter lim="800000"/>
            <a:headEnd/>
            <a:tailEnd/>
          </a:ln>
        </p:spPr>
        <p:txBody>
          <a:bodyPr>
            <a:spAutoFit/>
          </a:bodyPr>
          <a:lstStyle/>
          <a:p>
            <a:r>
              <a:rPr lang="en-US" sz="4000" b="1">
                <a:latin typeface="Calibri" pitchFamily="34" charset="0"/>
              </a:rPr>
              <a:t>Pellets and Louisiana</a:t>
            </a:r>
          </a:p>
        </p:txBody>
      </p:sp>
      <p:pic>
        <p:nvPicPr>
          <p:cNvPr id="70658" name="Picture 2" descr="http://www.sr22insurancequotes.org/wp-content/uploads/sr22-insurance-state-guide/louisiana-postcard.jpg"/>
          <p:cNvPicPr>
            <a:picLocks noChangeAspect="1" noChangeArrowheads="1"/>
          </p:cNvPicPr>
          <p:nvPr/>
        </p:nvPicPr>
        <p:blipFill>
          <a:blip r:embed="rId2"/>
          <a:srcRect/>
          <a:stretch>
            <a:fillRect/>
          </a:stretch>
        </p:blipFill>
        <p:spPr bwMode="auto">
          <a:xfrm>
            <a:off x="2159000" y="1949450"/>
            <a:ext cx="7777163" cy="373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2"/>
          <p:cNvSpPr txBox="1">
            <a:spLocks noChangeArrowheads="1"/>
          </p:cNvSpPr>
          <p:nvPr/>
        </p:nvSpPr>
        <p:spPr bwMode="auto">
          <a:xfrm>
            <a:off x="1774825" y="439738"/>
            <a:ext cx="8094663" cy="584200"/>
          </a:xfrm>
          <a:prstGeom prst="rect">
            <a:avLst/>
          </a:prstGeom>
          <a:noFill/>
          <a:ln w="9525">
            <a:noFill/>
            <a:miter lim="800000"/>
            <a:headEnd/>
            <a:tailEnd/>
          </a:ln>
        </p:spPr>
        <p:txBody>
          <a:bodyPr wrap="none">
            <a:spAutoFit/>
          </a:bodyPr>
          <a:lstStyle/>
          <a:p>
            <a:r>
              <a:rPr lang="en-US" sz="3200" b="1">
                <a:solidFill>
                  <a:srgbClr val="00B0F0"/>
                </a:solidFill>
                <a:latin typeface="Arial Black" pitchFamily="34" charset="0"/>
              </a:rPr>
              <a:t>The U.S. South-Where the Action </a:t>
            </a:r>
            <a:r>
              <a:rPr lang="en-US" sz="3200" b="1">
                <a:latin typeface="Arial Black" pitchFamily="34" charset="0"/>
              </a:rPr>
              <a:t>Is</a:t>
            </a:r>
          </a:p>
        </p:txBody>
      </p:sp>
      <p:sp>
        <p:nvSpPr>
          <p:cNvPr id="71682" name="Rectangle 8"/>
          <p:cNvSpPr>
            <a:spLocks noChangeArrowheads="1"/>
          </p:cNvSpPr>
          <p:nvPr/>
        </p:nvSpPr>
        <p:spPr bwMode="auto">
          <a:xfrm>
            <a:off x="527050" y="1268413"/>
            <a:ext cx="11137900" cy="2554287"/>
          </a:xfrm>
          <a:prstGeom prst="rect">
            <a:avLst/>
          </a:prstGeom>
          <a:noFill/>
          <a:ln w="9525">
            <a:noFill/>
            <a:miter lim="800000"/>
            <a:headEnd/>
            <a:tailEnd/>
          </a:ln>
        </p:spPr>
        <p:txBody>
          <a:bodyPr>
            <a:spAutoFit/>
          </a:bodyPr>
          <a:lstStyle/>
          <a:p>
            <a:pPr marL="457200" indent="-457200">
              <a:spcBef>
                <a:spcPts val="2400"/>
              </a:spcBef>
              <a:buFont typeface="Arial" charset="0"/>
              <a:buChar char="•"/>
            </a:pPr>
            <a:r>
              <a:rPr lang="en-US" sz="2400">
                <a:latin typeface="Calibri" pitchFamily="34" charset="0"/>
              </a:rPr>
              <a:t>Over 75 percent  of U.S. wood pellet production capacity is located in the southeastern U.S. </a:t>
            </a:r>
          </a:p>
          <a:p>
            <a:pPr marL="457200" indent="-457200">
              <a:spcBef>
                <a:spcPts val="2400"/>
              </a:spcBef>
              <a:buFont typeface="Arial" charset="0"/>
              <a:buChar char="•"/>
            </a:pPr>
            <a:r>
              <a:rPr lang="en-US" sz="2400">
                <a:latin typeface="Calibri" pitchFamily="34" charset="0"/>
              </a:rPr>
              <a:t>Georgia, Florida, Alabama and Virginia produce the vast majority of American pellets. </a:t>
            </a:r>
          </a:p>
          <a:p>
            <a:pPr marL="457200" indent="-457200">
              <a:spcBef>
                <a:spcPts val="2400"/>
              </a:spcBef>
              <a:buFont typeface="Arial" charset="0"/>
              <a:buChar char="•"/>
            </a:pPr>
            <a:r>
              <a:rPr lang="en-US" sz="2400">
                <a:latin typeface="Calibri" pitchFamily="34" charset="0"/>
              </a:rPr>
              <a:t>Approximately 98 percent of wood pellet exports ship from southeastern U.S. ports.</a:t>
            </a:r>
          </a:p>
        </p:txBody>
      </p:sp>
      <p:sp>
        <p:nvSpPr>
          <p:cNvPr id="71683" name="Rectangle 9"/>
          <p:cNvSpPr>
            <a:spLocks noChangeArrowheads="1"/>
          </p:cNvSpPr>
          <p:nvPr/>
        </p:nvSpPr>
        <p:spPr bwMode="auto">
          <a:xfrm>
            <a:off x="403225" y="6386513"/>
            <a:ext cx="7140575" cy="306387"/>
          </a:xfrm>
          <a:prstGeom prst="rect">
            <a:avLst/>
          </a:prstGeom>
          <a:noFill/>
          <a:ln w="9525">
            <a:noFill/>
            <a:miter lim="800000"/>
            <a:headEnd/>
            <a:tailEnd/>
          </a:ln>
        </p:spPr>
        <p:txBody>
          <a:bodyPr wrap="none">
            <a:spAutoFit/>
          </a:bodyPr>
          <a:lstStyle/>
          <a:p>
            <a:r>
              <a:rPr lang="en-US" sz="1400">
                <a:latin typeface="Calibri" pitchFamily="34" charset="0"/>
              </a:rPr>
              <a:t>Capacities: Biomass Magazine December 9, 2015; Location: GTIS World Trade Atlas, US EIA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406400" y="1143000"/>
            <a:ext cx="11480800" cy="4570413"/>
          </a:xfrm>
          <a:prstGeom prst="rect">
            <a:avLst/>
          </a:prstGeom>
          <a:noFill/>
          <a:ln w="9525">
            <a:noFill/>
            <a:miter lim="800000"/>
            <a:headEnd/>
            <a:tailEnd/>
          </a:ln>
        </p:spPr>
        <p:txBody>
          <a:bodyPr>
            <a:spAutoFit/>
          </a:bodyPr>
          <a:lstStyle/>
          <a:p>
            <a:pPr marL="457200" indent="-457200">
              <a:spcBef>
                <a:spcPts val="1800"/>
              </a:spcBef>
              <a:buFont typeface="Arial" charset="0"/>
              <a:buChar char="•"/>
            </a:pPr>
            <a:r>
              <a:rPr lang="en-US" sz="2400" b="1" i="1"/>
              <a:t>Drax Biomass: </a:t>
            </a:r>
            <a:r>
              <a:rPr lang="en-US" sz="2400" b="1"/>
              <a:t>Two wood pellet plants in the South: one in Bastrop, Louisiana, and one in Gloster, Mississippi.</a:t>
            </a:r>
          </a:p>
          <a:p>
            <a:pPr marL="457200" indent="-457200">
              <a:spcBef>
                <a:spcPts val="1800"/>
              </a:spcBef>
              <a:buFont typeface="Arial" charset="0"/>
              <a:buChar char="•"/>
            </a:pPr>
            <a:r>
              <a:rPr lang="en-US" sz="2400" b="1"/>
              <a:t>Capacity for each mill ~450,000 tons/pellets/year </a:t>
            </a:r>
          </a:p>
          <a:p>
            <a:pPr marL="457200" indent="-457200">
              <a:spcBef>
                <a:spcPts val="1800"/>
              </a:spcBef>
              <a:buFont typeface="Arial" charset="0"/>
              <a:buChar char="•"/>
            </a:pPr>
            <a:r>
              <a:rPr lang="ru-RU" sz="2400" b="1"/>
              <a:t>      </a:t>
            </a:r>
            <a:r>
              <a:rPr lang="en-US" sz="2400" b="1"/>
              <a:t> Weyerhaeuser will deliver up to 770,000 tons annually of wood fiber to the two locations over a 10-year contract. </a:t>
            </a:r>
          </a:p>
          <a:p>
            <a:pPr marL="457200" indent="-457200">
              <a:spcBef>
                <a:spcPts val="1800"/>
              </a:spcBef>
              <a:buFont typeface="Arial" charset="0"/>
              <a:buChar char="•"/>
            </a:pPr>
            <a:r>
              <a:rPr lang="en-US" sz="2400" b="1"/>
              <a:t>Ships pellets from an export facility at the Port of Greater Baton Rouge. </a:t>
            </a:r>
          </a:p>
          <a:p>
            <a:pPr marL="457200" indent="-457200">
              <a:spcBef>
                <a:spcPts val="1800"/>
              </a:spcBef>
              <a:buFont typeface="Arial" charset="0"/>
              <a:buChar char="•"/>
            </a:pPr>
            <a:r>
              <a:rPr lang="en-US" sz="2400" b="1"/>
              <a:t>The combined investments in Louisiana are worth more than $120 million officials. </a:t>
            </a:r>
          </a:p>
          <a:p>
            <a:pPr marL="457200" indent="-457200">
              <a:spcBef>
                <a:spcPts val="1800"/>
              </a:spcBef>
              <a:buFont typeface="Arial" charset="0"/>
              <a:buChar char="•"/>
            </a:pPr>
            <a:r>
              <a:rPr lang="en-US" sz="2400" b="1"/>
              <a:t>Operational in 2015. </a:t>
            </a:r>
          </a:p>
        </p:txBody>
      </p:sp>
      <p:sp>
        <p:nvSpPr>
          <p:cNvPr id="72706" name="TextBox 2"/>
          <p:cNvSpPr txBox="1">
            <a:spLocks noChangeArrowheads="1"/>
          </p:cNvSpPr>
          <p:nvPr/>
        </p:nvSpPr>
        <p:spPr bwMode="auto">
          <a:xfrm>
            <a:off x="3771900" y="381000"/>
            <a:ext cx="4027488" cy="584200"/>
          </a:xfrm>
          <a:prstGeom prst="rect">
            <a:avLst/>
          </a:prstGeom>
          <a:noFill/>
          <a:ln w="9525">
            <a:noFill/>
            <a:miter lim="800000"/>
            <a:headEnd/>
            <a:tailEnd/>
          </a:ln>
        </p:spPr>
        <p:txBody>
          <a:bodyPr wrap="none">
            <a:spAutoFit/>
          </a:bodyPr>
          <a:lstStyle/>
          <a:p>
            <a:r>
              <a:rPr lang="en-US" sz="3200" b="1">
                <a:solidFill>
                  <a:srgbClr val="00B0F0"/>
                </a:solidFill>
                <a:latin typeface="Arial Black" pitchFamily="34" charset="0"/>
              </a:rPr>
              <a:t>Pellets-Louisiana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657225" y="128588"/>
            <a:ext cx="11263313" cy="973137"/>
          </a:xfrm>
        </p:spPr>
        <p:txBody>
          <a:bodyPr/>
          <a:lstStyle/>
          <a:p>
            <a:r>
              <a:rPr lang="en-GB" sz="3600" b="1" smtClean="0"/>
              <a:t>Drax Biomass – US footprint</a:t>
            </a:r>
          </a:p>
        </p:txBody>
      </p:sp>
      <p:cxnSp>
        <p:nvCxnSpPr>
          <p:cNvPr id="8" name="Straight Connector 7"/>
          <p:cNvCxnSpPr/>
          <p:nvPr/>
        </p:nvCxnSpPr>
        <p:spPr>
          <a:xfrm flipV="1">
            <a:off x="720725" y="971550"/>
            <a:ext cx="11117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3731" name="Picture 38"/>
          <p:cNvPicPr>
            <a:picLocks noChangeAspect="1"/>
          </p:cNvPicPr>
          <p:nvPr/>
        </p:nvPicPr>
        <p:blipFill>
          <a:blip r:embed="rId3"/>
          <a:srcRect l="16225" b="2803"/>
          <a:stretch>
            <a:fillRect/>
          </a:stretch>
        </p:blipFill>
        <p:spPr bwMode="auto">
          <a:xfrm>
            <a:off x="720725" y="1101725"/>
            <a:ext cx="3381375" cy="1651000"/>
          </a:xfrm>
          <a:prstGeom prst="rect">
            <a:avLst/>
          </a:prstGeom>
          <a:noFill/>
          <a:ln w="9525">
            <a:noFill/>
            <a:miter lim="800000"/>
            <a:headEnd/>
            <a:tailEnd/>
          </a:ln>
        </p:spPr>
      </p:pic>
      <p:pic>
        <p:nvPicPr>
          <p:cNvPr id="73732" name="Picture 39"/>
          <p:cNvPicPr>
            <a:picLocks noChangeAspect="1"/>
          </p:cNvPicPr>
          <p:nvPr/>
        </p:nvPicPr>
        <p:blipFill>
          <a:blip r:embed="rId4"/>
          <a:srcRect l="2" r="-3107" b="5316"/>
          <a:stretch>
            <a:fillRect/>
          </a:stretch>
        </p:blipFill>
        <p:spPr bwMode="auto">
          <a:xfrm>
            <a:off x="4583113" y="1101725"/>
            <a:ext cx="3487737" cy="1651000"/>
          </a:xfrm>
          <a:prstGeom prst="rect">
            <a:avLst/>
          </a:prstGeom>
          <a:noFill/>
          <a:ln w="9525">
            <a:noFill/>
            <a:miter lim="800000"/>
            <a:headEnd/>
            <a:tailEnd/>
          </a:ln>
        </p:spPr>
      </p:pic>
      <p:pic>
        <p:nvPicPr>
          <p:cNvPr id="73733" name="Picture 40"/>
          <p:cNvPicPr>
            <a:picLocks noChangeAspect="1"/>
          </p:cNvPicPr>
          <p:nvPr/>
        </p:nvPicPr>
        <p:blipFill>
          <a:blip r:embed="rId5"/>
          <a:srcRect t="5994" r="3668"/>
          <a:stretch>
            <a:fillRect/>
          </a:stretch>
        </p:blipFill>
        <p:spPr bwMode="auto">
          <a:xfrm>
            <a:off x="8445500" y="1101725"/>
            <a:ext cx="3382963" cy="1649413"/>
          </a:xfrm>
          <a:prstGeom prst="rect">
            <a:avLst/>
          </a:prstGeom>
          <a:noFill/>
          <a:ln w="9525">
            <a:noFill/>
            <a:miter lim="800000"/>
            <a:headEnd/>
            <a:tailEnd/>
          </a:ln>
        </p:spPr>
      </p:pic>
      <p:sp>
        <p:nvSpPr>
          <p:cNvPr id="42" name="Freeform 85"/>
          <p:cNvSpPr>
            <a:spLocks/>
          </p:cNvSpPr>
          <p:nvPr/>
        </p:nvSpPr>
        <p:spPr bwMode="auto">
          <a:xfrm>
            <a:off x="5822950" y="5721350"/>
            <a:ext cx="1838325" cy="1092200"/>
          </a:xfrm>
          <a:custGeom>
            <a:avLst/>
            <a:gdLst>
              <a:gd name="T0" fmla="*/ 120 w 491"/>
              <a:gd name="T1" fmla="*/ 80 h 402"/>
              <a:gd name="T2" fmla="*/ 71 w 491"/>
              <a:gd name="T3" fmla="*/ 64 h 402"/>
              <a:gd name="T4" fmla="*/ 27 w 491"/>
              <a:gd name="T5" fmla="*/ 73 h 402"/>
              <a:gd name="T6" fmla="*/ 15 w 491"/>
              <a:gd name="T7" fmla="*/ 71 h 402"/>
              <a:gd name="T8" fmla="*/ 9 w 491"/>
              <a:gd name="T9" fmla="*/ 51 h 402"/>
              <a:gd name="T10" fmla="*/ 149 w 491"/>
              <a:gd name="T11" fmla="*/ 17 h 402"/>
              <a:gd name="T12" fmla="*/ 317 w 491"/>
              <a:gd name="T13" fmla="*/ 22 h 402"/>
              <a:gd name="T14" fmla="*/ 331 w 491"/>
              <a:gd name="T15" fmla="*/ 35 h 402"/>
              <a:gd name="T16" fmla="*/ 326 w 491"/>
              <a:gd name="T17" fmla="*/ 11 h 402"/>
              <a:gd name="T18" fmla="*/ 331 w 491"/>
              <a:gd name="T19" fmla="*/ 2 h 402"/>
              <a:gd name="T20" fmla="*/ 360 w 491"/>
              <a:gd name="T21" fmla="*/ 17 h 402"/>
              <a:gd name="T22" fmla="*/ 384 w 491"/>
              <a:gd name="T23" fmla="*/ 60 h 402"/>
              <a:gd name="T24" fmla="*/ 404 w 491"/>
              <a:gd name="T25" fmla="*/ 109 h 402"/>
              <a:gd name="T26" fmla="*/ 422 w 491"/>
              <a:gd name="T27" fmla="*/ 131 h 402"/>
              <a:gd name="T28" fmla="*/ 435 w 491"/>
              <a:gd name="T29" fmla="*/ 167 h 402"/>
              <a:gd name="T30" fmla="*/ 475 w 491"/>
              <a:gd name="T31" fmla="*/ 224 h 402"/>
              <a:gd name="T32" fmla="*/ 489 w 491"/>
              <a:gd name="T33" fmla="*/ 262 h 402"/>
              <a:gd name="T34" fmla="*/ 491 w 491"/>
              <a:gd name="T35" fmla="*/ 295 h 402"/>
              <a:gd name="T36" fmla="*/ 484 w 491"/>
              <a:gd name="T37" fmla="*/ 333 h 402"/>
              <a:gd name="T38" fmla="*/ 482 w 491"/>
              <a:gd name="T39" fmla="*/ 346 h 402"/>
              <a:gd name="T40" fmla="*/ 488 w 491"/>
              <a:gd name="T41" fmla="*/ 355 h 402"/>
              <a:gd name="T42" fmla="*/ 480 w 491"/>
              <a:gd name="T43" fmla="*/ 377 h 402"/>
              <a:gd name="T44" fmla="*/ 449 w 491"/>
              <a:gd name="T45" fmla="*/ 402 h 402"/>
              <a:gd name="T46" fmla="*/ 479 w 491"/>
              <a:gd name="T47" fmla="*/ 368 h 402"/>
              <a:gd name="T48" fmla="*/ 466 w 491"/>
              <a:gd name="T49" fmla="*/ 368 h 402"/>
              <a:gd name="T50" fmla="*/ 446 w 491"/>
              <a:gd name="T51" fmla="*/ 378 h 402"/>
              <a:gd name="T52" fmla="*/ 435 w 491"/>
              <a:gd name="T53" fmla="*/ 375 h 402"/>
              <a:gd name="T54" fmla="*/ 429 w 491"/>
              <a:gd name="T55" fmla="*/ 348 h 402"/>
              <a:gd name="T56" fmla="*/ 404 w 491"/>
              <a:gd name="T57" fmla="*/ 331 h 402"/>
              <a:gd name="T58" fmla="*/ 388 w 491"/>
              <a:gd name="T59" fmla="*/ 324 h 402"/>
              <a:gd name="T60" fmla="*/ 382 w 491"/>
              <a:gd name="T61" fmla="*/ 302 h 402"/>
              <a:gd name="T62" fmla="*/ 378 w 491"/>
              <a:gd name="T63" fmla="*/ 295 h 402"/>
              <a:gd name="T64" fmla="*/ 360 w 491"/>
              <a:gd name="T65" fmla="*/ 284 h 402"/>
              <a:gd name="T66" fmla="*/ 360 w 491"/>
              <a:gd name="T67" fmla="*/ 267 h 402"/>
              <a:gd name="T68" fmla="*/ 351 w 491"/>
              <a:gd name="T69" fmla="*/ 273 h 402"/>
              <a:gd name="T70" fmla="*/ 335 w 491"/>
              <a:gd name="T71" fmla="*/ 253 h 402"/>
              <a:gd name="T72" fmla="*/ 322 w 491"/>
              <a:gd name="T73" fmla="*/ 229 h 402"/>
              <a:gd name="T74" fmla="*/ 328 w 491"/>
              <a:gd name="T75" fmla="*/ 213 h 402"/>
              <a:gd name="T76" fmla="*/ 320 w 491"/>
              <a:gd name="T77" fmla="*/ 209 h 402"/>
              <a:gd name="T78" fmla="*/ 309 w 491"/>
              <a:gd name="T79" fmla="*/ 211 h 402"/>
              <a:gd name="T80" fmla="*/ 308 w 491"/>
              <a:gd name="T81" fmla="*/ 186 h 402"/>
              <a:gd name="T82" fmla="*/ 311 w 491"/>
              <a:gd name="T83" fmla="*/ 162 h 402"/>
              <a:gd name="T84" fmla="*/ 306 w 491"/>
              <a:gd name="T85" fmla="*/ 140 h 402"/>
              <a:gd name="T86" fmla="*/ 288 w 491"/>
              <a:gd name="T87" fmla="*/ 118 h 402"/>
              <a:gd name="T88" fmla="*/ 260 w 491"/>
              <a:gd name="T89" fmla="*/ 97 h 402"/>
              <a:gd name="T90" fmla="*/ 237 w 491"/>
              <a:gd name="T91" fmla="*/ 75 h 402"/>
              <a:gd name="T92" fmla="*/ 202 w 491"/>
              <a:gd name="T93" fmla="*/ 78 h 402"/>
              <a:gd name="T94" fmla="*/ 178 w 491"/>
              <a:gd name="T95" fmla="*/ 95 h 402"/>
              <a:gd name="T96" fmla="*/ 147 w 491"/>
              <a:gd name="T97" fmla="*/ 104 h 402"/>
              <a:gd name="T98" fmla="*/ 135 w 491"/>
              <a:gd name="T99" fmla="*/ 97 h 402"/>
              <a:gd name="T100" fmla="*/ 131 w 491"/>
              <a:gd name="T101" fmla="*/ 91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1"/>
              <a:gd name="T154" fmla="*/ 0 h 402"/>
              <a:gd name="T155" fmla="*/ 491 w 491"/>
              <a:gd name="T156" fmla="*/ 402 h 4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1" h="402">
                <a:moveTo>
                  <a:pt x="131" y="91"/>
                </a:moveTo>
                <a:lnTo>
                  <a:pt x="127" y="86"/>
                </a:lnTo>
                <a:lnTo>
                  <a:pt x="120" y="80"/>
                </a:lnTo>
                <a:lnTo>
                  <a:pt x="106" y="71"/>
                </a:lnTo>
                <a:lnTo>
                  <a:pt x="87" y="66"/>
                </a:lnTo>
                <a:lnTo>
                  <a:pt x="71" y="64"/>
                </a:lnTo>
                <a:lnTo>
                  <a:pt x="55" y="66"/>
                </a:lnTo>
                <a:lnTo>
                  <a:pt x="40" y="69"/>
                </a:lnTo>
                <a:lnTo>
                  <a:pt x="27" y="73"/>
                </a:lnTo>
                <a:lnTo>
                  <a:pt x="15" y="77"/>
                </a:lnTo>
                <a:lnTo>
                  <a:pt x="13" y="73"/>
                </a:lnTo>
                <a:lnTo>
                  <a:pt x="15" y="71"/>
                </a:lnTo>
                <a:lnTo>
                  <a:pt x="15" y="62"/>
                </a:lnTo>
                <a:lnTo>
                  <a:pt x="13" y="57"/>
                </a:lnTo>
                <a:lnTo>
                  <a:pt x="9" y="51"/>
                </a:lnTo>
                <a:lnTo>
                  <a:pt x="0" y="46"/>
                </a:lnTo>
                <a:lnTo>
                  <a:pt x="0" y="35"/>
                </a:lnTo>
                <a:lnTo>
                  <a:pt x="149" y="17"/>
                </a:lnTo>
                <a:lnTo>
                  <a:pt x="153" y="20"/>
                </a:lnTo>
                <a:lnTo>
                  <a:pt x="158" y="31"/>
                </a:lnTo>
                <a:lnTo>
                  <a:pt x="317" y="22"/>
                </a:lnTo>
                <a:lnTo>
                  <a:pt x="320" y="29"/>
                </a:lnTo>
                <a:lnTo>
                  <a:pt x="324" y="35"/>
                </a:lnTo>
                <a:lnTo>
                  <a:pt x="331" y="35"/>
                </a:lnTo>
                <a:lnTo>
                  <a:pt x="331" y="24"/>
                </a:lnTo>
                <a:lnTo>
                  <a:pt x="328" y="18"/>
                </a:lnTo>
                <a:lnTo>
                  <a:pt x="326" y="11"/>
                </a:lnTo>
                <a:lnTo>
                  <a:pt x="328" y="7"/>
                </a:lnTo>
                <a:lnTo>
                  <a:pt x="329" y="4"/>
                </a:lnTo>
                <a:lnTo>
                  <a:pt x="331" y="2"/>
                </a:lnTo>
                <a:lnTo>
                  <a:pt x="333" y="0"/>
                </a:lnTo>
                <a:lnTo>
                  <a:pt x="358" y="6"/>
                </a:lnTo>
                <a:lnTo>
                  <a:pt x="360" y="17"/>
                </a:lnTo>
                <a:lnTo>
                  <a:pt x="364" y="26"/>
                </a:lnTo>
                <a:lnTo>
                  <a:pt x="373" y="40"/>
                </a:lnTo>
                <a:lnTo>
                  <a:pt x="384" y="60"/>
                </a:lnTo>
                <a:lnTo>
                  <a:pt x="391" y="80"/>
                </a:lnTo>
                <a:lnTo>
                  <a:pt x="398" y="100"/>
                </a:lnTo>
                <a:lnTo>
                  <a:pt x="404" y="109"/>
                </a:lnTo>
                <a:lnTo>
                  <a:pt x="409" y="118"/>
                </a:lnTo>
                <a:lnTo>
                  <a:pt x="417" y="126"/>
                </a:lnTo>
                <a:lnTo>
                  <a:pt x="422" y="131"/>
                </a:lnTo>
                <a:lnTo>
                  <a:pt x="429" y="135"/>
                </a:lnTo>
                <a:lnTo>
                  <a:pt x="435" y="142"/>
                </a:lnTo>
                <a:lnTo>
                  <a:pt x="435" y="167"/>
                </a:lnTo>
                <a:lnTo>
                  <a:pt x="455" y="198"/>
                </a:lnTo>
                <a:lnTo>
                  <a:pt x="455" y="197"/>
                </a:lnTo>
                <a:lnTo>
                  <a:pt x="475" y="224"/>
                </a:lnTo>
                <a:lnTo>
                  <a:pt x="482" y="237"/>
                </a:lnTo>
                <a:lnTo>
                  <a:pt x="488" y="253"/>
                </a:lnTo>
                <a:lnTo>
                  <a:pt x="489" y="262"/>
                </a:lnTo>
                <a:lnTo>
                  <a:pt x="489" y="275"/>
                </a:lnTo>
                <a:lnTo>
                  <a:pt x="489" y="286"/>
                </a:lnTo>
                <a:lnTo>
                  <a:pt x="491" y="295"/>
                </a:lnTo>
                <a:lnTo>
                  <a:pt x="491" y="326"/>
                </a:lnTo>
                <a:lnTo>
                  <a:pt x="486" y="329"/>
                </a:lnTo>
                <a:lnTo>
                  <a:pt x="484" y="333"/>
                </a:lnTo>
                <a:lnTo>
                  <a:pt x="482" y="337"/>
                </a:lnTo>
                <a:lnTo>
                  <a:pt x="482" y="342"/>
                </a:lnTo>
                <a:lnTo>
                  <a:pt x="482" y="346"/>
                </a:lnTo>
                <a:lnTo>
                  <a:pt x="486" y="349"/>
                </a:lnTo>
                <a:lnTo>
                  <a:pt x="488" y="353"/>
                </a:lnTo>
                <a:lnTo>
                  <a:pt x="488" y="355"/>
                </a:lnTo>
                <a:lnTo>
                  <a:pt x="488" y="362"/>
                </a:lnTo>
                <a:lnTo>
                  <a:pt x="484" y="369"/>
                </a:lnTo>
                <a:lnTo>
                  <a:pt x="480" y="377"/>
                </a:lnTo>
                <a:lnTo>
                  <a:pt x="473" y="384"/>
                </a:lnTo>
                <a:lnTo>
                  <a:pt x="460" y="395"/>
                </a:lnTo>
                <a:lnTo>
                  <a:pt x="449" y="402"/>
                </a:lnTo>
                <a:lnTo>
                  <a:pt x="466" y="388"/>
                </a:lnTo>
                <a:lnTo>
                  <a:pt x="473" y="378"/>
                </a:lnTo>
                <a:lnTo>
                  <a:pt x="479" y="368"/>
                </a:lnTo>
                <a:lnTo>
                  <a:pt x="475" y="368"/>
                </a:lnTo>
                <a:lnTo>
                  <a:pt x="473" y="366"/>
                </a:lnTo>
                <a:lnTo>
                  <a:pt x="466" y="368"/>
                </a:lnTo>
                <a:lnTo>
                  <a:pt x="460" y="373"/>
                </a:lnTo>
                <a:lnTo>
                  <a:pt x="453" y="377"/>
                </a:lnTo>
                <a:lnTo>
                  <a:pt x="446" y="378"/>
                </a:lnTo>
                <a:lnTo>
                  <a:pt x="440" y="378"/>
                </a:lnTo>
                <a:lnTo>
                  <a:pt x="437" y="377"/>
                </a:lnTo>
                <a:lnTo>
                  <a:pt x="435" y="375"/>
                </a:lnTo>
                <a:lnTo>
                  <a:pt x="433" y="371"/>
                </a:lnTo>
                <a:lnTo>
                  <a:pt x="431" y="353"/>
                </a:lnTo>
                <a:lnTo>
                  <a:pt x="429" y="348"/>
                </a:lnTo>
                <a:lnTo>
                  <a:pt x="426" y="342"/>
                </a:lnTo>
                <a:lnTo>
                  <a:pt x="415" y="335"/>
                </a:lnTo>
                <a:lnTo>
                  <a:pt x="404" y="331"/>
                </a:lnTo>
                <a:lnTo>
                  <a:pt x="393" y="327"/>
                </a:lnTo>
                <a:lnTo>
                  <a:pt x="389" y="326"/>
                </a:lnTo>
                <a:lnTo>
                  <a:pt x="388" y="324"/>
                </a:lnTo>
                <a:lnTo>
                  <a:pt x="386" y="317"/>
                </a:lnTo>
                <a:lnTo>
                  <a:pt x="384" y="309"/>
                </a:lnTo>
                <a:lnTo>
                  <a:pt x="382" y="302"/>
                </a:lnTo>
                <a:lnTo>
                  <a:pt x="380" y="298"/>
                </a:lnTo>
                <a:lnTo>
                  <a:pt x="378" y="297"/>
                </a:lnTo>
                <a:lnTo>
                  <a:pt x="378" y="295"/>
                </a:lnTo>
                <a:lnTo>
                  <a:pt x="368" y="291"/>
                </a:lnTo>
                <a:lnTo>
                  <a:pt x="362" y="287"/>
                </a:lnTo>
                <a:lnTo>
                  <a:pt x="360" y="284"/>
                </a:lnTo>
                <a:lnTo>
                  <a:pt x="362" y="275"/>
                </a:lnTo>
                <a:lnTo>
                  <a:pt x="362" y="271"/>
                </a:lnTo>
                <a:lnTo>
                  <a:pt x="360" y="267"/>
                </a:lnTo>
                <a:lnTo>
                  <a:pt x="355" y="271"/>
                </a:lnTo>
                <a:lnTo>
                  <a:pt x="351" y="275"/>
                </a:lnTo>
                <a:lnTo>
                  <a:pt x="351" y="273"/>
                </a:lnTo>
                <a:lnTo>
                  <a:pt x="348" y="271"/>
                </a:lnTo>
                <a:lnTo>
                  <a:pt x="344" y="266"/>
                </a:lnTo>
                <a:lnTo>
                  <a:pt x="335" y="253"/>
                </a:lnTo>
                <a:lnTo>
                  <a:pt x="326" y="238"/>
                </a:lnTo>
                <a:lnTo>
                  <a:pt x="322" y="231"/>
                </a:lnTo>
                <a:lnTo>
                  <a:pt x="322" y="229"/>
                </a:lnTo>
                <a:lnTo>
                  <a:pt x="324" y="227"/>
                </a:lnTo>
                <a:lnTo>
                  <a:pt x="329" y="226"/>
                </a:lnTo>
                <a:lnTo>
                  <a:pt x="328" y="213"/>
                </a:lnTo>
                <a:lnTo>
                  <a:pt x="326" y="202"/>
                </a:lnTo>
                <a:lnTo>
                  <a:pt x="322" y="206"/>
                </a:lnTo>
                <a:lnTo>
                  <a:pt x="320" y="209"/>
                </a:lnTo>
                <a:lnTo>
                  <a:pt x="317" y="220"/>
                </a:lnTo>
                <a:lnTo>
                  <a:pt x="313" y="217"/>
                </a:lnTo>
                <a:lnTo>
                  <a:pt x="309" y="211"/>
                </a:lnTo>
                <a:lnTo>
                  <a:pt x="308" y="204"/>
                </a:lnTo>
                <a:lnTo>
                  <a:pt x="308" y="197"/>
                </a:lnTo>
                <a:lnTo>
                  <a:pt x="308" y="186"/>
                </a:lnTo>
                <a:lnTo>
                  <a:pt x="309" y="178"/>
                </a:lnTo>
                <a:lnTo>
                  <a:pt x="311" y="171"/>
                </a:lnTo>
                <a:lnTo>
                  <a:pt x="311" y="162"/>
                </a:lnTo>
                <a:lnTo>
                  <a:pt x="311" y="155"/>
                </a:lnTo>
                <a:lnTo>
                  <a:pt x="309" y="149"/>
                </a:lnTo>
                <a:lnTo>
                  <a:pt x="306" y="140"/>
                </a:lnTo>
                <a:lnTo>
                  <a:pt x="302" y="133"/>
                </a:lnTo>
                <a:lnTo>
                  <a:pt x="298" y="122"/>
                </a:lnTo>
                <a:lnTo>
                  <a:pt x="288" y="118"/>
                </a:lnTo>
                <a:lnTo>
                  <a:pt x="277" y="113"/>
                </a:lnTo>
                <a:lnTo>
                  <a:pt x="268" y="106"/>
                </a:lnTo>
                <a:lnTo>
                  <a:pt x="260" y="97"/>
                </a:lnTo>
                <a:lnTo>
                  <a:pt x="253" y="87"/>
                </a:lnTo>
                <a:lnTo>
                  <a:pt x="246" y="80"/>
                </a:lnTo>
                <a:lnTo>
                  <a:pt x="237" y="75"/>
                </a:lnTo>
                <a:lnTo>
                  <a:pt x="226" y="73"/>
                </a:lnTo>
                <a:lnTo>
                  <a:pt x="213" y="75"/>
                </a:lnTo>
                <a:lnTo>
                  <a:pt x="202" y="78"/>
                </a:lnTo>
                <a:lnTo>
                  <a:pt x="195" y="84"/>
                </a:lnTo>
                <a:lnTo>
                  <a:pt x="186" y="89"/>
                </a:lnTo>
                <a:lnTo>
                  <a:pt x="178" y="95"/>
                </a:lnTo>
                <a:lnTo>
                  <a:pt x="169" y="98"/>
                </a:lnTo>
                <a:lnTo>
                  <a:pt x="158" y="102"/>
                </a:lnTo>
                <a:lnTo>
                  <a:pt x="147" y="104"/>
                </a:lnTo>
                <a:lnTo>
                  <a:pt x="142" y="104"/>
                </a:lnTo>
                <a:lnTo>
                  <a:pt x="137" y="100"/>
                </a:lnTo>
                <a:lnTo>
                  <a:pt x="135" y="97"/>
                </a:lnTo>
                <a:lnTo>
                  <a:pt x="135" y="91"/>
                </a:lnTo>
                <a:lnTo>
                  <a:pt x="133" y="91"/>
                </a:lnTo>
                <a:lnTo>
                  <a:pt x="131" y="91"/>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43" name="Freeform 86"/>
          <p:cNvSpPr>
            <a:spLocks/>
          </p:cNvSpPr>
          <p:nvPr/>
        </p:nvSpPr>
        <p:spPr bwMode="auto">
          <a:xfrm>
            <a:off x="6111875" y="4997450"/>
            <a:ext cx="1100138" cy="819150"/>
          </a:xfrm>
          <a:custGeom>
            <a:avLst/>
            <a:gdLst>
              <a:gd name="T0" fmla="*/ 280 w 294"/>
              <a:gd name="T1" fmla="*/ 267 h 302"/>
              <a:gd name="T2" fmla="*/ 280 w 294"/>
              <a:gd name="T3" fmla="*/ 253 h 302"/>
              <a:gd name="T4" fmla="*/ 281 w 294"/>
              <a:gd name="T5" fmla="*/ 233 h 302"/>
              <a:gd name="T6" fmla="*/ 276 w 294"/>
              <a:gd name="T7" fmla="*/ 227 h 302"/>
              <a:gd name="T8" fmla="*/ 281 w 294"/>
              <a:gd name="T9" fmla="*/ 205 h 302"/>
              <a:gd name="T10" fmla="*/ 283 w 294"/>
              <a:gd name="T11" fmla="*/ 196 h 302"/>
              <a:gd name="T12" fmla="*/ 289 w 294"/>
              <a:gd name="T13" fmla="*/ 193 h 302"/>
              <a:gd name="T14" fmla="*/ 292 w 294"/>
              <a:gd name="T15" fmla="*/ 182 h 302"/>
              <a:gd name="T16" fmla="*/ 294 w 294"/>
              <a:gd name="T17" fmla="*/ 176 h 302"/>
              <a:gd name="T18" fmla="*/ 289 w 294"/>
              <a:gd name="T19" fmla="*/ 174 h 302"/>
              <a:gd name="T20" fmla="*/ 281 w 294"/>
              <a:gd name="T21" fmla="*/ 171 h 302"/>
              <a:gd name="T22" fmla="*/ 276 w 294"/>
              <a:gd name="T23" fmla="*/ 154 h 302"/>
              <a:gd name="T24" fmla="*/ 269 w 294"/>
              <a:gd name="T25" fmla="*/ 145 h 302"/>
              <a:gd name="T26" fmla="*/ 261 w 294"/>
              <a:gd name="T27" fmla="*/ 143 h 302"/>
              <a:gd name="T28" fmla="*/ 258 w 294"/>
              <a:gd name="T29" fmla="*/ 136 h 302"/>
              <a:gd name="T30" fmla="*/ 256 w 294"/>
              <a:gd name="T31" fmla="*/ 123 h 302"/>
              <a:gd name="T32" fmla="*/ 247 w 294"/>
              <a:gd name="T33" fmla="*/ 113 h 302"/>
              <a:gd name="T34" fmla="*/ 234 w 294"/>
              <a:gd name="T35" fmla="*/ 107 h 302"/>
              <a:gd name="T36" fmla="*/ 198 w 294"/>
              <a:gd name="T37" fmla="*/ 76 h 302"/>
              <a:gd name="T38" fmla="*/ 151 w 294"/>
              <a:gd name="T39" fmla="*/ 33 h 302"/>
              <a:gd name="T40" fmla="*/ 140 w 294"/>
              <a:gd name="T41" fmla="*/ 29 h 302"/>
              <a:gd name="T42" fmla="*/ 129 w 294"/>
              <a:gd name="T43" fmla="*/ 22 h 302"/>
              <a:gd name="T44" fmla="*/ 131 w 294"/>
              <a:gd name="T45" fmla="*/ 9 h 302"/>
              <a:gd name="T46" fmla="*/ 138 w 294"/>
              <a:gd name="T47" fmla="*/ 0 h 302"/>
              <a:gd name="T48" fmla="*/ 43 w 294"/>
              <a:gd name="T49" fmla="*/ 158 h 302"/>
              <a:gd name="T50" fmla="*/ 49 w 294"/>
              <a:gd name="T51" fmla="*/ 169 h 302"/>
              <a:gd name="T52" fmla="*/ 63 w 294"/>
              <a:gd name="T53" fmla="*/ 187 h 302"/>
              <a:gd name="T54" fmla="*/ 65 w 294"/>
              <a:gd name="T55" fmla="*/ 198 h 302"/>
              <a:gd name="T56" fmla="*/ 60 w 294"/>
              <a:gd name="T57" fmla="*/ 211 h 302"/>
              <a:gd name="T58" fmla="*/ 56 w 294"/>
              <a:gd name="T59" fmla="*/ 225 h 302"/>
              <a:gd name="T60" fmla="*/ 60 w 294"/>
              <a:gd name="T61" fmla="*/ 236 h 302"/>
              <a:gd name="T62" fmla="*/ 63 w 294"/>
              <a:gd name="T63" fmla="*/ 247 h 302"/>
              <a:gd name="T64" fmla="*/ 67 w 294"/>
              <a:gd name="T65" fmla="*/ 271 h 302"/>
              <a:gd name="T66" fmla="*/ 76 w 294"/>
              <a:gd name="T67" fmla="*/ 287 h 302"/>
              <a:gd name="T68" fmla="*/ 240 w 294"/>
              <a:gd name="T69" fmla="*/ 289 h 302"/>
              <a:gd name="T70" fmla="*/ 247 w 294"/>
              <a:gd name="T71" fmla="*/ 302 h 302"/>
              <a:gd name="T72" fmla="*/ 254 w 294"/>
              <a:gd name="T73" fmla="*/ 291 h 302"/>
              <a:gd name="T74" fmla="*/ 249 w 294"/>
              <a:gd name="T75" fmla="*/ 278 h 302"/>
              <a:gd name="T76" fmla="*/ 252 w 294"/>
              <a:gd name="T77" fmla="*/ 271 h 302"/>
              <a:gd name="T78" fmla="*/ 256 w 294"/>
              <a:gd name="T79" fmla="*/ 267 h 302"/>
              <a:gd name="T80" fmla="*/ 280 w 294"/>
              <a:gd name="T81" fmla="*/ 271 h 3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4"/>
              <a:gd name="T124" fmla="*/ 0 h 302"/>
              <a:gd name="T125" fmla="*/ 294 w 294"/>
              <a:gd name="T126" fmla="*/ 302 h 30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4" h="302">
                <a:moveTo>
                  <a:pt x="280" y="271"/>
                </a:moveTo>
                <a:lnTo>
                  <a:pt x="280" y="267"/>
                </a:lnTo>
                <a:lnTo>
                  <a:pt x="280" y="263"/>
                </a:lnTo>
                <a:lnTo>
                  <a:pt x="280" y="253"/>
                </a:lnTo>
                <a:lnTo>
                  <a:pt x="280" y="242"/>
                </a:lnTo>
                <a:lnTo>
                  <a:pt x="281" y="233"/>
                </a:lnTo>
                <a:lnTo>
                  <a:pt x="280" y="231"/>
                </a:lnTo>
                <a:lnTo>
                  <a:pt x="276" y="227"/>
                </a:lnTo>
                <a:lnTo>
                  <a:pt x="280" y="216"/>
                </a:lnTo>
                <a:lnTo>
                  <a:pt x="281" y="205"/>
                </a:lnTo>
                <a:lnTo>
                  <a:pt x="281" y="198"/>
                </a:lnTo>
                <a:lnTo>
                  <a:pt x="283" y="196"/>
                </a:lnTo>
                <a:lnTo>
                  <a:pt x="285" y="194"/>
                </a:lnTo>
                <a:lnTo>
                  <a:pt x="289" y="193"/>
                </a:lnTo>
                <a:lnTo>
                  <a:pt x="289" y="183"/>
                </a:lnTo>
                <a:lnTo>
                  <a:pt x="292" y="182"/>
                </a:lnTo>
                <a:lnTo>
                  <a:pt x="294" y="180"/>
                </a:lnTo>
                <a:lnTo>
                  <a:pt x="294" y="176"/>
                </a:lnTo>
                <a:lnTo>
                  <a:pt x="292" y="176"/>
                </a:lnTo>
                <a:lnTo>
                  <a:pt x="289" y="174"/>
                </a:lnTo>
                <a:lnTo>
                  <a:pt x="283" y="173"/>
                </a:lnTo>
                <a:lnTo>
                  <a:pt x="281" y="171"/>
                </a:lnTo>
                <a:lnTo>
                  <a:pt x="280" y="169"/>
                </a:lnTo>
                <a:lnTo>
                  <a:pt x="276" y="154"/>
                </a:lnTo>
                <a:lnTo>
                  <a:pt x="274" y="149"/>
                </a:lnTo>
                <a:lnTo>
                  <a:pt x="269" y="145"/>
                </a:lnTo>
                <a:lnTo>
                  <a:pt x="265" y="145"/>
                </a:lnTo>
                <a:lnTo>
                  <a:pt x="261" y="143"/>
                </a:lnTo>
                <a:lnTo>
                  <a:pt x="260" y="142"/>
                </a:lnTo>
                <a:lnTo>
                  <a:pt x="258" y="136"/>
                </a:lnTo>
                <a:lnTo>
                  <a:pt x="258" y="129"/>
                </a:lnTo>
                <a:lnTo>
                  <a:pt x="256" y="123"/>
                </a:lnTo>
                <a:lnTo>
                  <a:pt x="252" y="116"/>
                </a:lnTo>
                <a:lnTo>
                  <a:pt x="247" y="113"/>
                </a:lnTo>
                <a:lnTo>
                  <a:pt x="241" y="109"/>
                </a:lnTo>
                <a:lnTo>
                  <a:pt x="234" y="107"/>
                </a:lnTo>
                <a:lnTo>
                  <a:pt x="229" y="103"/>
                </a:lnTo>
                <a:lnTo>
                  <a:pt x="198" y="76"/>
                </a:lnTo>
                <a:lnTo>
                  <a:pt x="167" y="47"/>
                </a:lnTo>
                <a:lnTo>
                  <a:pt x="151" y="33"/>
                </a:lnTo>
                <a:lnTo>
                  <a:pt x="147" y="31"/>
                </a:lnTo>
                <a:lnTo>
                  <a:pt x="140" y="29"/>
                </a:lnTo>
                <a:lnTo>
                  <a:pt x="131" y="25"/>
                </a:lnTo>
                <a:lnTo>
                  <a:pt x="129" y="22"/>
                </a:lnTo>
                <a:lnTo>
                  <a:pt x="127" y="18"/>
                </a:lnTo>
                <a:lnTo>
                  <a:pt x="131" y="9"/>
                </a:lnTo>
                <a:lnTo>
                  <a:pt x="134" y="3"/>
                </a:lnTo>
                <a:lnTo>
                  <a:pt x="138" y="0"/>
                </a:lnTo>
                <a:lnTo>
                  <a:pt x="0" y="22"/>
                </a:lnTo>
                <a:lnTo>
                  <a:pt x="43" y="158"/>
                </a:lnTo>
                <a:lnTo>
                  <a:pt x="47" y="163"/>
                </a:lnTo>
                <a:lnTo>
                  <a:pt x="49" y="169"/>
                </a:lnTo>
                <a:lnTo>
                  <a:pt x="56" y="178"/>
                </a:lnTo>
                <a:lnTo>
                  <a:pt x="63" y="187"/>
                </a:lnTo>
                <a:lnTo>
                  <a:pt x="65" y="193"/>
                </a:lnTo>
                <a:lnTo>
                  <a:pt x="65" y="198"/>
                </a:lnTo>
                <a:lnTo>
                  <a:pt x="63" y="205"/>
                </a:lnTo>
                <a:lnTo>
                  <a:pt x="60" y="211"/>
                </a:lnTo>
                <a:lnTo>
                  <a:pt x="58" y="218"/>
                </a:lnTo>
                <a:lnTo>
                  <a:pt x="56" y="225"/>
                </a:lnTo>
                <a:lnTo>
                  <a:pt x="56" y="231"/>
                </a:lnTo>
                <a:lnTo>
                  <a:pt x="60" y="236"/>
                </a:lnTo>
                <a:lnTo>
                  <a:pt x="63" y="242"/>
                </a:lnTo>
                <a:lnTo>
                  <a:pt x="63" y="247"/>
                </a:lnTo>
                <a:lnTo>
                  <a:pt x="63" y="260"/>
                </a:lnTo>
                <a:lnTo>
                  <a:pt x="67" y="271"/>
                </a:lnTo>
                <a:lnTo>
                  <a:pt x="72" y="284"/>
                </a:lnTo>
                <a:lnTo>
                  <a:pt x="76" y="287"/>
                </a:lnTo>
                <a:lnTo>
                  <a:pt x="81" y="298"/>
                </a:lnTo>
                <a:lnTo>
                  <a:pt x="240" y="289"/>
                </a:lnTo>
                <a:lnTo>
                  <a:pt x="243" y="296"/>
                </a:lnTo>
                <a:lnTo>
                  <a:pt x="247" y="302"/>
                </a:lnTo>
                <a:lnTo>
                  <a:pt x="254" y="302"/>
                </a:lnTo>
                <a:lnTo>
                  <a:pt x="254" y="291"/>
                </a:lnTo>
                <a:lnTo>
                  <a:pt x="251" y="285"/>
                </a:lnTo>
                <a:lnTo>
                  <a:pt x="249" y="278"/>
                </a:lnTo>
                <a:lnTo>
                  <a:pt x="251" y="274"/>
                </a:lnTo>
                <a:lnTo>
                  <a:pt x="252" y="271"/>
                </a:lnTo>
                <a:lnTo>
                  <a:pt x="254" y="269"/>
                </a:lnTo>
                <a:lnTo>
                  <a:pt x="256" y="267"/>
                </a:lnTo>
                <a:lnTo>
                  <a:pt x="281" y="273"/>
                </a:lnTo>
                <a:lnTo>
                  <a:pt x="280" y="271"/>
                </a:lnTo>
                <a:close/>
              </a:path>
            </a:pathLst>
          </a:custGeom>
          <a:solidFill>
            <a:schemeClr val="accent1">
              <a:lumMod val="20000"/>
              <a:lumOff val="80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44" name="Freeform 87"/>
          <p:cNvSpPr>
            <a:spLocks/>
          </p:cNvSpPr>
          <p:nvPr/>
        </p:nvSpPr>
        <p:spPr bwMode="auto">
          <a:xfrm>
            <a:off x="6586538" y="4908550"/>
            <a:ext cx="1030287" cy="577850"/>
          </a:xfrm>
          <a:custGeom>
            <a:avLst/>
            <a:gdLst>
              <a:gd name="T0" fmla="*/ 45 w 275"/>
              <a:gd name="T1" fmla="*/ 6 h 213"/>
              <a:gd name="T2" fmla="*/ 124 w 275"/>
              <a:gd name="T3" fmla="*/ 6 h 213"/>
              <a:gd name="T4" fmla="*/ 131 w 275"/>
              <a:gd name="T5" fmla="*/ 7 h 213"/>
              <a:gd name="T6" fmla="*/ 140 w 275"/>
              <a:gd name="T7" fmla="*/ 13 h 213"/>
              <a:gd name="T8" fmla="*/ 145 w 275"/>
              <a:gd name="T9" fmla="*/ 16 h 213"/>
              <a:gd name="T10" fmla="*/ 158 w 275"/>
              <a:gd name="T11" fmla="*/ 13 h 213"/>
              <a:gd name="T12" fmla="*/ 275 w 275"/>
              <a:gd name="T13" fmla="*/ 55 h 213"/>
              <a:gd name="T14" fmla="*/ 260 w 275"/>
              <a:gd name="T15" fmla="*/ 73 h 213"/>
              <a:gd name="T16" fmla="*/ 249 w 275"/>
              <a:gd name="T17" fmla="*/ 93 h 213"/>
              <a:gd name="T18" fmla="*/ 247 w 275"/>
              <a:gd name="T19" fmla="*/ 109 h 213"/>
              <a:gd name="T20" fmla="*/ 240 w 275"/>
              <a:gd name="T21" fmla="*/ 120 h 213"/>
              <a:gd name="T22" fmla="*/ 229 w 275"/>
              <a:gd name="T23" fmla="*/ 131 h 213"/>
              <a:gd name="T24" fmla="*/ 220 w 275"/>
              <a:gd name="T25" fmla="*/ 142 h 213"/>
              <a:gd name="T26" fmla="*/ 215 w 275"/>
              <a:gd name="T27" fmla="*/ 151 h 213"/>
              <a:gd name="T28" fmla="*/ 211 w 275"/>
              <a:gd name="T29" fmla="*/ 158 h 213"/>
              <a:gd name="T30" fmla="*/ 196 w 275"/>
              <a:gd name="T31" fmla="*/ 167 h 213"/>
              <a:gd name="T32" fmla="*/ 189 w 275"/>
              <a:gd name="T33" fmla="*/ 173 h 213"/>
              <a:gd name="T34" fmla="*/ 191 w 275"/>
              <a:gd name="T35" fmla="*/ 180 h 213"/>
              <a:gd name="T36" fmla="*/ 185 w 275"/>
              <a:gd name="T37" fmla="*/ 182 h 213"/>
              <a:gd name="T38" fmla="*/ 178 w 275"/>
              <a:gd name="T39" fmla="*/ 186 h 213"/>
              <a:gd name="T40" fmla="*/ 174 w 275"/>
              <a:gd name="T41" fmla="*/ 196 h 213"/>
              <a:gd name="T42" fmla="*/ 167 w 275"/>
              <a:gd name="T43" fmla="*/ 213 h 213"/>
              <a:gd name="T44" fmla="*/ 165 w 275"/>
              <a:gd name="T45" fmla="*/ 209 h 213"/>
              <a:gd name="T46" fmla="*/ 156 w 275"/>
              <a:gd name="T47" fmla="*/ 206 h 213"/>
              <a:gd name="T48" fmla="*/ 153 w 275"/>
              <a:gd name="T49" fmla="*/ 202 h 213"/>
              <a:gd name="T50" fmla="*/ 147 w 275"/>
              <a:gd name="T51" fmla="*/ 182 h 213"/>
              <a:gd name="T52" fmla="*/ 138 w 275"/>
              <a:gd name="T53" fmla="*/ 178 h 213"/>
              <a:gd name="T54" fmla="*/ 133 w 275"/>
              <a:gd name="T55" fmla="*/ 175 h 213"/>
              <a:gd name="T56" fmla="*/ 131 w 275"/>
              <a:gd name="T57" fmla="*/ 162 h 213"/>
              <a:gd name="T58" fmla="*/ 125 w 275"/>
              <a:gd name="T59" fmla="*/ 149 h 213"/>
              <a:gd name="T60" fmla="*/ 114 w 275"/>
              <a:gd name="T61" fmla="*/ 142 h 213"/>
              <a:gd name="T62" fmla="*/ 102 w 275"/>
              <a:gd name="T63" fmla="*/ 136 h 213"/>
              <a:gd name="T64" fmla="*/ 40 w 275"/>
              <a:gd name="T65" fmla="*/ 80 h 213"/>
              <a:gd name="T66" fmla="*/ 20 w 275"/>
              <a:gd name="T67" fmla="*/ 64 h 213"/>
              <a:gd name="T68" fmla="*/ 4 w 275"/>
              <a:gd name="T69" fmla="*/ 58 h 213"/>
              <a:gd name="T70" fmla="*/ 0 w 275"/>
              <a:gd name="T71" fmla="*/ 51 h 213"/>
              <a:gd name="T72" fmla="*/ 7 w 275"/>
              <a:gd name="T73" fmla="*/ 36 h 2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13"/>
              <a:gd name="T113" fmla="*/ 275 w 275"/>
              <a:gd name="T114" fmla="*/ 213 h 2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13">
                <a:moveTo>
                  <a:pt x="9" y="35"/>
                </a:moveTo>
                <a:lnTo>
                  <a:pt x="45" y="6"/>
                </a:lnTo>
                <a:lnTo>
                  <a:pt x="124" y="0"/>
                </a:lnTo>
                <a:lnTo>
                  <a:pt x="124" y="6"/>
                </a:lnTo>
                <a:lnTo>
                  <a:pt x="127" y="7"/>
                </a:lnTo>
                <a:lnTo>
                  <a:pt x="131" y="7"/>
                </a:lnTo>
                <a:lnTo>
                  <a:pt x="138" y="6"/>
                </a:lnTo>
                <a:lnTo>
                  <a:pt x="140" y="13"/>
                </a:lnTo>
                <a:lnTo>
                  <a:pt x="142" y="15"/>
                </a:lnTo>
                <a:lnTo>
                  <a:pt x="145" y="16"/>
                </a:lnTo>
                <a:lnTo>
                  <a:pt x="153" y="15"/>
                </a:lnTo>
                <a:lnTo>
                  <a:pt x="158" y="13"/>
                </a:lnTo>
                <a:lnTo>
                  <a:pt x="204" y="6"/>
                </a:lnTo>
                <a:lnTo>
                  <a:pt x="275" y="55"/>
                </a:lnTo>
                <a:lnTo>
                  <a:pt x="267" y="60"/>
                </a:lnTo>
                <a:lnTo>
                  <a:pt x="260" y="73"/>
                </a:lnTo>
                <a:lnTo>
                  <a:pt x="251" y="84"/>
                </a:lnTo>
                <a:lnTo>
                  <a:pt x="249" y="93"/>
                </a:lnTo>
                <a:lnTo>
                  <a:pt x="249" y="102"/>
                </a:lnTo>
                <a:lnTo>
                  <a:pt x="247" y="109"/>
                </a:lnTo>
                <a:lnTo>
                  <a:pt x="245" y="115"/>
                </a:lnTo>
                <a:lnTo>
                  <a:pt x="240" y="120"/>
                </a:lnTo>
                <a:lnTo>
                  <a:pt x="231" y="124"/>
                </a:lnTo>
                <a:lnTo>
                  <a:pt x="229" y="131"/>
                </a:lnTo>
                <a:lnTo>
                  <a:pt x="225" y="138"/>
                </a:lnTo>
                <a:lnTo>
                  <a:pt x="220" y="142"/>
                </a:lnTo>
                <a:lnTo>
                  <a:pt x="215" y="146"/>
                </a:lnTo>
                <a:lnTo>
                  <a:pt x="215" y="151"/>
                </a:lnTo>
                <a:lnTo>
                  <a:pt x="213" y="155"/>
                </a:lnTo>
                <a:lnTo>
                  <a:pt x="211" y="158"/>
                </a:lnTo>
                <a:lnTo>
                  <a:pt x="205" y="164"/>
                </a:lnTo>
                <a:lnTo>
                  <a:pt x="196" y="167"/>
                </a:lnTo>
                <a:lnTo>
                  <a:pt x="185" y="169"/>
                </a:lnTo>
                <a:lnTo>
                  <a:pt x="189" y="173"/>
                </a:lnTo>
                <a:lnTo>
                  <a:pt x="191" y="176"/>
                </a:lnTo>
                <a:lnTo>
                  <a:pt x="191" y="180"/>
                </a:lnTo>
                <a:lnTo>
                  <a:pt x="189" y="180"/>
                </a:lnTo>
                <a:lnTo>
                  <a:pt x="185" y="182"/>
                </a:lnTo>
                <a:lnTo>
                  <a:pt x="182" y="182"/>
                </a:lnTo>
                <a:lnTo>
                  <a:pt x="178" y="186"/>
                </a:lnTo>
                <a:lnTo>
                  <a:pt x="176" y="189"/>
                </a:lnTo>
                <a:lnTo>
                  <a:pt x="174" y="196"/>
                </a:lnTo>
                <a:lnTo>
                  <a:pt x="173" y="206"/>
                </a:lnTo>
                <a:lnTo>
                  <a:pt x="167" y="213"/>
                </a:lnTo>
                <a:lnTo>
                  <a:pt x="167" y="209"/>
                </a:lnTo>
                <a:lnTo>
                  <a:pt x="165" y="209"/>
                </a:lnTo>
                <a:lnTo>
                  <a:pt x="162" y="207"/>
                </a:lnTo>
                <a:lnTo>
                  <a:pt x="156" y="206"/>
                </a:lnTo>
                <a:lnTo>
                  <a:pt x="154" y="204"/>
                </a:lnTo>
                <a:lnTo>
                  <a:pt x="153" y="202"/>
                </a:lnTo>
                <a:lnTo>
                  <a:pt x="149" y="187"/>
                </a:lnTo>
                <a:lnTo>
                  <a:pt x="147" y="182"/>
                </a:lnTo>
                <a:lnTo>
                  <a:pt x="142" y="178"/>
                </a:lnTo>
                <a:lnTo>
                  <a:pt x="138" y="178"/>
                </a:lnTo>
                <a:lnTo>
                  <a:pt x="134" y="176"/>
                </a:lnTo>
                <a:lnTo>
                  <a:pt x="133" y="175"/>
                </a:lnTo>
                <a:lnTo>
                  <a:pt x="131" y="169"/>
                </a:lnTo>
                <a:lnTo>
                  <a:pt x="131" y="162"/>
                </a:lnTo>
                <a:lnTo>
                  <a:pt x="129" y="156"/>
                </a:lnTo>
                <a:lnTo>
                  <a:pt x="125" y="149"/>
                </a:lnTo>
                <a:lnTo>
                  <a:pt x="120" y="146"/>
                </a:lnTo>
                <a:lnTo>
                  <a:pt x="114" y="142"/>
                </a:lnTo>
                <a:lnTo>
                  <a:pt x="107" y="140"/>
                </a:lnTo>
                <a:lnTo>
                  <a:pt x="102" y="136"/>
                </a:lnTo>
                <a:lnTo>
                  <a:pt x="71" y="109"/>
                </a:lnTo>
                <a:lnTo>
                  <a:pt x="40" y="80"/>
                </a:lnTo>
                <a:lnTo>
                  <a:pt x="24" y="66"/>
                </a:lnTo>
                <a:lnTo>
                  <a:pt x="20" y="64"/>
                </a:lnTo>
                <a:lnTo>
                  <a:pt x="13" y="62"/>
                </a:lnTo>
                <a:lnTo>
                  <a:pt x="4" y="58"/>
                </a:lnTo>
                <a:lnTo>
                  <a:pt x="2" y="55"/>
                </a:lnTo>
                <a:lnTo>
                  <a:pt x="0" y="51"/>
                </a:lnTo>
                <a:lnTo>
                  <a:pt x="4" y="42"/>
                </a:lnTo>
                <a:lnTo>
                  <a:pt x="7" y="36"/>
                </a:lnTo>
                <a:lnTo>
                  <a:pt x="9" y="35"/>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45" name="Freeform 88"/>
          <p:cNvSpPr>
            <a:spLocks/>
          </p:cNvSpPr>
          <p:nvPr/>
        </p:nvSpPr>
        <p:spPr bwMode="auto">
          <a:xfrm>
            <a:off x="5613400" y="5057775"/>
            <a:ext cx="768350" cy="906463"/>
          </a:xfrm>
          <a:custGeom>
            <a:avLst/>
            <a:gdLst>
              <a:gd name="T0" fmla="*/ 71 w 205"/>
              <a:gd name="T1" fmla="*/ 322 h 334"/>
              <a:gd name="T2" fmla="*/ 69 w 205"/>
              <a:gd name="T3" fmla="*/ 318 h 334"/>
              <a:gd name="T4" fmla="*/ 71 w 205"/>
              <a:gd name="T5" fmla="*/ 316 h 334"/>
              <a:gd name="T6" fmla="*/ 71 w 205"/>
              <a:gd name="T7" fmla="*/ 307 h 334"/>
              <a:gd name="T8" fmla="*/ 69 w 205"/>
              <a:gd name="T9" fmla="*/ 302 h 334"/>
              <a:gd name="T10" fmla="*/ 65 w 205"/>
              <a:gd name="T11" fmla="*/ 296 h 334"/>
              <a:gd name="T12" fmla="*/ 56 w 205"/>
              <a:gd name="T13" fmla="*/ 291 h 334"/>
              <a:gd name="T14" fmla="*/ 56 w 205"/>
              <a:gd name="T15" fmla="*/ 280 h 334"/>
              <a:gd name="T16" fmla="*/ 205 w 205"/>
              <a:gd name="T17" fmla="*/ 262 h 334"/>
              <a:gd name="T18" fmla="*/ 200 w 205"/>
              <a:gd name="T19" fmla="*/ 249 h 334"/>
              <a:gd name="T20" fmla="*/ 196 w 205"/>
              <a:gd name="T21" fmla="*/ 238 h 334"/>
              <a:gd name="T22" fmla="*/ 196 w 205"/>
              <a:gd name="T23" fmla="*/ 225 h 334"/>
              <a:gd name="T24" fmla="*/ 196 w 205"/>
              <a:gd name="T25" fmla="*/ 220 h 334"/>
              <a:gd name="T26" fmla="*/ 193 w 205"/>
              <a:gd name="T27" fmla="*/ 214 h 334"/>
              <a:gd name="T28" fmla="*/ 189 w 205"/>
              <a:gd name="T29" fmla="*/ 209 h 334"/>
              <a:gd name="T30" fmla="*/ 189 w 205"/>
              <a:gd name="T31" fmla="*/ 203 h 334"/>
              <a:gd name="T32" fmla="*/ 191 w 205"/>
              <a:gd name="T33" fmla="*/ 196 h 334"/>
              <a:gd name="T34" fmla="*/ 193 w 205"/>
              <a:gd name="T35" fmla="*/ 189 h 334"/>
              <a:gd name="T36" fmla="*/ 196 w 205"/>
              <a:gd name="T37" fmla="*/ 183 h 334"/>
              <a:gd name="T38" fmla="*/ 198 w 205"/>
              <a:gd name="T39" fmla="*/ 176 h 334"/>
              <a:gd name="T40" fmla="*/ 198 w 205"/>
              <a:gd name="T41" fmla="*/ 171 h 334"/>
              <a:gd name="T42" fmla="*/ 196 w 205"/>
              <a:gd name="T43" fmla="*/ 165 h 334"/>
              <a:gd name="T44" fmla="*/ 189 w 205"/>
              <a:gd name="T45" fmla="*/ 156 h 334"/>
              <a:gd name="T46" fmla="*/ 182 w 205"/>
              <a:gd name="T47" fmla="*/ 147 h 334"/>
              <a:gd name="T48" fmla="*/ 180 w 205"/>
              <a:gd name="T49" fmla="*/ 141 h 334"/>
              <a:gd name="T50" fmla="*/ 176 w 205"/>
              <a:gd name="T51" fmla="*/ 136 h 334"/>
              <a:gd name="T52" fmla="*/ 133 w 205"/>
              <a:gd name="T53" fmla="*/ 0 h 334"/>
              <a:gd name="T54" fmla="*/ 0 w 205"/>
              <a:gd name="T55" fmla="*/ 16 h 334"/>
              <a:gd name="T56" fmla="*/ 0 w 205"/>
              <a:gd name="T57" fmla="*/ 334 h 334"/>
              <a:gd name="T58" fmla="*/ 34 w 205"/>
              <a:gd name="T59" fmla="*/ 334 h 334"/>
              <a:gd name="T60" fmla="*/ 31 w 205"/>
              <a:gd name="T61" fmla="*/ 327 h 334"/>
              <a:gd name="T62" fmla="*/ 31 w 205"/>
              <a:gd name="T63" fmla="*/ 316 h 334"/>
              <a:gd name="T64" fmla="*/ 33 w 205"/>
              <a:gd name="T65" fmla="*/ 307 h 334"/>
              <a:gd name="T66" fmla="*/ 34 w 205"/>
              <a:gd name="T67" fmla="*/ 298 h 334"/>
              <a:gd name="T68" fmla="*/ 42 w 205"/>
              <a:gd name="T69" fmla="*/ 316 h 334"/>
              <a:gd name="T70" fmla="*/ 47 w 205"/>
              <a:gd name="T71" fmla="*/ 325 h 334"/>
              <a:gd name="T72" fmla="*/ 49 w 205"/>
              <a:gd name="T73" fmla="*/ 327 h 334"/>
              <a:gd name="T74" fmla="*/ 53 w 205"/>
              <a:gd name="T75" fmla="*/ 329 h 334"/>
              <a:gd name="T76" fmla="*/ 56 w 205"/>
              <a:gd name="T77" fmla="*/ 327 h 334"/>
              <a:gd name="T78" fmla="*/ 62 w 205"/>
              <a:gd name="T79" fmla="*/ 325 h 334"/>
              <a:gd name="T80" fmla="*/ 71 w 205"/>
              <a:gd name="T81" fmla="*/ 322 h 3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334"/>
              <a:gd name="T125" fmla="*/ 205 w 205"/>
              <a:gd name="T126" fmla="*/ 334 h 3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334">
                <a:moveTo>
                  <a:pt x="71" y="322"/>
                </a:moveTo>
                <a:lnTo>
                  <a:pt x="69" y="318"/>
                </a:lnTo>
                <a:lnTo>
                  <a:pt x="71" y="316"/>
                </a:lnTo>
                <a:lnTo>
                  <a:pt x="71" y="307"/>
                </a:lnTo>
                <a:lnTo>
                  <a:pt x="69" y="302"/>
                </a:lnTo>
                <a:lnTo>
                  <a:pt x="65" y="296"/>
                </a:lnTo>
                <a:lnTo>
                  <a:pt x="56" y="291"/>
                </a:lnTo>
                <a:lnTo>
                  <a:pt x="56" y="280"/>
                </a:lnTo>
                <a:lnTo>
                  <a:pt x="205" y="262"/>
                </a:lnTo>
                <a:lnTo>
                  <a:pt x="200" y="249"/>
                </a:lnTo>
                <a:lnTo>
                  <a:pt x="196" y="238"/>
                </a:lnTo>
                <a:lnTo>
                  <a:pt x="196" y="225"/>
                </a:lnTo>
                <a:lnTo>
                  <a:pt x="196" y="220"/>
                </a:lnTo>
                <a:lnTo>
                  <a:pt x="193" y="214"/>
                </a:lnTo>
                <a:lnTo>
                  <a:pt x="189" y="209"/>
                </a:lnTo>
                <a:lnTo>
                  <a:pt x="189" y="203"/>
                </a:lnTo>
                <a:lnTo>
                  <a:pt x="191" y="196"/>
                </a:lnTo>
                <a:lnTo>
                  <a:pt x="193" y="189"/>
                </a:lnTo>
                <a:lnTo>
                  <a:pt x="196" y="183"/>
                </a:lnTo>
                <a:lnTo>
                  <a:pt x="198" y="176"/>
                </a:lnTo>
                <a:lnTo>
                  <a:pt x="198" y="171"/>
                </a:lnTo>
                <a:lnTo>
                  <a:pt x="196" y="165"/>
                </a:lnTo>
                <a:lnTo>
                  <a:pt x="189" y="156"/>
                </a:lnTo>
                <a:lnTo>
                  <a:pt x="182" y="147"/>
                </a:lnTo>
                <a:lnTo>
                  <a:pt x="180" y="141"/>
                </a:lnTo>
                <a:lnTo>
                  <a:pt x="176" y="136"/>
                </a:lnTo>
                <a:lnTo>
                  <a:pt x="133" y="0"/>
                </a:lnTo>
                <a:lnTo>
                  <a:pt x="0" y="16"/>
                </a:lnTo>
                <a:lnTo>
                  <a:pt x="0" y="334"/>
                </a:lnTo>
                <a:lnTo>
                  <a:pt x="34" y="334"/>
                </a:lnTo>
                <a:lnTo>
                  <a:pt x="31" y="327"/>
                </a:lnTo>
                <a:lnTo>
                  <a:pt x="31" y="316"/>
                </a:lnTo>
                <a:lnTo>
                  <a:pt x="33" y="307"/>
                </a:lnTo>
                <a:lnTo>
                  <a:pt x="34" y="298"/>
                </a:lnTo>
                <a:lnTo>
                  <a:pt x="42" y="316"/>
                </a:lnTo>
                <a:lnTo>
                  <a:pt x="47" y="325"/>
                </a:lnTo>
                <a:lnTo>
                  <a:pt x="49" y="327"/>
                </a:lnTo>
                <a:lnTo>
                  <a:pt x="53" y="329"/>
                </a:lnTo>
                <a:lnTo>
                  <a:pt x="56" y="327"/>
                </a:lnTo>
                <a:lnTo>
                  <a:pt x="62" y="325"/>
                </a:lnTo>
                <a:lnTo>
                  <a:pt x="71" y="322"/>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46" name="Freeform 89"/>
          <p:cNvSpPr>
            <a:spLocks/>
          </p:cNvSpPr>
          <p:nvPr/>
        </p:nvSpPr>
        <p:spPr bwMode="auto">
          <a:xfrm>
            <a:off x="4965700" y="5100638"/>
            <a:ext cx="647700" cy="879475"/>
          </a:xfrm>
          <a:custGeom>
            <a:avLst/>
            <a:gdLst>
              <a:gd name="T0" fmla="*/ 171 w 173"/>
              <a:gd name="T1" fmla="*/ 316 h 324"/>
              <a:gd name="T2" fmla="*/ 166 w 173"/>
              <a:gd name="T3" fmla="*/ 316 h 324"/>
              <a:gd name="T4" fmla="*/ 162 w 173"/>
              <a:gd name="T5" fmla="*/ 316 h 324"/>
              <a:gd name="T6" fmla="*/ 140 w 173"/>
              <a:gd name="T7" fmla="*/ 318 h 324"/>
              <a:gd name="T8" fmla="*/ 127 w 173"/>
              <a:gd name="T9" fmla="*/ 320 h 324"/>
              <a:gd name="T10" fmla="*/ 122 w 173"/>
              <a:gd name="T11" fmla="*/ 322 h 324"/>
              <a:gd name="T12" fmla="*/ 118 w 173"/>
              <a:gd name="T13" fmla="*/ 324 h 324"/>
              <a:gd name="T14" fmla="*/ 109 w 173"/>
              <a:gd name="T15" fmla="*/ 311 h 324"/>
              <a:gd name="T16" fmla="*/ 105 w 173"/>
              <a:gd name="T17" fmla="*/ 304 h 324"/>
              <a:gd name="T18" fmla="*/ 105 w 173"/>
              <a:gd name="T19" fmla="*/ 298 h 324"/>
              <a:gd name="T20" fmla="*/ 105 w 173"/>
              <a:gd name="T21" fmla="*/ 289 h 324"/>
              <a:gd name="T22" fmla="*/ 109 w 173"/>
              <a:gd name="T23" fmla="*/ 284 h 324"/>
              <a:gd name="T24" fmla="*/ 109 w 173"/>
              <a:gd name="T25" fmla="*/ 278 h 324"/>
              <a:gd name="T26" fmla="*/ 0 w 173"/>
              <a:gd name="T27" fmla="*/ 286 h 324"/>
              <a:gd name="T28" fmla="*/ 0 w 173"/>
              <a:gd name="T29" fmla="*/ 275 h 324"/>
              <a:gd name="T30" fmla="*/ 4 w 173"/>
              <a:gd name="T31" fmla="*/ 258 h 324"/>
              <a:gd name="T32" fmla="*/ 7 w 173"/>
              <a:gd name="T33" fmla="*/ 240 h 324"/>
              <a:gd name="T34" fmla="*/ 13 w 173"/>
              <a:gd name="T35" fmla="*/ 231 h 324"/>
              <a:gd name="T36" fmla="*/ 22 w 173"/>
              <a:gd name="T37" fmla="*/ 218 h 324"/>
              <a:gd name="T38" fmla="*/ 29 w 173"/>
              <a:gd name="T39" fmla="*/ 205 h 324"/>
              <a:gd name="T40" fmla="*/ 31 w 173"/>
              <a:gd name="T41" fmla="*/ 200 h 324"/>
              <a:gd name="T42" fmla="*/ 33 w 173"/>
              <a:gd name="T43" fmla="*/ 195 h 324"/>
              <a:gd name="T44" fmla="*/ 31 w 173"/>
              <a:gd name="T45" fmla="*/ 191 h 324"/>
              <a:gd name="T46" fmla="*/ 29 w 173"/>
              <a:gd name="T47" fmla="*/ 189 h 324"/>
              <a:gd name="T48" fmla="*/ 25 w 173"/>
              <a:gd name="T49" fmla="*/ 187 h 324"/>
              <a:gd name="T50" fmla="*/ 24 w 173"/>
              <a:gd name="T51" fmla="*/ 185 h 324"/>
              <a:gd name="T52" fmla="*/ 20 w 173"/>
              <a:gd name="T53" fmla="*/ 178 h 324"/>
              <a:gd name="T54" fmla="*/ 16 w 173"/>
              <a:gd name="T55" fmla="*/ 167 h 324"/>
              <a:gd name="T56" fmla="*/ 15 w 173"/>
              <a:gd name="T57" fmla="*/ 155 h 324"/>
              <a:gd name="T58" fmla="*/ 15 w 173"/>
              <a:gd name="T59" fmla="*/ 145 h 324"/>
              <a:gd name="T60" fmla="*/ 15 w 173"/>
              <a:gd name="T61" fmla="*/ 144 h 324"/>
              <a:gd name="T62" fmla="*/ 16 w 173"/>
              <a:gd name="T63" fmla="*/ 142 h 324"/>
              <a:gd name="T64" fmla="*/ 18 w 173"/>
              <a:gd name="T65" fmla="*/ 140 h 324"/>
              <a:gd name="T66" fmla="*/ 16 w 173"/>
              <a:gd name="T67" fmla="*/ 135 h 324"/>
              <a:gd name="T68" fmla="*/ 11 w 173"/>
              <a:gd name="T69" fmla="*/ 125 h 324"/>
              <a:gd name="T70" fmla="*/ 9 w 173"/>
              <a:gd name="T71" fmla="*/ 120 h 324"/>
              <a:gd name="T72" fmla="*/ 9 w 173"/>
              <a:gd name="T73" fmla="*/ 116 h 324"/>
              <a:gd name="T74" fmla="*/ 11 w 173"/>
              <a:gd name="T75" fmla="*/ 113 h 324"/>
              <a:gd name="T76" fmla="*/ 13 w 173"/>
              <a:gd name="T77" fmla="*/ 111 h 324"/>
              <a:gd name="T78" fmla="*/ 13 w 173"/>
              <a:gd name="T79" fmla="*/ 109 h 324"/>
              <a:gd name="T80" fmla="*/ 13 w 173"/>
              <a:gd name="T81" fmla="*/ 105 h 324"/>
              <a:gd name="T82" fmla="*/ 15 w 173"/>
              <a:gd name="T83" fmla="*/ 100 h 324"/>
              <a:gd name="T84" fmla="*/ 18 w 173"/>
              <a:gd name="T85" fmla="*/ 93 h 324"/>
              <a:gd name="T86" fmla="*/ 22 w 173"/>
              <a:gd name="T87" fmla="*/ 87 h 324"/>
              <a:gd name="T88" fmla="*/ 22 w 173"/>
              <a:gd name="T89" fmla="*/ 80 h 324"/>
              <a:gd name="T90" fmla="*/ 22 w 173"/>
              <a:gd name="T91" fmla="*/ 71 h 324"/>
              <a:gd name="T92" fmla="*/ 24 w 173"/>
              <a:gd name="T93" fmla="*/ 65 h 324"/>
              <a:gd name="T94" fmla="*/ 27 w 173"/>
              <a:gd name="T95" fmla="*/ 62 h 324"/>
              <a:gd name="T96" fmla="*/ 31 w 173"/>
              <a:gd name="T97" fmla="*/ 60 h 324"/>
              <a:gd name="T98" fmla="*/ 35 w 173"/>
              <a:gd name="T99" fmla="*/ 55 h 324"/>
              <a:gd name="T100" fmla="*/ 38 w 173"/>
              <a:gd name="T101" fmla="*/ 49 h 324"/>
              <a:gd name="T102" fmla="*/ 40 w 173"/>
              <a:gd name="T103" fmla="*/ 42 h 324"/>
              <a:gd name="T104" fmla="*/ 40 w 173"/>
              <a:gd name="T105" fmla="*/ 29 h 324"/>
              <a:gd name="T106" fmla="*/ 44 w 173"/>
              <a:gd name="T107" fmla="*/ 24 h 324"/>
              <a:gd name="T108" fmla="*/ 47 w 173"/>
              <a:gd name="T109" fmla="*/ 20 h 324"/>
              <a:gd name="T110" fmla="*/ 49 w 173"/>
              <a:gd name="T111" fmla="*/ 16 h 324"/>
              <a:gd name="T112" fmla="*/ 53 w 173"/>
              <a:gd name="T113" fmla="*/ 13 h 324"/>
              <a:gd name="T114" fmla="*/ 173 w 173"/>
              <a:gd name="T115" fmla="*/ 0 h 324"/>
              <a:gd name="T116" fmla="*/ 173 w 173"/>
              <a:gd name="T117" fmla="*/ 318 h 324"/>
              <a:gd name="T118" fmla="*/ 171 w 173"/>
              <a:gd name="T119" fmla="*/ 316 h 3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3"/>
              <a:gd name="T181" fmla="*/ 0 h 324"/>
              <a:gd name="T182" fmla="*/ 173 w 173"/>
              <a:gd name="T183" fmla="*/ 324 h 3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3" h="324">
                <a:moveTo>
                  <a:pt x="171" y="316"/>
                </a:moveTo>
                <a:lnTo>
                  <a:pt x="166" y="316"/>
                </a:lnTo>
                <a:lnTo>
                  <a:pt x="162" y="316"/>
                </a:lnTo>
                <a:lnTo>
                  <a:pt x="140" y="318"/>
                </a:lnTo>
                <a:lnTo>
                  <a:pt x="127" y="320"/>
                </a:lnTo>
                <a:lnTo>
                  <a:pt x="122" y="322"/>
                </a:lnTo>
                <a:lnTo>
                  <a:pt x="118" y="324"/>
                </a:lnTo>
                <a:lnTo>
                  <a:pt x="109" y="311"/>
                </a:lnTo>
                <a:lnTo>
                  <a:pt x="105" y="304"/>
                </a:lnTo>
                <a:lnTo>
                  <a:pt x="105" y="298"/>
                </a:lnTo>
                <a:lnTo>
                  <a:pt x="105" y="289"/>
                </a:lnTo>
                <a:lnTo>
                  <a:pt x="109" y="284"/>
                </a:lnTo>
                <a:lnTo>
                  <a:pt x="109" y="278"/>
                </a:lnTo>
                <a:lnTo>
                  <a:pt x="0" y="286"/>
                </a:lnTo>
                <a:lnTo>
                  <a:pt x="0" y="275"/>
                </a:lnTo>
                <a:lnTo>
                  <a:pt x="4" y="258"/>
                </a:lnTo>
                <a:lnTo>
                  <a:pt x="7" y="240"/>
                </a:lnTo>
                <a:lnTo>
                  <a:pt x="13" y="231"/>
                </a:lnTo>
                <a:lnTo>
                  <a:pt x="22" y="218"/>
                </a:lnTo>
                <a:lnTo>
                  <a:pt x="29" y="205"/>
                </a:lnTo>
                <a:lnTo>
                  <a:pt x="31" y="200"/>
                </a:lnTo>
                <a:lnTo>
                  <a:pt x="33" y="195"/>
                </a:lnTo>
                <a:lnTo>
                  <a:pt x="31" y="191"/>
                </a:lnTo>
                <a:lnTo>
                  <a:pt x="29" y="189"/>
                </a:lnTo>
                <a:lnTo>
                  <a:pt x="25" y="187"/>
                </a:lnTo>
                <a:lnTo>
                  <a:pt x="24" y="185"/>
                </a:lnTo>
                <a:lnTo>
                  <a:pt x="20" y="178"/>
                </a:lnTo>
                <a:lnTo>
                  <a:pt x="16" y="167"/>
                </a:lnTo>
                <a:lnTo>
                  <a:pt x="15" y="155"/>
                </a:lnTo>
                <a:lnTo>
                  <a:pt x="15" y="145"/>
                </a:lnTo>
                <a:lnTo>
                  <a:pt x="15" y="144"/>
                </a:lnTo>
                <a:lnTo>
                  <a:pt x="16" y="142"/>
                </a:lnTo>
                <a:lnTo>
                  <a:pt x="18" y="140"/>
                </a:lnTo>
                <a:lnTo>
                  <a:pt x="16" y="135"/>
                </a:lnTo>
                <a:lnTo>
                  <a:pt x="11" y="125"/>
                </a:lnTo>
                <a:lnTo>
                  <a:pt x="9" y="120"/>
                </a:lnTo>
                <a:lnTo>
                  <a:pt x="9" y="116"/>
                </a:lnTo>
                <a:lnTo>
                  <a:pt x="11" y="113"/>
                </a:lnTo>
                <a:lnTo>
                  <a:pt x="13" y="111"/>
                </a:lnTo>
                <a:lnTo>
                  <a:pt x="13" y="109"/>
                </a:lnTo>
                <a:lnTo>
                  <a:pt x="13" y="105"/>
                </a:lnTo>
                <a:lnTo>
                  <a:pt x="15" y="100"/>
                </a:lnTo>
                <a:lnTo>
                  <a:pt x="18" y="93"/>
                </a:lnTo>
                <a:lnTo>
                  <a:pt x="22" y="87"/>
                </a:lnTo>
                <a:lnTo>
                  <a:pt x="22" y="80"/>
                </a:lnTo>
                <a:lnTo>
                  <a:pt x="22" y="71"/>
                </a:lnTo>
                <a:lnTo>
                  <a:pt x="24" y="65"/>
                </a:lnTo>
                <a:lnTo>
                  <a:pt x="27" y="62"/>
                </a:lnTo>
                <a:lnTo>
                  <a:pt x="31" y="60"/>
                </a:lnTo>
                <a:lnTo>
                  <a:pt x="35" y="55"/>
                </a:lnTo>
                <a:lnTo>
                  <a:pt x="38" y="49"/>
                </a:lnTo>
                <a:lnTo>
                  <a:pt x="40" y="42"/>
                </a:lnTo>
                <a:lnTo>
                  <a:pt x="40" y="29"/>
                </a:lnTo>
                <a:lnTo>
                  <a:pt x="44" y="24"/>
                </a:lnTo>
                <a:lnTo>
                  <a:pt x="47" y="20"/>
                </a:lnTo>
                <a:lnTo>
                  <a:pt x="49" y="16"/>
                </a:lnTo>
                <a:lnTo>
                  <a:pt x="53" y="13"/>
                </a:lnTo>
                <a:lnTo>
                  <a:pt x="173" y="0"/>
                </a:lnTo>
                <a:lnTo>
                  <a:pt x="173" y="318"/>
                </a:lnTo>
                <a:lnTo>
                  <a:pt x="171" y="316"/>
                </a:lnTo>
                <a:close/>
              </a:path>
            </a:pathLst>
          </a:custGeom>
          <a:solidFill>
            <a:schemeClr val="accent1">
              <a:lumMod val="20000"/>
              <a:lumOff val="80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highlight>
                <a:srgbClr val="00FF00"/>
              </a:highlight>
              <a:cs typeface="+mn-cs"/>
            </a:endParaRPr>
          </a:p>
        </p:txBody>
      </p:sp>
      <p:sp>
        <p:nvSpPr>
          <p:cNvPr id="47" name="Freeform 95"/>
          <p:cNvSpPr>
            <a:spLocks/>
          </p:cNvSpPr>
          <p:nvPr/>
        </p:nvSpPr>
        <p:spPr bwMode="auto">
          <a:xfrm>
            <a:off x="4435475" y="5516563"/>
            <a:ext cx="1122363" cy="700087"/>
          </a:xfrm>
          <a:custGeom>
            <a:avLst/>
            <a:gdLst>
              <a:gd name="T0" fmla="*/ 15 w 300"/>
              <a:gd name="T1" fmla="*/ 229 h 258"/>
              <a:gd name="T2" fmla="*/ 40 w 300"/>
              <a:gd name="T3" fmla="*/ 220 h 258"/>
              <a:gd name="T4" fmla="*/ 62 w 300"/>
              <a:gd name="T5" fmla="*/ 222 h 258"/>
              <a:gd name="T6" fmla="*/ 97 w 300"/>
              <a:gd name="T7" fmla="*/ 233 h 258"/>
              <a:gd name="T8" fmla="*/ 138 w 300"/>
              <a:gd name="T9" fmla="*/ 236 h 258"/>
              <a:gd name="T10" fmla="*/ 144 w 300"/>
              <a:gd name="T11" fmla="*/ 225 h 258"/>
              <a:gd name="T12" fmla="*/ 117 w 300"/>
              <a:gd name="T13" fmla="*/ 225 h 258"/>
              <a:gd name="T14" fmla="*/ 140 w 300"/>
              <a:gd name="T15" fmla="*/ 216 h 258"/>
              <a:gd name="T16" fmla="*/ 155 w 300"/>
              <a:gd name="T17" fmla="*/ 231 h 258"/>
              <a:gd name="T18" fmla="*/ 166 w 300"/>
              <a:gd name="T19" fmla="*/ 233 h 258"/>
              <a:gd name="T20" fmla="*/ 171 w 300"/>
              <a:gd name="T21" fmla="*/ 245 h 258"/>
              <a:gd name="T22" fmla="*/ 195 w 300"/>
              <a:gd name="T23" fmla="*/ 256 h 258"/>
              <a:gd name="T24" fmla="*/ 207 w 300"/>
              <a:gd name="T25" fmla="*/ 254 h 258"/>
              <a:gd name="T26" fmla="*/ 217 w 300"/>
              <a:gd name="T27" fmla="*/ 243 h 258"/>
              <a:gd name="T28" fmla="*/ 229 w 300"/>
              <a:gd name="T29" fmla="*/ 247 h 258"/>
              <a:gd name="T30" fmla="*/ 238 w 300"/>
              <a:gd name="T31" fmla="*/ 254 h 258"/>
              <a:gd name="T32" fmla="*/ 251 w 300"/>
              <a:gd name="T33" fmla="*/ 238 h 258"/>
              <a:gd name="T34" fmla="*/ 247 w 300"/>
              <a:gd name="T35" fmla="*/ 229 h 258"/>
              <a:gd name="T36" fmla="*/ 269 w 300"/>
              <a:gd name="T37" fmla="*/ 238 h 258"/>
              <a:gd name="T38" fmla="*/ 295 w 300"/>
              <a:gd name="T39" fmla="*/ 251 h 258"/>
              <a:gd name="T40" fmla="*/ 300 w 300"/>
              <a:gd name="T41" fmla="*/ 240 h 258"/>
              <a:gd name="T42" fmla="*/ 284 w 300"/>
              <a:gd name="T43" fmla="*/ 231 h 258"/>
              <a:gd name="T44" fmla="*/ 258 w 300"/>
              <a:gd name="T45" fmla="*/ 218 h 258"/>
              <a:gd name="T46" fmla="*/ 271 w 300"/>
              <a:gd name="T47" fmla="*/ 203 h 258"/>
              <a:gd name="T48" fmla="*/ 273 w 300"/>
              <a:gd name="T49" fmla="*/ 194 h 258"/>
              <a:gd name="T50" fmla="*/ 267 w 300"/>
              <a:gd name="T51" fmla="*/ 182 h 258"/>
              <a:gd name="T52" fmla="*/ 251 w 300"/>
              <a:gd name="T53" fmla="*/ 194 h 258"/>
              <a:gd name="T54" fmla="*/ 249 w 300"/>
              <a:gd name="T55" fmla="*/ 189 h 258"/>
              <a:gd name="T56" fmla="*/ 240 w 300"/>
              <a:gd name="T57" fmla="*/ 189 h 258"/>
              <a:gd name="T58" fmla="*/ 217 w 300"/>
              <a:gd name="T59" fmla="*/ 187 h 258"/>
              <a:gd name="T60" fmla="*/ 222 w 300"/>
              <a:gd name="T61" fmla="*/ 173 h 258"/>
              <a:gd name="T62" fmla="*/ 238 w 300"/>
              <a:gd name="T63" fmla="*/ 169 h 258"/>
              <a:gd name="T64" fmla="*/ 260 w 300"/>
              <a:gd name="T65" fmla="*/ 178 h 258"/>
              <a:gd name="T66" fmla="*/ 251 w 300"/>
              <a:gd name="T67" fmla="*/ 158 h 258"/>
              <a:gd name="T68" fmla="*/ 247 w 300"/>
              <a:gd name="T69" fmla="*/ 136 h 258"/>
              <a:gd name="T70" fmla="*/ 142 w 300"/>
              <a:gd name="T71" fmla="*/ 133 h 258"/>
              <a:gd name="T72" fmla="*/ 149 w 300"/>
              <a:gd name="T73" fmla="*/ 87 h 258"/>
              <a:gd name="T74" fmla="*/ 171 w 300"/>
              <a:gd name="T75" fmla="*/ 52 h 258"/>
              <a:gd name="T76" fmla="*/ 173 w 300"/>
              <a:gd name="T77" fmla="*/ 38 h 258"/>
              <a:gd name="T78" fmla="*/ 166 w 300"/>
              <a:gd name="T79" fmla="*/ 32 h 258"/>
              <a:gd name="T80" fmla="*/ 0 w 300"/>
              <a:gd name="T81" fmla="*/ 9 h 258"/>
              <a:gd name="T82" fmla="*/ 18 w 300"/>
              <a:gd name="T83" fmla="*/ 107 h 258"/>
              <a:gd name="T84" fmla="*/ 33 w 300"/>
              <a:gd name="T85" fmla="*/ 140 h 258"/>
              <a:gd name="T86" fmla="*/ 24 w 300"/>
              <a:gd name="T87" fmla="*/ 169 h 258"/>
              <a:gd name="T88" fmla="*/ 22 w 300"/>
              <a:gd name="T89" fmla="*/ 205 h 258"/>
              <a:gd name="T90" fmla="*/ 15 w 300"/>
              <a:gd name="T91" fmla="*/ 223 h 2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0"/>
              <a:gd name="T139" fmla="*/ 0 h 258"/>
              <a:gd name="T140" fmla="*/ 300 w 300"/>
              <a:gd name="T141" fmla="*/ 258 h 25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0" h="258">
                <a:moveTo>
                  <a:pt x="11" y="225"/>
                </a:moveTo>
                <a:lnTo>
                  <a:pt x="13" y="227"/>
                </a:lnTo>
                <a:lnTo>
                  <a:pt x="15" y="229"/>
                </a:lnTo>
                <a:lnTo>
                  <a:pt x="22" y="227"/>
                </a:lnTo>
                <a:lnTo>
                  <a:pt x="31" y="223"/>
                </a:lnTo>
                <a:lnTo>
                  <a:pt x="40" y="220"/>
                </a:lnTo>
                <a:lnTo>
                  <a:pt x="49" y="220"/>
                </a:lnTo>
                <a:lnTo>
                  <a:pt x="56" y="220"/>
                </a:lnTo>
                <a:lnTo>
                  <a:pt x="62" y="222"/>
                </a:lnTo>
                <a:lnTo>
                  <a:pt x="77" y="225"/>
                </a:lnTo>
                <a:lnTo>
                  <a:pt x="89" y="231"/>
                </a:lnTo>
                <a:lnTo>
                  <a:pt x="97" y="233"/>
                </a:lnTo>
                <a:lnTo>
                  <a:pt x="104" y="233"/>
                </a:lnTo>
                <a:lnTo>
                  <a:pt x="122" y="234"/>
                </a:lnTo>
                <a:lnTo>
                  <a:pt x="138" y="236"/>
                </a:lnTo>
                <a:lnTo>
                  <a:pt x="140" y="236"/>
                </a:lnTo>
                <a:lnTo>
                  <a:pt x="142" y="233"/>
                </a:lnTo>
                <a:lnTo>
                  <a:pt x="144" y="225"/>
                </a:lnTo>
                <a:lnTo>
                  <a:pt x="129" y="227"/>
                </a:lnTo>
                <a:lnTo>
                  <a:pt x="122" y="227"/>
                </a:lnTo>
                <a:lnTo>
                  <a:pt x="117" y="225"/>
                </a:lnTo>
                <a:lnTo>
                  <a:pt x="124" y="220"/>
                </a:lnTo>
                <a:lnTo>
                  <a:pt x="133" y="214"/>
                </a:lnTo>
                <a:lnTo>
                  <a:pt x="140" y="216"/>
                </a:lnTo>
                <a:lnTo>
                  <a:pt x="147" y="220"/>
                </a:lnTo>
                <a:lnTo>
                  <a:pt x="153" y="225"/>
                </a:lnTo>
                <a:lnTo>
                  <a:pt x="155" y="231"/>
                </a:lnTo>
                <a:lnTo>
                  <a:pt x="160" y="229"/>
                </a:lnTo>
                <a:lnTo>
                  <a:pt x="164" y="231"/>
                </a:lnTo>
                <a:lnTo>
                  <a:pt x="166" y="233"/>
                </a:lnTo>
                <a:lnTo>
                  <a:pt x="167" y="236"/>
                </a:lnTo>
                <a:lnTo>
                  <a:pt x="169" y="242"/>
                </a:lnTo>
                <a:lnTo>
                  <a:pt x="171" y="245"/>
                </a:lnTo>
                <a:lnTo>
                  <a:pt x="173" y="247"/>
                </a:lnTo>
                <a:lnTo>
                  <a:pt x="187" y="254"/>
                </a:lnTo>
                <a:lnTo>
                  <a:pt x="195" y="256"/>
                </a:lnTo>
                <a:lnTo>
                  <a:pt x="202" y="258"/>
                </a:lnTo>
                <a:lnTo>
                  <a:pt x="206" y="256"/>
                </a:lnTo>
                <a:lnTo>
                  <a:pt x="207" y="254"/>
                </a:lnTo>
                <a:lnTo>
                  <a:pt x="211" y="251"/>
                </a:lnTo>
                <a:lnTo>
                  <a:pt x="215" y="245"/>
                </a:lnTo>
                <a:lnTo>
                  <a:pt x="217" y="243"/>
                </a:lnTo>
                <a:lnTo>
                  <a:pt x="220" y="243"/>
                </a:lnTo>
                <a:lnTo>
                  <a:pt x="226" y="243"/>
                </a:lnTo>
                <a:lnTo>
                  <a:pt x="229" y="247"/>
                </a:lnTo>
                <a:lnTo>
                  <a:pt x="231" y="251"/>
                </a:lnTo>
                <a:lnTo>
                  <a:pt x="231" y="258"/>
                </a:lnTo>
                <a:lnTo>
                  <a:pt x="238" y="254"/>
                </a:lnTo>
                <a:lnTo>
                  <a:pt x="242" y="249"/>
                </a:lnTo>
                <a:lnTo>
                  <a:pt x="246" y="243"/>
                </a:lnTo>
                <a:lnTo>
                  <a:pt x="251" y="238"/>
                </a:lnTo>
                <a:lnTo>
                  <a:pt x="244" y="234"/>
                </a:lnTo>
                <a:lnTo>
                  <a:pt x="246" y="231"/>
                </a:lnTo>
                <a:lnTo>
                  <a:pt x="247" y="229"/>
                </a:lnTo>
                <a:lnTo>
                  <a:pt x="249" y="229"/>
                </a:lnTo>
                <a:lnTo>
                  <a:pt x="258" y="231"/>
                </a:lnTo>
                <a:lnTo>
                  <a:pt x="269" y="238"/>
                </a:lnTo>
                <a:lnTo>
                  <a:pt x="286" y="251"/>
                </a:lnTo>
                <a:lnTo>
                  <a:pt x="291" y="251"/>
                </a:lnTo>
                <a:lnTo>
                  <a:pt x="295" y="251"/>
                </a:lnTo>
                <a:lnTo>
                  <a:pt x="297" y="251"/>
                </a:lnTo>
                <a:lnTo>
                  <a:pt x="300" y="253"/>
                </a:lnTo>
                <a:lnTo>
                  <a:pt x="300" y="240"/>
                </a:lnTo>
                <a:lnTo>
                  <a:pt x="297" y="236"/>
                </a:lnTo>
                <a:lnTo>
                  <a:pt x="293" y="231"/>
                </a:lnTo>
                <a:lnTo>
                  <a:pt x="284" y="231"/>
                </a:lnTo>
                <a:lnTo>
                  <a:pt x="275" y="229"/>
                </a:lnTo>
                <a:lnTo>
                  <a:pt x="266" y="223"/>
                </a:lnTo>
                <a:lnTo>
                  <a:pt x="258" y="218"/>
                </a:lnTo>
                <a:lnTo>
                  <a:pt x="267" y="214"/>
                </a:lnTo>
                <a:lnTo>
                  <a:pt x="275" y="207"/>
                </a:lnTo>
                <a:lnTo>
                  <a:pt x="271" y="203"/>
                </a:lnTo>
                <a:lnTo>
                  <a:pt x="275" y="202"/>
                </a:lnTo>
                <a:lnTo>
                  <a:pt x="277" y="196"/>
                </a:lnTo>
                <a:lnTo>
                  <a:pt x="273" y="194"/>
                </a:lnTo>
                <a:lnTo>
                  <a:pt x="273" y="191"/>
                </a:lnTo>
                <a:lnTo>
                  <a:pt x="277" y="182"/>
                </a:lnTo>
                <a:lnTo>
                  <a:pt x="267" y="182"/>
                </a:lnTo>
                <a:lnTo>
                  <a:pt x="260" y="189"/>
                </a:lnTo>
                <a:lnTo>
                  <a:pt x="257" y="193"/>
                </a:lnTo>
                <a:lnTo>
                  <a:pt x="251" y="194"/>
                </a:lnTo>
                <a:lnTo>
                  <a:pt x="249" y="193"/>
                </a:lnTo>
                <a:lnTo>
                  <a:pt x="247" y="193"/>
                </a:lnTo>
                <a:lnTo>
                  <a:pt x="249" y="189"/>
                </a:lnTo>
                <a:lnTo>
                  <a:pt x="255" y="182"/>
                </a:lnTo>
                <a:lnTo>
                  <a:pt x="247" y="185"/>
                </a:lnTo>
                <a:lnTo>
                  <a:pt x="240" y="189"/>
                </a:lnTo>
                <a:lnTo>
                  <a:pt x="229" y="189"/>
                </a:lnTo>
                <a:lnTo>
                  <a:pt x="220" y="189"/>
                </a:lnTo>
                <a:lnTo>
                  <a:pt x="217" y="187"/>
                </a:lnTo>
                <a:lnTo>
                  <a:pt x="215" y="182"/>
                </a:lnTo>
                <a:lnTo>
                  <a:pt x="217" y="176"/>
                </a:lnTo>
                <a:lnTo>
                  <a:pt x="222" y="173"/>
                </a:lnTo>
                <a:lnTo>
                  <a:pt x="227" y="169"/>
                </a:lnTo>
                <a:lnTo>
                  <a:pt x="231" y="167"/>
                </a:lnTo>
                <a:lnTo>
                  <a:pt x="238" y="169"/>
                </a:lnTo>
                <a:lnTo>
                  <a:pt x="246" y="173"/>
                </a:lnTo>
                <a:lnTo>
                  <a:pt x="251" y="176"/>
                </a:lnTo>
                <a:lnTo>
                  <a:pt x="260" y="178"/>
                </a:lnTo>
                <a:lnTo>
                  <a:pt x="260" y="176"/>
                </a:lnTo>
                <a:lnTo>
                  <a:pt x="260" y="171"/>
                </a:lnTo>
                <a:lnTo>
                  <a:pt x="251" y="158"/>
                </a:lnTo>
                <a:lnTo>
                  <a:pt x="247" y="151"/>
                </a:lnTo>
                <a:lnTo>
                  <a:pt x="247" y="145"/>
                </a:lnTo>
                <a:lnTo>
                  <a:pt x="247" y="136"/>
                </a:lnTo>
                <a:lnTo>
                  <a:pt x="251" y="131"/>
                </a:lnTo>
                <a:lnTo>
                  <a:pt x="251" y="125"/>
                </a:lnTo>
                <a:lnTo>
                  <a:pt x="142" y="133"/>
                </a:lnTo>
                <a:lnTo>
                  <a:pt x="142" y="122"/>
                </a:lnTo>
                <a:lnTo>
                  <a:pt x="146" y="105"/>
                </a:lnTo>
                <a:lnTo>
                  <a:pt x="149" y="87"/>
                </a:lnTo>
                <a:lnTo>
                  <a:pt x="155" y="78"/>
                </a:lnTo>
                <a:lnTo>
                  <a:pt x="164" y="65"/>
                </a:lnTo>
                <a:lnTo>
                  <a:pt x="171" y="52"/>
                </a:lnTo>
                <a:lnTo>
                  <a:pt x="173" y="47"/>
                </a:lnTo>
                <a:lnTo>
                  <a:pt x="175" y="42"/>
                </a:lnTo>
                <a:lnTo>
                  <a:pt x="173" y="38"/>
                </a:lnTo>
                <a:lnTo>
                  <a:pt x="171" y="36"/>
                </a:lnTo>
                <a:lnTo>
                  <a:pt x="167" y="34"/>
                </a:lnTo>
                <a:lnTo>
                  <a:pt x="166" y="32"/>
                </a:lnTo>
                <a:lnTo>
                  <a:pt x="160" y="18"/>
                </a:lnTo>
                <a:lnTo>
                  <a:pt x="157" y="0"/>
                </a:lnTo>
                <a:lnTo>
                  <a:pt x="0" y="9"/>
                </a:lnTo>
                <a:lnTo>
                  <a:pt x="0" y="76"/>
                </a:lnTo>
                <a:lnTo>
                  <a:pt x="9" y="91"/>
                </a:lnTo>
                <a:lnTo>
                  <a:pt x="18" y="107"/>
                </a:lnTo>
                <a:lnTo>
                  <a:pt x="27" y="123"/>
                </a:lnTo>
                <a:lnTo>
                  <a:pt x="31" y="133"/>
                </a:lnTo>
                <a:lnTo>
                  <a:pt x="33" y="140"/>
                </a:lnTo>
                <a:lnTo>
                  <a:pt x="31" y="151"/>
                </a:lnTo>
                <a:lnTo>
                  <a:pt x="27" y="160"/>
                </a:lnTo>
                <a:lnTo>
                  <a:pt x="24" y="169"/>
                </a:lnTo>
                <a:lnTo>
                  <a:pt x="24" y="176"/>
                </a:lnTo>
                <a:lnTo>
                  <a:pt x="24" y="194"/>
                </a:lnTo>
                <a:lnTo>
                  <a:pt x="22" y="205"/>
                </a:lnTo>
                <a:lnTo>
                  <a:pt x="20" y="213"/>
                </a:lnTo>
                <a:lnTo>
                  <a:pt x="18" y="220"/>
                </a:lnTo>
                <a:lnTo>
                  <a:pt x="15" y="223"/>
                </a:lnTo>
                <a:lnTo>
                  <a:pt x="11" y="225"/>
                </a:lnTo>
                <a:close/>
              </a:path>
            </a:pathLst>
          </a:custGeom>
          <a:solidFill>
            <a:schemeClr val="accent1">
              <a:lumMod val="20000"/>
              <a:lumOff val="80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highlight>
                <a:srgbClr val="00FF00"/>
              </a:highlight>
              <a:cs typeface="+mn-cs"/>
            </a:endParaRPr>
          </a:p>
        </p:txBody>
      </p:sp>
      <p:sp>
        <p:nvSpPr>
          <p:cNvPr id="48" name="Freeform 116"/>
          <p:cNvSpPr>
            <a:spLocks/>
          </p:cNvSpPr>
          <p:nvPr/>
        </p:nvSpPr>
        <p:spPr bwMode="auto">
          <a:xfrm>
            <a:off x="4259263" y="4870450"/>
            <a:ext cx="992187" cy="669925"/>
          </a:xfrm>
          <a:custGeom>
            <a:avLst/>
            <a:gdLst>
              <a:gd name="T0" fmla="*/ 20 w 265"/>
              <a:gd name="T1" fmla="*/ 210 h 247"/>
              <a:gd name="T2" fmla="*/ 47 w 265"/>
              <a:gd name="T3" fmla="*/ 212 h 247"/>
              <a:gd name="T4" fmla="*/ 204 w 265"/>
              <a:gd name="T5" fmla="*/ 238 h 247"/>
              <a:gd name="T6" fmla="*/ 204 w 265"/>
              <a:gd name="T7" fmla="*/ 229 h 247"/>
              <a:gd name="T8" fmla="*/ 207 w 265"/>
              <a:gd name="T9" fmla="*/ 225 h 247"/>
              <a:gd name="T10" fmla="*/ 200 w 265"/>
              <a:gd name="T11" fmla="*/ 210 h 247"/>
              <a:gd name="T12" fmla="*/ 198 w 265"/>
              <a:gd name="T13" fmla="*/ 201 h 247"/>
              <a:gd name="T14" fmla="*/ 202 w 265"/>
              <a:gd name="T15" fmla="*/ 196 h 247"/>
              <a:gd name="T16" fmla="*/ 202 w 265"/>
              <a:gd name="T17" fmla="*/ 190 h 247"/>
              <a:gd name="T18" fmla="*/ 207 w 265"/>
              <a:gd name="T19" fmla="*/ 178 h 247"/>
              <a:gd name="T20" fmla="*/ 211 w 265"/>
              <a:gd name="T21" fmla="*/ 165 h 247"/>
              <a:gd name="T22" fmla="*/ 213 w 265"/>
              <a:gd name="T23" fmla="*/ 150 h 247"/>
              <a:gd name="T24" fmla="*/ 220 w 265"/>
              <a:gd name="T25" fmla="*/ 145 h 247"/>
              <a:gd name="T26" fmla="*/ 227 w 265"/>
              <a:gd name="T27" fmla="*/ 134 h 247"/>
              <a:gd name="T28" fmla="*/ 229 w 265"/>
              <a:gd name="T29" fmla="*/ 114 h 247"/>
              <a:gd name="T30" fmla="*/ 236 w 265"/>
              <a:gd name="T31" fmla="*/ 105 h 247"/>
              <a:gd name="T32" fmla="*/ 242 w 265"/>
              <a:gd name="T33" fmla="*/ 98 h 247"/>
              <a:gd name="T34" fmla="*/ 247 w 265"/>
              <a:gd name="T35" fmla="*/ 94 h 247"/>
              <a:gd name="T36" fmla="*/ 249 w 265"/>
              <a:gd name="T37" fmla="*/ 89 h 247"/>
              <a:gd name="T38" fmla="*/ 247 w 265"/>
              <a:gd name="T39" fmla="*/ 85 h 247"/>
              <a:gd name="T40" fmla="*/ 245 w 265"/>
              <a:gd name="T41" fmla="*/ 80 h 247"/>
              <a:gd name="T42" fmla="*/ 249 w 265"/>
              <a:gd name="T43" fmla="*/ 67 h 247"/>
              <a:gd name="T44" fmla="*/ 262 w 265"/>
              <a:gd name="T45" fmla="*/ 45 h 247"/>
              <a:gd name="T46" fmla="*/ 265 w 265"/>
              <a:gd name="T47" fmla="*/ 32 h 247"/>
              <a:gd name="T48" fmla="*/ 245 w 265"/>
              <a:gd name="T49" fmla="*/ 34 h 247"/>
              <a:gd name="T50" fmla="*/ 229 w 265"/>
              <a:gd name="T51" fmla="*/ 30 h 247"/>
              <a:gd name="T52" fmla="*/ 234 w 265"/>
              <a:gd name="T53" fmla="*/ 21 h 247"/>
              <a:gd name="T54" fmla="*/ 242 w 265"/>
              <a:gd name="T55" fmla="*/ 14 h 247"/>
              <a:gd name="T56" fmla="*/ 242 w 265"/>
              <a:gd name="T57" fmla="*/ 9 h 247"/>
              <a:gd name="T58" fmla="*/ 234 w 265"/>
              <a:gd name="T59" fmla="*/ 0 h 247"/>
              <a:gd name="T60" fmla="*/ 14 w 265"/>
              <a:gd name="T61" fmla="*/ 103 h 247"/>
              <a:gd name="T62" fmla="*/ 16 w 265"/>
              <a:gd name="T63" fmla="*/ 210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5"/>
              <a:gd name="T97" fmla="*/ 0 h 247"/>
              <a:gd name="T98" fmla="*/ 265 w 265"/>
              <a:gd name="T99" fmla="*/ 247 h 2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5" h="247">
                <a:moveTo>
                  <a:pt x="13" y="209"/>
                </a:moveTo>
                <a:lnTo>
                  <a:pt x="20" y="210"/>
                </a:lnTo>
                <a:lnTo>
                  <a:pt x="25" y="212"/>
                </a:lnTo>
                <a:lnTo>
                  <a:pt x="47" y="212"/>
                </a:lnTo>
                <a:lnTo>
                  <a:pt x="47" y="247"/>
                </a:lnTo>
                <a:lnTo>
                  <a:pt x="204" y="238"/>
                </a:lnTo>
                <a:lnTo>
                  <a:pt x="204" y="230"/>
                </a:lnTo>
                <a:lnTo>
                  <a:pt x="204" y="229"/>
                </a:lnTo>
                <a:lnTo>
                  <a:pt x="205" y="227"/>
                </a:lnTo>
                <a:lnTo>
                  <a:pt x="207" y="225"/>
                </a:lnTo>
                <a:lnTo>
                  <a:pt x="205" y="220"/>
                </a:lnTo>
                <a:lnTo>
                  <a:pt x="200" y="210"/>
                </a:lnTo>
                <a:lnTo>
                  <a:pt x="198" y="205"/>
                </a:lnTo>
                <a:lnTo>
                  <a:pt x="198" y="201"/>
                </a:lnTo>
                <a:lnTo>
                  <a:pt x="200" y="198"/>
                </a:lnTo>
                <a:lnTo>
                  <a:pt x="202" y="196"/>
                </a:lnTo>
                <a:lnTo>
                  <a:pt x="202" y="194"/>
                </a:lnTo>
                <a:lnTo>
                  <a:pt x="202" y="190"/>
                </a:lnTo>
                <a:lnTo>
                  <a:pt x="204" y="185"/>
                </a:lnTo>
                <a:lnTo>
                  <a:pt x="207" y="178"/>
                </a:lnTo>
                <a:lnTo>
                  <a:pt x="211" y="172"/>
                </a:lnTo>
                <a:lnTo>
                  <a:pt x="211" y="165"/>
                </a:lnTo>
                <a:lnTo>
                  <a:pt x="211" y="156"/>
                </a:lnTo>
                <a:lnTo>
                  <a:pt x="213" y="150"/>
                </a:lnTo>
                <a:lnTo>
                  <a:pt x="216" y="147"/>
                </a:lnTo>
                <a:lnTo>
                  <a:pt x="220" y="145"/>
                </a:lnTo>
                <a:lnTo>
                  <a:pt x="224" y="140"/>
                </a:lnTo>
                <a:lnTo>
                  <a:pt x="227" y="134"/>
                </a:lnTo>
                <a:lnTo>
                  <a:pt x="229" y="127"/>
                </a:lnTo>
                <a:lnTo>
                  <a:pt x="229" y="114"/>
                </a:lnTo>
                <a:lnTo>
                  <a:pt x="233" y="109"/>
                </a:lnTo>
                <a:lnTo>
                  <a:pt x="236" y="105"/>
                </a:lnTo>
                <a:lnTo>
                  <a:pt x="238" y="101"/>
                </a:lnTo>
                <a:lnTo>
                  <a:pt x="242" y="98"/>
                </a:lnTo>
                <a:lnTo>
                  <a:pt x="242" y="96"/>
                </a:lnTo>
                <a:lnTo>
                  <a:pt x="247" y="94"/>
                </a:lnTo>
                <a:lnTo>
                  <a:pt x="249" y="92"/>
                </a:lnTo>
                <a:lnTo>
                  <a:pt x="249" y="89"/>
                </a:lnTo>
                <a:lnTo>
                  <a:pt x="249" y="87"/>
                </a:lnTo>
                <a:lnTo>
                  <a:pt x="247" y="85"/>
                </a:lnTo>
                <a:lnTo>
                  <a:pt x="247" y="83"/>
                </a:lnTo>
                <a:lnTo>
                  <a:pt x="245" y="80"/>
                </a:lnTo>
                <a:lnTo>
                  <a:pt x="247" y="72"/>
                </a:lnTo>
                <a:lnTo>
                  <a:pt x="249" y="67"/>
                </a:lnTo>
                <a:lnTo>
                  <a:pt x="254" y="56"/>
                </a:lnTo>
                <a:lnTo>
                  <a:pt x="262" y="45"/>
                </a:lnTo>
                <a:lnTo>
                  <a:pt x="264" y="40"/>
                </a:lnTo>
                <a:lnTo>
                  <a:pt x="265" y="32"/>
                </a:lnTo>
                <a:lnTo>
                  <a:pt x="254" y="34"/>
                </a:lnTo>
                <a:lnTo>
                  <a:pt x="245" y="34"/>
                </a:lnTo>
                <a:lnTo>
                  <a:pt x="227" y="34"/>
                </a:lnTo>
                <a:lnTo>
                  <a:pt x="229" y="30"/>
                </a:lnTo>
                <a:lnTo>
                  <a:pt x="231" y="27"/>
                </a:lnTo>
                <a:lnTo>
                  <a:pt x="234" y="21"/>
                </a:lnTo>
                <a:lnTo>
                  <a:pt x="240" y="18"/>
                </a:lnTo>
                <a:lnTo>
                  <a:pt x="242" y="14"/>
                </a:lnTo>
                <a:lnTo>
                  <a:pt x="242" y="10"/>
                </a:lnTo>
                <a:lnTo>
                  <a:pt x="242" y="9"/>
                </a:lnTo>
                <a:lnTo>
                  <a:pt x="238" y="5"/>
                </a:lnTo>
                <a:lnTo>
                  <a:pt x="234" y="0"/>
                </a:lnTo>
                <a:lnTo>
                  <a:pt x="0" y="20"/>
                </a:lnTo>
                <a:lnTo>
                  <a:pt x="14" y="103"/>
                </a:lnTo>
                <a:lnTo>
                  <a:pt x="14" y="209"/>
                </a:lnTo>
                <a:lnTo>
                  <a:pt x="16" y="210"/>
                </a:lnTo>
                <a:lnTo>
                  <a:pt x="13" y="209"/>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49" name="Freeform 117"/>
          <p:cNvSpPr>
            <a:spLocks/>
          </p:cNvSpPr>
          <p:nvPr/>
        </p:nvSpPr>
        <p:spPr bwMode="auto">
          <a:xfrm>
            <a:off x="5164138" y="4660900"/>
            <a:ext cx="1673225" cy="474663"/>
          </a:xfrm>
          <a:custGeom>
            <a:avLst/>
            <a:gdLst>
              <a:gd name="T0" fmla="*/ 322 w 447"/>
              <a:gd name="T1" fmla="*/ 135 h 175"/>
              <a:gd name="T2" fmla="*/ 322 w 447"/>
              <a:gd name="T3" fmla="*/ 118 h 175"/>
              <a:gd name="T4" fmla="*/ 327 w 447"/>
              <a:gd name="T5" fmla="*/ 117 h 175"/>
              <a:gd name="T6" fmla="*/ 333 w 447"/>
              <a:gd name="T7" fmla="*/ 113 h 175"/>
              <a:gd name="T8" fmla="*/ 336 w 447"/>
              <a:gd name="T9" fmla="*/ 106 h 175"/>
              <a:gd name="T10" fmla="*/ 336 w 447"/>
              <a:gd name="T11" fmla="*/ 97 h 175"/>
              <a:gd name="T12" fmla="*/ 349 w 447"/>
              <a:gd name="T13" fmla="*/ 93 h 175"/>
              <a:gd name="T14" fmla="*/ 365 w 447"/>
              <a:gd name="T15" fmla="*/ 86 h 175"/>
              <a:gd name="T16" fmla="*/ 380 w 447"/>
              <a:gd name="T17" fmla="*/ 75 h 175"/>
              <a:gd name="T18" fmla="*/ 389 w 447"/>
              <a:gd name="T19" fmla="*/ 66 h 175"/>
              <a:gd name="T20" fmla="*/ 394 w 447"/>
              <a:gd name="T21" fmla="*/ 55 h 175"/>
              <a:gd name="T22" fmla="*/ 398 w 447"/>
              <a:gd name="T23" fmla="*/ 51 h 175"/>
              <a:gd name="T24" fmla="*/ 405 w 447"/>
              <a:gd name="T25" fmla="*/ 47 h 175"/>
              <a:gd name="T26" fmla="*/ 407 w 447"/>
              <a:gd name="T27" fmla="*/ 49 h 175"/>
              <a:gd name="T28" fmla="*/ 411 w 447"/>
              <a:gd name="T29" fmla="*/ 47 h 175"/>
              <a:gd name="T30" fmla="*/ 416 w 447"/>
              <a:gd name="T31" fmla="*/ 44 h 175"/>
              <a:gd name="T32" fmla="*/ 424 w 447"/>
              <a:gd name="T33" fmla="*/ 38 h 175"/>
              <a:gd name="T34" fmla="*/ 429 w 447"/>
              <a:gd name="T35" fmla="*/ 36 h 175"/>
              <a:gd name="T36" fmla="*/ 434 w 447"/>
              <a:gd name="T37" fmla="*/ 36 h 175"/>
              <a:gd name="T38" fmla="*/ 434 w 447"/>
              <a:gd name="T39" fmla="*/ 31 h 175"/>
              <a:gd name="T40" fmla="*/ 436 w 447"/>
              <a:gd name="T41" fmla="*/ 27 h 175"/>
              <a:gd name="T42" fmla="*/ 440 w 447"/>
              <a:gd name="T43" fmla="*/ 18 h 175"/>
              <a:gd name="T44" fmla="*/ 442 w 447"/>
              <a:gd name="T45" fmla="*/ 16 h 175"/>
              <a:gd name="T46" fmla="*/ 444 w 447"/>
              <a:gd name="T47" fmla="*/ 15 h 175"/>
              <a:gd name="T48" fmla="*/ 447 w 447"/>
              <a:gd name="T49" fmla="*/ 11 h 175"/>
              <a:gd name="T50" fmla="*/ 447 w 447"/>
              <a:gd name="T51" fmla="*/ 0 h 175"/>
              <a:gd name="T52" fmla="*/ 338 w 447"/>
              <a:gd name="T53" fmla="*/ 20 h 175"/>
              <a:gd name="T54" fmla="*/ 133 w 447"/>
              <a:gd name="T55" fmla="*/ 49 h 175"/>
              <a:gd name="T56" fmla="*/ 123 w 447"/>
              <a:gd name="T57" fmla="*/ 51 h 175"/>
              <a:gd name="T58" fmla="*/ 116 w 447"/>
              <a:gd name="T59" fmla="*/ 51 h 175"/>
              <a:gd name="T60" fmla="*/ 102 w 447"/>
              <a:gd name="T61" fmla="*/ 51 h 175"/>
              <a:gd name="T62" fmla="*/ 105 w 447"/>
              <a:gd name="T63" fmla="*/ 56 h 175"/>
              <a:gd name="T64" fmla="*/ 109 w 447"/>
              <a:gd name="T65" fmla="*/ 62 h 175"/>
              <a:gd name="T66" fmla="*/ 27 w 447"/>
              <a:gd name="T67" fmla="*/ 73 h 175"/>
              <a:gd name="T68" fmla="*/ 29 w 447"/>
              <a:gd name="T69" fmla="*/ 71 h 175"/>
              <a:gd name="T70" fmla="*/ 27 w 447"/>
              <a:gd name="T71" fmla="*/ 78 h 175"/>
              <a:gd name="T72" fmla="*/ 25 w 447"/>
              <a:gd name="T73" fmla="*/ 87 h 175"/>
              <a:gd name="T74" fmla="*/ 23 w 447"/>
              <a:gd name="T75" fmla="*/ 109 h 175"/>
              <a:gd name="T76" fmla="*/ 22 w 447"/>
              <a:gd name="T77" fmla="*/ 117 h 175"/>
              <a:gd name="T78" fmla="*/ 20 w 447"/>
              <a:gd name="T79" fmla="*/ 122 h 175"/>
              <a:gd name="T80" fmla="*/ 12 w 447"/>
              <a:gd name="T81" fmla="*/ 133 h 175"/>
              <a:gd name="T82" fmla="*/ 7 w 447"/>
              <a:gd name="T83" fmla="*/ 144 h 175"/>
              <a:gd name="T84" fmla="*/ 5 w 447"/>
              <a:gd name="T85" fmla="*/ 149 h 175"/>
              <a:gd name="T86" fmla="*/ 3 w 447"/>
              <a:gd name="T87" fmla="*/ 157 h 175"/>
              <a:gd name="T88" fmla="*/ 5 w 447"/>
              <a:gd name="T89" fmla="*/ 160 h 175"/>
              <a:gd name="T90" fmla="*/ 5 w 447"/>
              <a:gd name="T91" fmla="*/ 162 h 175"/>
              <a:gd name="T92" fmla="*/ 7 w 447"/>
              <a:gd name="T93" fmla="*/ 164 h 175"/>
              <a:gd name="T94" fmla="*/ 7 w 447"/>
              <a:gd name="T95" fmla="*/ 166 h 175"/>
              <a:gd name="T96" fmla="*/ 7 w 447"/>
              <a:gd name="T97" fmla="*/ 169 h 175"/>
              <a:gd name="T98" fmla="*/ 5 w 447"/>
              <a:gd name="T99" fmla="*/ 171 h 175"/>
              <a:gd name="T100" fmla="*/ 0 w 447"/>
              <a:gd name="T101" fmla="*/ 173 h 175"/>
              <a:gd name="T102" fmla="*/ 0 w 447"/>
              <a:gd name="T103" fmla="*/ 175 h 175"/>
              <a:gd name="T104" fmla="*/ 120 w 447"/>
              <a:gd name="T105" fmla="*/ 162 h 175"/>
              <a:gd name="T106" fmla="*/ 253 w 447"/>
              <a:gd name="T107" fmla="*/ 146 h 175"/>
              <a:gd name="T108" fmla="*/ 322 w 447"/>
              <a:gd name="T109" fmla="*/ 135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7"/>
              <a:gd name="T166" fmla="*/ 0 h 175"/>
              <a:gd name="T167" fmla="*/ 447 w 447"/>
              <a:gd name="T168" fmla="*/ 175 h 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7" h="175">
                <a:moveTo>
                  <a:pt x="322" y="135"/>
                </a:moveTo>
                <a:lnTo>
                  <a:pt x="322" y="118"/>
                </a:lnTo>
                <a:lnTo>
                  <a:pt x="327" y="117"/>
                </a:lnTo>
                <a:lnTo>
                  <a:pt x="333" y="113"/>
                </a:lnTo>
                <a:lnTo>
                  <a:pt x="336" y="106"/>
                </a:lnTo>
                <a:lnTo>
                  <a:pt x="336" y="97"/>
                </a:lnTo>
                <a:lnTo>
                  <a:pt x="349" y="93"/>
                </a:lnTo>
                <a:lnTo>
                  <a:pt x="365" y="86"/>
                </a:lnTo>
                <a:lnTo>
                  <a:pt x="380" y="75"/>
                </a:lnTo>
                <a:lnTo>
                  <a:pt x="389" y="66"/>
                </a:lnTo>
                <a:lnTo>
                  <a:pt x="394" y="55"/>
                </a:lnTo>
                <a:lnTo>
                  <a:pt x="398" y="51"/>
                </a:lnTo>
                <a:lnTo>
                  <a:pt x="405" y="47"/>
                </a:lnTo>
                <a:lnTo>
                  <a:pt x="407" y="49"/>
                </a:lnTo>
                <a:lnTo>
                  <a:pt x="411" y="47"/>
                </a:lnTo>
                <a:lnTo>
                  <a:pt x="416" y="44"/>
                </a:lnTo>
                <a:lnTo>
                  <a:pt x="424" y="38"/>
                </a:lnTo>
                <a:lnTo>
                  <a:pt x="429" y="36"/>
                </a:lnTo>
                <a:lnTo>
                  <a:pt x="434" y="36"/>
                </a:lnTo>
                <a:lnTo>
                  <a:pt x="434" y="31"/>
                </a:lnTo>
                <a:lnTo>
                  <a:pt x="436" y="27"/>
                </a:lnTo>
                <a:lnTo>
                  <a:pt x="440" y="18"/>
                </a:lnTo>
                <a:lnTo>
                  <a:pt x="442" y="16"/>
                </a:lnTo>
                <a:lnTo>
                  <a:pt x="444" y="15"/>
                </a:lnTo>
                <a:lnTo>
                  <a:pt x="447" y="11"/>
                </a:lnTo>
                <a:lnTo>
                  <a:pt x="447" y="0"/>
                </a:lnTo>
                <a:lnTo>
                  <a:pt x="338" y="20"/>
                </a:lnTo>
                <a:lnTo>
                  <a:pt x="133" y="49"/>
                </a:lnTo>
                <a:lnTo>
                  <a:pt x="123" y="51"/>
                </a:lnTo>
                <a:lnTo>
                  <a:pt x="116" y="51"/>
                </a:lnTo>
                <a:lnTo>
                  <a:pt x="102" y="51"/>
                </a:lnTo>
                <a:lnTo>
                  <a:pt x="105" y="56"/>
                </a:lnTo>
                <a:lnTo>
                  <a:pt x="109" y="62"/>
                </a:lnTo>
                <a:lnTo>
                  <a:pt x="27" y="73"/>
                </a:lnTo>
                <a:lnTo>
                  <a:pt x="29" y="71"/>
                </a:lnTo>
                <a:lnTo>
                  <a:pt x="27" y="78"/>
                </a:lnTo>
                <a:lnTo>
                  <a:pt x="25" y="87"/>
                </a:lnTo>
                <a:lnTo>
                  <a:pt x="23" y="109"/>
                </a:lnTo>
                <a:lnTo>
                  <a:pt x="22" y="117"/>
                </a:lnTo>
                <a:lnTo>
                  <a:pt x="20" y="122"/>
                </a:lnTo>
                <a:lnTo>
                  <a:pt x="12" y="133"/>
                </a:lnTo>
                <a:lnTo>
                  <a:pt x="7" y="144"/>
                </a:lnTo>
                <a:lnTo>
                  <a:pt x="5" y="149"/>
                </a:lnTo>
                <a:lnTo>
                  <a:pt x="3" y="157"/>
                </a:lnTo>
                <a:lnTo>
                  <a:pt x="5" y="160"/>
                </a:lnTo>
                <a:lnTo>
                  <a:pt x="5" y="162"/>
                </a:lnTo>
                <a:lnTo>
                  <a:pt x="7" y="164"/>
                </a:lnTo>
                <a:lnTo>
                  <a:pt x="7" y="166"/>
                </a:lnTo>
                <a:lnTo>
                  <a:pt x="7" y="169"/>
                </a:lnTo>
                <a:lnTo>
                  <a:pt x="5" y="171"/>
                </a:lnTo>
                <a:lnTo>
                  <a:pt x="0" y="173"/>
                </a:lnTo>
                <a:lnTo>
                  <a:pt x="0" y="175"/>
                </a:lnTo>
                <a:lnTo>
                  <a:pt x="120" y="162"/>
                </a:lnTo>
                <a:lnTo>
                  <a:pt x="253" y="146"/>
                </a:lnTo>
                <a:lnTo>
                  <a:pt x="322" y="135"/>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50" name="Freeform 118"/>
          <p:cNvSpPr>
            <a:spLocks/>
          </p:cNvSpPr>
          <p:nvPr/>
        </p:nvSpPr>
        <p:spPr bwMode="auto">
          <a:xfrm>
            <a:off x="6370638" y="4462463"/>
            <a:ext cx="1728787" cy="595312"/>
          </a:xfrm>
          <a:custGeom>
            <a:avLst/>
            <a:gdLst>
              <a:gd name="T0" fmla="*/ 356 w 462"/>
              <a:gd name="T1" fmla="*/ 210 h 219"/>
              <a:gd name="T2" fmla="*/ 371 w 462"/>
              <a:gd name="T3" fmla="*/ 182 h 219"/>
              <a:gd name="T4" fmla="*/ 387 w 462"/>
              <a:gd name="T5" fmla="*/ 160 h 219"/>
              <a:gd name="T6" fmla="*/ 389 w 462"/>
              <a:gd name="T7" fmla="*/ 150 h 219"/>
              <a:gd name="T8" fmla="*/ 403 w 462"/>
              <a:gd name="T9" fmla="*/ 146 h 219"/>
              <a:gd name="T10" fmla="*/ 423 w 462"/>
              <a:gd name="T11" fmla="*/ 135 h 219"/>
              <a:gd name="T12" fmla="*/ 436 w 462"/>
              <a:gd name="T13" fmla="*/ 135 h 219"/>
              <a:gd name="T14" fmla="*/ 445 w 462"/>
              <a:gd name="T15" fmla="*/ 111 h 219"/>
              <a:gd name="T16" fmla="*/ 445 w 462"/>
              <a:gd name="T17" fmla="*/ 109 h 219"/>
              <a:gd name="T18" fmla="*/ 429 w 462"/>
              <a:gd name="T19" fmla="*/ 113 h 219"/>
              <a:gd name="T20" fmla="*/ 403 w 462"/>
              <a:gd name="T21" fmla="*/ 120 h 219"/>
              <a:gd name="T22" fmla="*/ 413 w 462"/>
              <a:gd name="T23" fmla="*/ 119 h 219"/>
              <a:gd name="T24" fmla="*/ 425 w 462"/>
              <a:gd name="T25" fmla="*/ 104 h 219"/>
              <a:gd name="T26" fmla="*/ 427 w 462"/>
              <a:gd name="T27" fmla="*/ 97 h 219"/>
              <a:gd name="T28" fmla="*/ 405 w 462"/>
              <a:gd name="T29" fmla="*/ 89 h 219"/>
              <a:gd name="T30" fmla="*/ 405 w 462"/>
              <a:gd name="T31" fmla="*/ 89 h 219"/>
              <a:gd name="T32" fmla="*/ 422 w 462"/>
              <a:gd name="T33" fmla="*/ 80 h 219"/>
              <a:gd name="T34" fmla="*/ 429 w 462"/>
              <a:gd name="T35" fmla="*/ 84 h 219"/>
              <a:gd name="T36" fmla="*/ 438 w 462"/>
              <a:gd name="T37" fmla="*/ 88 h 219"/>
              <a:gd name="T38" fmla="*/ 458 w 462"/>
              <a:gd name="T39" fmla="*/ 66 h 219"/>
              <a:gd name="T40" fmla="*/ 456 w 462"/>
              <a:gd name="T41" fmla="*/ 31 h 219"/>
              <a:gd name="T42" fmla="*/ 460 w 462"/>
              <a:gd name="T43" fmla="*/ 44 h 219"/>
              <a:gd name="T44" fmla="*/ 456 w 462"/>
              <a:gd name="T45" fmla="*/ 46 h 219"/>
              <a:gd name="T46" fmla="*/ 447 w 462"/>
              <a:gd name="T47" fmla="*/ 40 h 219"/>
              <a:gd name="T48" fmla="*/ 442 w 462"/>
              <a:gd name="T49" fmla="*/ 55 h 219"/>
              <a:gd name="T50" fmla="*/ 429 w 462"/>
              <a:gd name="T51" fmla="*/ 42 h 219"/>
              <a:gd name="T52" fmla="*/ 414 w 462"/>
              <a:gd name="T53" fmla="*/ 48 h 219"/>
              <a:gd name="T54" fmla="*/ 402 w 462"/>
              <a:gd name="T55" fmla="*/ 46 h 219"/>
              <a:gd name="T56" fmla="*/ 414 w 462"/>
              <a:gd name="T57" fmla="*/ 44 h 219"/>
              <a:gd name="T58" fmla="*/ 422 w 462"/>
              <a:gd name="T59" fmla="*/ 33 h 219"/>
              <a:gd name="T60" fmla="*/ 429 w 462"/>
              <a:gd name="T61" fmla="*/ 28 h 219"/>
              <a:gd name="T62" fmla="*/ 436 w 462"/>
              <a:gd name="T63" fmla="*/ 28 h 219"/>
              <a:gd name="T64" fmla="*/ 440 w 462"/>
              <a:gd name="T65" fmla="*/ 22 h 219"/>
              <a:gd name="T66" fmla="*/ 438 w 462"/>
              <a:gd name="T67" fmla="*/ 0 h 219"/>
              <a:gd name="T68" fmla="*/ 223 w 462"/>
              <a:gd name="T69" fmla="*/ 55 h 219"/>
              <a:gd name="T70" fmla="*/ 125 w 462"/>
              <a:gd name="T71" fmla="*/ 80 h 219"/>
              <a:gd name="T72" fmla="*/ 120 w 462"/>
              <a:gd name="T73" fmla="*/ 89 h 219"/>
              <a:gd name="T74" fmla="*/ 112 w 462"/>
              <a:gd name="T75" fmla="*/ 104 h 219"/>
              <a:gd name="T76" fmla="*/ 102 w 462"/>
              <a:gd name="T77" fmla="*/ 111 h 219"/>
              <a:gd name="T78" fmla="*/ 85 w 462"/>
              <a:gd name="T79" fmla="*/ 122 h 219"/>
              <a:gd name="T80" fmla="*/ 72 w 462"/>
              <a:gd name="T81" fmla="*/ 128 h 219"/>
              <a:gd name="T82" fmla="*/ 43 w 462"/>
              <a:gd name="T83" fmla="*/ 159 h 219"/>
              <a:gd name="T84" fmla="*/ 14 w 462"/>
              <a:gd name="T85" fmla="*/ 179 h 219"/>
              <a:gd name="T86" fmla="*/ 0 w 462"/>
              <a:gd name="T87" fmla="*/ 191 h 219"/>
              <a:gd name="T88" fmla="*/ 65 w 462"/>
              <a:gd name="T89" fmla="*/ 200 h 219"/>
              <a:gd name="T90" fmla="*/ 182 w 462"/>
              <a:gd name="T91" fmla="*/ 164 h 219"/>
              <a:gd name="T92" fmla="*/ 189 w 462"/>
              <a:gd name="T93" fmla="*/ 171 h 219"/>
              <a:gd name="T94" fmla="*/ 200 w 462"/>
              <a:gd name="T95" fmla="*/ 179 h 219"/>
              <a:gd name="T96" fmla="*/ 216 w 462"/>
              <a:gd name="T97" fmla="*/ 177 h 219"/>
              <a:gd name="T98" fmla="*/ 333 w 462"/>
              <a:gd name="T99" fmla="*/ 217 h 2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2"/>
              <a:gd name="T151" fmla="*/ 0 h 219"/>
              <a:gd name="T152" fmla="*/ 462 w 462"/>
              <a:gd name="T153" fmla="*/ 219 h 2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2" h="219">
                <a:moveTo>
                  <a:pt x="333" y="217"/>
                </a:moveTo>
                <a:lnTo>
                  <a:pt x="347" y="211"/>
                </a:lnTo>
                <a:lnTo>
                  <a:pt x="356" y="210"/>
                </a:lnTo>
                <a:lnTo>
                  <a:pt x="367" y="210"/>
                </a:lnTo>
                <a:lnTo>
                  <a:pt x="369" y="191"/>
                </a:lnTo>
                <a:lnTo>
                  <a:pt x="371" y="182"/>
                </a:lnTo>
                <a:lnTo>
                  <a:pt x="373" y="175"/>
                </a:lnTo>
                <a:lnTo>
                  <a:pt x="382" y="168"/>
                </a:lnTo>
                <a:lnTo>
                  <a:pt x="387" y="160"/>
                </a:lnTo>
                <a:lnTo>
                  <a:pt x="387" y="155"/>
                </a:lnTo>
                <a:lnTo>
                  <a:pt x="387" y="153"/>
                </a:lnTo>
                <a:lnTo>
                  <a:pt x="389" y="150"/>
                </a:lnTo>
                <a:lnTo>
                  <a:pt x="391" y="151"/>
                </a:lnTo>
                <a:lnTo>
                  <a:pt x="394" y="150"/>
                </a:lnTo>
                <a:lnTo>
                  <a:pt x="403" y="146"/>
                </a:lnTo>
                <a:lnTo>
                  <a:pt x="411" y="139"/>
                </a:lnTo>
                <a:lnTo>
                  <a:pt x="420" y="135"/>
                </a:lnTo>
                <a:lnTo>
                  <a:pt x="423" y="135"/>
                </a:lnTo>
                <a:lnTo>
                  <a:pt x="427" y="135"/>
                </a:lnTo>
                <a:lnTo>
                  <a:pt x="431" y="135"/>
                </a:lnTo>
                <a:lnTo>
                  <a:pt x="436" y="135"/>
                </a:lnTo>
                <a:lnTo>
                  <a:pt x="438" y="126"/>
                </a:lnTo>
                <a:lnTo>
                  <a:pt x="442" y="119"/>
                </a:lnTo>
                <a:lnTo>
                  <a:pt x="445" y="111"/>
                </a:lnTo>
                <a:lnTo>
                  <a:pt x="451" y="104"/>
                </a:lnTo>
                <a:lnTo>
                  <a:pt x="449" y="108"/>
                </a:lnTo>
                <a:lnTo>
                  <a:pt x="445" y="109"/>
                </a:lnTo>
                <a:lnTo>
                  <a:pt x="440" y="109"/>
                </a:lnTo>
                <a:lnTo>
                  <a:pt x="436" y="111"/>
                </a:lnTo>
                <a:lnTo>
                  <a:pt x="429" y="113"/>
                </a:lnTo>
                <a:lnTo>
                  <a:pt x="423" y="117"/>
                </a:lnTo>
                <a:lnTo>
                  <a:pt x="418" y="120"/>
                </a:lnTo>
                <a:lnTo>
                  <a:pt x="403" y="120"/>
                </a:lnTo>
                <a:lnTo>
                  <a:pt x="403" y="115"/>
                </a:lnTo>
                <a:lnTo>
                  <a:pt x="407" y="117"/>
                </a:lnTo>
                <a:lnTo>
                  <a:pt x="413" y="119"/>
                </a:lnTo>
                <a:lnTo>
                  <a:pt x="416" y="117"/>
                </a:lnTo>
                <a:lnTo>
                  <a:pt x="420" y="113"/>
                </a:lnTo>
                <a:lnTo>
                  <a:pt x="425" y="104"/>
                </a:lnTo>
                <a:lnTo>
                  <a:pt x="420" y="102"/>
                </a:lnTo>
                <a:lnTo>
                  <a:pt x="423" y="100"/>
                </a:lnTo>
                <a:lnTo>
                  <a:pt x="427" y="97"/>
                </a:lnTo>
                <a:lnTo>
                  <a:pt x="420" y="93"/>
                </a:lnTo>
                <a:lnTo>
                  <a:pt x="413" y="91"/>
                </a:lnTo>
                <a:lnTo>
                  <a:pt x="405" y="89"/>
                </a:lnTo>
                <a:lnTo>
                  <a:pt x="396" y="88"/>
                </a:lnTo>
                <a:lnTo>
                  <a:pt x="400" y="89"/>
                </a:lnTo>
                <a:lnTo>
                  <a:pt x="405" y="89"/>
                </a:lnTo>
                <a:lnTo>
                  <a:pt x="411" y="86"/>
                </a:lnTo>
                <a:lnTo>
                  <a:pt x="416" y="82"/>
                </a:lnTo>
                <a:lnTo>
                  <a:pt x="422" y="80"/>
                </a:lnTo>
                <a:lnTo>
                  <a:pt x="416" y="84"/>
                </a:lnTo>
                <a:lnTo>
                  <a:pt x="423" y="84"/>
                </a:lnTo>
                <a:lnTo>
                  <a:pt x="429" y="84"/>
                </a:lnTo>
                <a:lnTo>
                  <a:pt x="431" y="86"/>
                </a:lnTo>
                <a:lnTo>
                  <a:pt x="433" y="88"/>
                </a:lnTo>
                <a:lnTo>
                  <a:pt x="438" y="88"/>
                </a:lnTo>
                <a:lnTo>
                  <a:pt x="443" y="84"/>
                </a:lnTo>
                <a:lnTo>
                  <a:pt x="453" y="75"/>
                </a:lnTo>
                <a:lnTo>
                  <a:pt x="458" y="66"/>
                </a:lnTo>
                <a:lnTo>
                  <a:pt x="462" y="57"/>
                </a:lnTo>
                <a:lnTo>
                  <a:pt x="462" y="31"/>
                </a:lnTo>
                <a:lnTo>
                  <a:pt x="456" y="31"/>
                </a:lnTo>
                <a:lnTo>
                  <a:pt x="456" y="35"/>
                </a:lnTo>
                <a:lnTo>
                  <a:pt x="458" y="39"/>
                </a:lnTo>
                <a:lnTo>
                  <a:pt x="460" y="44"/>
                </a:lnTo>
                <a:lnTo>
                  <a:pt x="460" y="48"/>
                </a:lnTo>
                <a:lnTo>
                  <a:pt x="460" y="49"/>
                </a:lnTo>
                <a:lnTo>
                  <a:pt x="456" y="46"/>
                </a:lnTo>
                <a:lnTo>
                  <a:pt x="451" y="39"/>
                </a:lnTo>
                <a:lnTo>
                  <a:pt x="449" y="39"/>
                </a:lnTo>
                <a:lnTo>
                  <a:pt x="447" y="40"/>
                </a:lnTo>
                <a:lnTo>
                  <a:pt x="445" y="46"/>
                </a:lnTo>
                <a:lnTo>
                  <a:pt x="443" y="49"/>
                </a:lnTo>
                <a:lnTo>
                  <a:pt x="442" y="55"/>
                </a:lnTo>
                <a:lnTo>
                  <a:pt x="438" y="46"/>
                </a:lnTo>
                <a:lnTo>
                  <a:pt x="433" y="37"/>
                </a:lnTo>
                <a:lnTo>
                  <a:pt x="429" y="42"/>
                </a:lnTo>
                <a:lnTo>
                  <a:pt x="423" y="44"/>
                </a:lnTo>
                <a:lnTo>
                  <a:pt x="416" y="44"/>
                </a:lnTo>
                <a:lnTo>
                  <a:pt x="414" y="48"/>
                </a:lnTo>
                <a:lnTo>
                  <a:pt x="409" y="49"/>
                </a:lnTo>
                <a:lnTo>
                  <a:pt x="405" y="48"/>
                </a:lnTo>
                <a:lnTo>
                  <a:pt x="402" y="46"/>
                </a:lnTo>
                <a:lnTo>
                  <a:pt x="407" y="46"/>
                </a:lnTo>
                <a:lnTo>
                  <a:pt x="411" y="44"/>
                </a:lnTo>
                <a:lnTo>
                  <a:pt x="414" y="44"/>
                </a:lnTo>
                <a:lnTo>
                  <a:pt x="418" y="42"/>
                </a:lnTo>
                <a:lnTo>
                  <a:pt x="420" y="37"/>
                </a:lnTo>
                <a:lnTo>
                  <a:pt x="422" y="33"/>
                </a:lnTo>
                <a:lnTo>
                  <a:pt x="427" y="31"/>
                </a:lnTo>
                <a:lnTo>
                  <a:pt x="427" y="29"/>
                </a:lnTo>
                <a:lnTo>
                  <a:pt x="429" y="28"/>
                </a:lnTo>
                <a:lnTo>
                  <a:pt x="429" y="26"/>
                </a:lnTo>
                <a:lnTo>
                  <a:pt x="431" y="26"/>
                </a:lnTo>
                <a:lnTo>
                  <a:pt x="436" y="28"/>
                </a:lnTo>
                <a:lnTo>
                  <a:pt x="436" y="24"/>
                </a:lnTo>
                <a:lnTo>
                  <a:pt x="436" y="20"/>
                </a:lnTo>
                <a:lnTo>
                  <a:pt x="440" y="22"/>
                </a:lnTo>
                <a:lnTo>
                  <a:pt x="447" y="22"/>
                </a:lnTo>
                <a:lnTo>
                  <a:pt x="443" y="11"/>
                </a:lnTo>
                <a:lnTo>
                  <a:pt x="438" y="0"/>
                </a:lnTo>
                <a:lnTo>
                  <a:pt x="405" y="9"/>
                </a:lnTo>
                <a:lnTo>
                  <a:pt x="325" y="31"/>
                </a:lnTo>
                <a:lnTo>
                  <a:pt x="223" y="55"/>
                </a:lnTo>
                <a:lnTo>
                  <a:pt x="172" y="66"/>
                </a:lnTo>
                <a:lnTo>
                  <a:pt x="125" y="73"/>
                </a:lnTo>
                <a:lnTo>
                  <a:pt x="125" y="80"/>
                </a:lnTo>
                <a:lnTo>
                  <a:pt x="125" y="84"/>
                </a:lnTo>
                <a:lnTo>
                  <a:pt x="122" y="88"/>
                </a:lnTo>
                <a:lnTo>
                  <a:pt x="120" y="89"/>
                </a:lnTo>
                <a:lnTo>
                  <a:pt x="118" y="91"/>
                </a:lnTo>
                <a:lnTo>
                  <a:pt x="114" y="100"/>
                </a:lnTo>
                <a:lnTo>
                  <a:pt x="112" y="104"/>
                </a:lnTo>
                <a:lnTo>
                  <a:pt x="112" y="109"/>
                </a:lnTo>
                <a:lnTo>
                  <a:pt x="107" y="109"/>
                </a:lnTo>
                <a:lnTo>
                  <a:pt x="102" y="111"/>
                </a:lnTo>
                <a:lnTo>
                  <a:pt x="94" y="117"/>
                </a:lnTo>
                <a:lnTo>
                  <a:pt x="89" y="120"/>
                </a:lnTo>
                <a:lnTo>
                  <a:pt x="85" y="122"/>
                </a:lnTo>
                <a:lnTo>
                  <a:pt x="83" y="120"/>
                </a:lnTo>
                <a:lnTo>
                  <a:pt x="76" y="124"/>
                </a:lnTo>
                <a:lnTo>
                  <a:pt x="72" y="128"/>
                </a:lnTo>
                <a:lnTo>
                  <a:pt x="67" y="139"/>
                </a:lnTo>
                <a:lnTo>
                  <a:pt x="58" y="148"/>
                </a:lnTo>
                <a:lnTo>
                  <a:pt x="43" y="159"/>
                </a:lnTo>
                <a:lnTo>
                  <a:pt x="27" y="166"/>
                </a:lnTo>
                <a:lnTo>
                  <a:pt x="14" y="170"/>
                </a:lnTo>
                <a:lnTo>
                  <a:pt x="14" y="179"/>
                </a:lnTo>
                <a:lnTo>
                  <a:pt x="11" y="186"/>
                </a:lnTo>
                <a:lnTo>
                  <a:pt x="5" y="190"/>
                </a:lnTo>
                <a:lnTo>
                  <a:pt x="0" y="191"/>
                </a:lnTo>
                <a:lnTo>
                  <a:pt x="0" y="208"/>
                </a:lnTo>
                <a:lnTo>
                  <a:pt x="69" y="197"/>
                </a:lnTo>
                <a:lnTo>
                  <a:pt x="65" y="200"/>
                </a:lnTo>
                <a:lnTo>
                  <a:pt x="67" y="199"/>
                </a:lnTo>
                <a:lnTo>
                  <a:pt x="103" y="170"/>
                </a:lnTo>
                <a:lnTo>
                  <a:pt x="182" y="164"/>
                </a:lnTo>
                <a:lnTo>
                  <a:pt x="182" y="170"/>
                </a:lnTo>
                <a:lnTo>
                  <a:pt x="185" y="171"/>
                </a:lnTo>
                <a:lnTo>
                  <a:pt x="189" y="171"/>
                </a:lnTo>
                <a:lnTo>
                  <a:pt x="196" y="170"/>
                </a:lnTo>
                <a:lnTo>
                  <a:pt x="198" y="177"/>
                </a:lnTo>
                <a:lnTo>
                  <a:pt x="200" y="179"/>
                </a:lnTo>
                <a:lnTo>
                  <a:pt x="203" y="180"/>
                </a:lnTo>
                <a:lnTo>
                  <a:pt x="211" y="179"/>
                </a:lnTo>
                <a:lnTo>
                  <a:pt x="216" y="177"/>
                </a:lnTo>
                <a:lnTo>
                  <a:pt x="262" y="170"/>
                </a:lnTo>
                <a:lnTo>
                  <a:pt x="333" y="219"/>
                </a:lnTo>
                <a:lnTo>
                  <a:pt x="333" y="217"/>
                </a:lnTo>
                <a:close/>
              </a:path>
            </a:pathLst>
          </a:custGeom>
          <a:solidFill>
            <a:schemeClr val="bg1">
              <a:lumMod val="95000"/>
            </a:schemeClr>
          </a:solidFill>
          <a:ln w="0">
            <a:solidFill>
              <a:schemeClr val="bg1">
                <a:lumMod val="75000"/>
              </a:schemeClr>
            </a:solidFill>
            <a:round/>
            <a:headEnd/>
            <a:tailEnd/>
          </a:ln>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fontAlgn="auto">
              <a:spcBef>
                <a:spcPts val="0"/>
              </a:spcBef>
              <a:spcAft>
                <a:spcPts val="0"/>
              </a:spcAft>
              <a:defRPr/>
            </a:pPr>
            <a:endParaRPr lang="en-US" altLang="en-US">
              <a:cs typeface="+mn-cs"/>
            </a:endParaRPr>
          </a:p>
        </p:txBody>
      </p:sp>
      <p:sp>
        <p:nvSpPr>
          <p:cNvPr id="51" name="5-Point Star 5"/>
          <p:cNvSpPr/>
          <p:nvPr/>
        </p:nvSpPr>
        <p:spPr>
          <a:xfrm>
            <a:off x="6269038" y="5065713"/>
            <a:ext cx="287337" cy="217487"/>
          </a:xfrm>
          <a:prstGeom prst="star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2" name="Oval 51"/>
          <p:cNvSpPr/>
          <p:nvPr/>
        </p:nvSpPr>
        <p:spPr>
          <a:xfrm>
            <a:off x="5037138" y="5741988"/>
            <a:ext cx="157162" cy="101600"/>
          </a:xfrm>
          <a:prstGeom prst="ellipse">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3" name="Oval 52"/>
          <p:cNvSpPr/>
          <p:nvPr/>
        </p:nvSpPr>
        <p:spPr>
          <a:xfrm>
            <a:off x="5014913" y="5957888"/>
            <a:ext cx="157162" cy="101600"/>
          </a:xfrm>
          <a:prstGeom prst="ellipse">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4" name="Oval 53"/>
          <p:cNvSpPr/>
          <p:nvPr/>
        </p:nvSpPr>
        <p:spPr>
          <a:xfrm>
            <a:off x="4856163" y="5546725"/>
            <a:ext cx="157162" cy="101600"/>
          </a:xfrm>
          <a:prstGeom prst="ellipse">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55" name="Straight Connector 54"/>
          <p:cNvCxnSpPr>
            <a:stCxn id="61" idx="2"/>
            <a:endCxn id="54" idx="1"/>
          </p:cNvCxnSpPr>
          <p:nvPr/>
        </p:nvCxnSpPr>
        <p:spPr>
          <a:xfrm>
            <a:off x="2411413" y="4381500"/>
            <a:ext cx="2468562" cy="117951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3" idx="2"/>
            <a:endCxn id="53" idx="7"/>
          </p:cNvCxnSpPr>
          <p:nvPr/>
        </p:nvCxnSpPr>
        <p:spPr>
          <a:xfrm flipH="1">
            <a:off x="5148263" y="4381500"/>
            <a:ext cx="4984750" cy="159067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62" idx="2"/>
          </p:cNvCxnSpPr>
          <p:nvPr/>
        </p:nvCxnSpPr>
        <p:spPr>
          <a:xfrm flipH="1">
            <a:off x="5132388" y="4011613"/>
            <a:ext cx="1139825" cy="183197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3750" name="TextBox 57"/>
          <p:cNvSpPr txBox="1">
            <a:spLocks noChangeArrowheads="1"/>
          </p:cNvSpPr>
          <p:nvPr/>
        </p:nvSpPr>
        <p:spPr bwMode="auto">
          <a:xfrm>
            <a:off x="668338" y="2811463"/>
            <a:ext cx="3551237" cy="1200150"/>
          </a:xfrm>
          <a:prstGeom prst="rect">
            <a:avLst/>
          </a:prstGeom>
          <a:noFill/>
          <a:ln w="9525">
            <a:noFill/>
            <a:miter lim="800000"/>
            <a:headEnd/>
            <a:tailEnd/>
          </a:ln>
        </p:spPr>
        <p:txBody>
          <a:bodyPr>
            <a:spAutoFit/>
          </a:bodyPr>
          <a:lstStyle/>
          <a:p>
            <a:pPr algn="ctr"/>
            <a:r>
              <a:rPr lang="en-GB" sz="2400" b="1">
                <a:latin typeface="Calibri" pitchFamily="34" charset="0"/>
              </a:rPr>
              <a:t>Morehouse BioEnergy</a:t>
            </a:r>
          </a:p>
          <a:p>
            <a:pPr algn="ctr"/>
            <a:r>
              <a:rPr lang="en-GB" sz="2400">
                <a:latin typeface="Calibri" pitchFamily="34" charset="0"/>
              </a:rPr>
              <a:t>Bastrop, LA</a:t>
            </a:r>
          </a:p>
          <a:p>
            <a:pPr algn="ctr"/>
            <a:r>
              <a:rPr lang="en-GB" sz="2400">
                <a:latin typeface="Calibri" pitchFamily="34" charset="0"/>
              </a:rPr>
              <a:t>450,000 MT/year</a:t>
            </a:r>
          </a:p>
        </p:txBody>
      </p:sp>
      <p:sp>
        <p:nvSpPr>
          <p:cNvPr id="73751" name="TextBox 58"/>
          <p:cNvSpPr txBox="1">
            <a:spLocks noChangeArrowheads="1"/>
          </p:cNvSpPr>
          <p:nvPr/>
        </p:nvSpPr>
        <p:spPr bwMode="auto">
          <a:xfrm>
            <a:off x="4610100" y="2811463"/>
            <a:ext cx="3551238" cy="1200150"/>
          </a:xfrm>
          <a:prstGeom prst="rect">
            <a:avLst/>
          </a:prstGeom>
          <a:noFill/>
          <a:ln w="9525">
            <a:noFill/>
            <a:miter lim="800000"/>
            <a:headEnd/>
            <a:tailEnd/>
          </a:ln>
        </p:spPr>
        <p:txBody>
          <a:bodyPr>
            <a:spAutoFit/>
          </a:bodyPr>
          <a:lstStyle/>
          <a:p>
            <a:r>
              <a:rPr lang="en-GB" sz="2400" b="1">
                <a:latin typeface="Calibri" pitchFamily="34" charset="0"/>
              </a:rPr>
              <a:t>Amite BioEnergy</a:t>
            </a:r>
          </a:p>
          <a:p>
            <a:r>
              <a:rPr lang="en-GB" sz="2400">
                <a:latin typeface="Calibri" pitchFamily="34" charset="0"/>
              </a:rPr>
              <a:t>Gloster, MS</a:t>
            </a:r>
          </a:p>
          <a:p>
            <a:r>
              <a:rPr lang="en-GB" sz="2400">
                <a:latin typeface="Calibri" pitchFamily="34" charset="0"/>
              </a:rPr>
              <a:t>450,000 MT/year</a:t>
            </a:r>
          </a:p>
        </p:txBody>
      </p:sp>
      <p:sp>
        <p:nvSpPr>
          <p:cNvPr id="73752" name="TextBox 59"/>
          <p:cNvSpPr txBox="1">
            <a:spLocks noChangeArrowheads="1"/>
          </p:cNvSpPr>
          <p:nvPr/>
        </p:nvSpPr>
        <p:spPr bwMode="auto">
          <a:xfrm>
            <a:off x="8404225" y="2811463"/>
            <a:ext cx="3551238" cy="1200150"/>
          </a:xfrm>
          <a:prstGeom prst="rect">
            <a:avLst/>
          </a:prstGeom>
          <a:noFill/>
          <a:ln w="9525">
            <a:noFill/>
            <a:miter lim="800000"/>
            <a:headEnd/>
            <a:tailEnd/>
          </a:ln>
        </p:spPr>
        <p:txBody>
          <a:bodyPr>
            <a:spAutoFit/>
          </a:bodyPr>
          <a:lstStyle/>
          <a:p>
            <a:pPr algn="ctr"/>
            <a:r>
              <a:rPr lang="en-GB" sz="2400" b="1">
                <a:latin typeface="Calibri" pitchFamily="34" charset="0"/>
              </a:rPr>
              <a:t>Baton Rouge Transit</a:t>
            </a:r>
          </a:p>
          <a:p>
            <a:pPr algn="ctr"/>
            <a:r>
              <a:rPr lang="en-GB" sz="2400">
                <a:latin typeface="Calibri" pitchFamily="34" charset="0"/>
              </a:rPr>
              <a:t>Port Allen, LA</a:t>
            </a:r>
          </a:p>
          <a:p>
            <a:pPr algn="ctr"/>
            <a:r>
              <a:rPr lang="en-GB" sz="2400">
                <a:latin typeface="Calibri" pitchFamily="34" charset="0"/>
              </a:rPr>
              <a:t>2M MT/year</a:t>
            </a:r>
          </a:p>
        </p:txBody>
      </p:sp>
      <p:sp>
        <p:nvSpPr>
          <p:cNvPr id="61" name="Rectangle: Rounded Corners 60"/>
          <p:cNvSpPr/>
          <p:nvPr/>
        </p:nvSpPr>
        <p:spPr>
          <a:xfrm>
            <a:off x="720725" y="2800350"/>
            <a:ext cx="3381375" cy="1581150"/>
          </a:xfrm>
          <a:prstGeom prst="roundRect">
            <a:avLst/>
          </a:prstGeom>
          <a:noFill/>
          <a:ln w="19050">
            <a:solidFill>
              <a:srgbClr val="005A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schemeClr val="tx1"/>
              </a:solidFill>
            </a:endParaRPr>
          </a:p>
        </p:txBody>
      </p:sp>
      <p:sp>
        <p:nvSpPr>
          <p:cNvPr id="62" name="Rectangle: Rounded Corners 61"/>
          <p:cNvSpPr/>
          <p:nvPr/>
        </p:nvSpPr>
        <p:spPr>
          <a:xfrm>
            <a:off x="4581525" y="2805113"/>
            <a:ext cx="3381375" cy="1206500"/>
          </a:xfrm>
          <a:prstGeom prst="roundRect">
            <a:avLst/>
          </a:prstGeom>
          <a:noFill/>
          <a:ln w="19050">
            <a:solidFill>
              <a:srgbClr val="005A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chemeClr val="tx1"/>
              </a:solidFill>
            </a:endParaRPr>
          </a:p>
        </p:txBody>
      </p:sp>
      <p:sp>
        <p:nvSpPr>
          <p:cNvPr id="63" name="Rectangle: Rounded Corners 62"/>
          <p:cNvSpPr/>
          <p:nvPr/>
        </p:nvSpPr>
        <p:spPr>
          <a:xfrm>
            <a:off x="8442325" y="2809875"/>
            <a:ext cx="3381375" cy="1571625"/>
          </a:xfrm>
          <a:prstGeom prst="roundRect">
            <a:avLst/>
          </a:prstGeom>
          <a:noFill/>
          <a:ln w="19050">
            <a:solidFill>
              <a:srgbClr val="005A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chemeClr val="tx1"/>
              </a:solidFill>
            </a:endParaRPr>
          </a:p>
        </p:txBody>
      </p:sp>
      <p:sp>
        <p:nvSpPr>
          <p:cNvPr id="73756" name="Footer Placeholder 24"/>
          <p:cNvSpPr txBox="1">
            <a:spLocks/>
          </p:cNvSpPr>
          <p:nvPr/>
        </p:nvSpPr>
        <p:spPr bwMode="auto">
          <a:xfrm>
            <a:off x="576263" y="6335713"/>
            <a:ext cx="5519737" cy="215900"/>
          </a:xfrm>
          <a:prstGeom prst="rect">
            <a:avLst/>
          </a:prstGeom>
          <a:noFill/>
          <a:ln w="9525">
            <a:noFill/>
            <a:miter lim="800000"/>
            <a:headEnd/>
            <a:tailEnd/>
          </a:ln>
        </p:spPr>
        <p:txBody>
          <a:bodyPr anchor="ctr"/>
          <a:lstStyle/>
          <a:p>
            <a:r>
              <a:rPr lang="en-GB" sz="900">
                <a:latin typeface="Calibri" pitchFamily="34" charset="0"/>
              </a:rPr>
              <a:t>Drax Group plc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1584325" y="981075"/>
            <a:ext cx="8956675" cy="4751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Заголовок 1"/>
          <p:cNvSpPr>
            <a:spLocks noGrp="1"/>
          </p:cNvSpPr>
          <p:nvPr>
            <p:ph type="title"/>
          </p:nvPr>
        </p:nvSpPr>
        <p:spPr/>
        <p:txBody>
          <a:bodyPr/>
          <a:lstStyle/>
          <a:p>
            <a:r>
              <a:rPr lang="ru-RU" smtClean="0">
                <a:solidFill>
                  <a:srgbClr val="00B0F0"/>
                </a:solidFill>
                <a:latin typeface="Arial Black" pitchFamily="34" charset="0"/>
              </a:rPr>
              <a:t>Торрефицированная древесина</a:t>
            </a:r>
          </a:p>
        </p:txBody>
      </p:sp>
      <p:sp>
        <p:nvSpPr>
          <p:cNvPr id="75778" name="Прямоугольник 2"/>
          <p:cNvSpPr>
            <a:spLocks noChangeArrowheads="1"/>
          </p:cNvSpPr>
          <p:nvPr/>
        </p:nvSpPr>
        <p:spPr bwMode="auto">
          <a:xfrm>
            <a:off x="719138" y="1484313"/>
            <a:ext cx="10561637" cy="3140075"/>
          </a:xfrm>
          <a:prstGeom prst="rect">
            <a:avLst/>
          </a:prstGeom>
          <a:noFill/>
          <a:ln w="9525">
            <a:noFill/>
            <a:miter lim="800000"/>
            <a:headEnd/>
            <a:tailEnd/>
          </a:ln>
        </p:spPr>
        <p:txBody>
          <a:bodyPr>
            <a:spAutoFit/>
          </a:bodyPr>
          <a:lstStyle/>
          <a:p>
            <a:endParaRPr lang="ru-RU">
              <a:latin typeface="Calibri" pitchFamily="34" charset="0"/>
            </a:endParaRPr>
          </a:p>
          <a:p>
            <a:endParaRPr lang="ru-RU">
              <a:latin typeface="Calibri" pitchFamily="34" charset="0"/>
            </a:endParaRPr>
          </a:p>
          <a:p>
            <a:r>
              <a:rPr lang="ru-RU" b="1">
                <a:latin typeface="Calibri" pitchFamily="34" charset="0"/>
              </a:rPr>
              <a:t>Торрефицированная древесина (Биоуголь) -это термически модифицированная и спрессованная древесина или биомасса.  Био-топливо, которым можно заменить до 50 % каменного угля, сжигаемого на электростанциях. Получается в процессе низкотемпературного пиролиза - термической модификации при температуре около 250° С.  В результате древесина </a:t>
            </a:r>
            <a:r>
              <a:rPr lang="ru-RU">
                <a:latin typeface="Calibri" pitchFamily="34" charset="0"/>
              </a:rPr>
              <a:t> </a:t>
            </a:r>
            <a:r>
              <a:rPr lang="ru-RU" b="1">
                <a:latin typeface="Calibri" pitchFamily="34" charset="0"/>
              </a:rPr>
              <a:t>может измельчаться по хрупкому механизму,  для последующего сжигания существующими пульверизаторами каменного угля, не требуя каких- либо изменений в оборудовании электростанции. </a:t>
            </a:r>
          </a:p>
          <a:p>
            <a:r>
              <a:rPr lang="ru-RU">
                <a:latin typeface="Calibri" pitchFamily="34" charset="0"/>
              </a:rPr>
              <a:t> </a:t>
            </a:r>
            <a:r>
              <a:rPr lang="ru-RU" b="1">
                <a:latin typeface="Calibri" pitchFamily="34" charset="0"/>
              </a:rPr>
              <a:t>Равновесная влажность древесины снижается до 2-5 %, делая продукт гидрофобным. Это позволяет складировать его на открытых складах.   Теплотворная способность и энергетическая ценность приближается к показателям обычного каменного угля.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algn="ctr" fontAlgn="auto">
              <a:spcAft>
                <a:spcPts val="0"/>
              </a:spcAft>
              <a:defRPr/>
            </a:pPr>
            <a:r>
              <a:rPr lang="ru-RU" b="1" dirty="0" smtClean="0">
                <a:latin typeface="Arial" pitchFamily="34" charset="0"/>
                <a:cs typeface="Arial" pitchFamily="34" charset="0"/>
              </a:rPr>
              <a:t>Новое- это хорошо забытое старое</a:t>
            </a:r>
            <a:br>
              <a:rPr lang="ru-RU" b="1" dirty="0" smtClean="0">
                <a:latin typeface="Arial" pitchFamily="34" charset="0"/>
                <a:cs typeface="Arial" pitchFamily="34" charset="0"/>
              </a:rPr>
            </a:br>
            <a:endParaRPr lang="ru-RU" b="1" dirty="0">
              <a:latin typeface="Arial" pitchFamily="34" charset="0"/>
              <a:cs typeface="Arial" pitchFamily="34" charset="0"/>
            </a:endParaRPr>
          </a:p>
        </p:txBody>
      </p:sp>
      <p:pic>
        <p:nvPicPr>
          <p:cNvPr id="76802" name="Рисунок 1"/>
          <p:cNvPicPr>
            <a:picLocks noGrp="1" noChangeAspect="1" noChangeArrowheads="1"/>
          </p:cNvPicPr>
          <p:nvPr>
            <p:ph type="tbl" idx="1"/>
          </p:nvPr>
        </p:nvPicPr>
        <p:blipFill>
          <a:blip r:embed="rId2"/>
          <a:srcRect/>
          <a:stretch>
            <a:fillRect/>
          </a:stretch>
        </p:blipFill>
        <p:spPr>
          <a:xfrm>
            <a:off x="873125" y="898525"/>
            <a:ext cx="9791700" cy="5959475"/>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rtlCol="0">
            <a:normAutofit fontScale="90000"/>
          </a:bodyPr>
          <a:lstStyle/>
          <a:p>
            <a:pPr fontAlgn="auto">
              <a:spcAft>
                <a:spcPts val="0"/>
              </a:spcAft>
              <a:defRPr/>
            </a:pPr>
            <a:r>
              <a:rPr lang="ru-RU" dirty="0" smtClean="0"/>
              <a:t>Схема установки для торрефикации (Финляндия)</a:t>
            </a:r>
            <a:endParaRPr lang="ru-RU" dirty="0"/>
          </a:p>
        </p:txBody>
      </p:sp>
      <p:pic>
        <p:nvPicPr>
          <p:cNvPr id="77826" name="Picture 2" descr="торреф"/>
          <p:cNvPicPr>
            <a:picLocks noGrp="1" noChangeAspect="1" noChangeArrowheads="1"/>
          </p:cNvPicPr>
          <p:nvPr>
            <p:ph type="tbl" idx="1"/>
          </p:nvPr>
        </p:nvPicPr>
        <p:blipFill>
          <a:blip r:embed="rId2"/>
          <a:srcRect/>
          <a:stretch>
            <a:fillRect/>
          </a:stretch>
        </p:blipFill>
        <p:spPr>
          <a:xfrm>
            <a:off x="2384425" y="1600200"/>
            <a:ext cx="7423150" cy="452596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5"/>
          <p:cNvSpPr txBox="1">
            <a:spLocks/>
          </p:cNvSpPr>
          <p:nvPr/>
        </p:nvSpPr>
        <p:spPr>
          <a:xfrm>
            <a:off x="2424113" y="188913"/>
            <a:ext cx="8027987" cy="863600"/>
          </a:xfrm>
          <a:prstGeom prst="rect">
            <a:avLst/>
          </a:prstGeom>
        </p:spPr>
        <p:txBody>
          <a:bodyPr anchor="ctr"/>
          <a:lstStyle/>
          <a:p>
            <a:pPr algn="ctr" fontAlgn="auto">
              <a:spcBef>
                <a:spcPts val="0"/>
              </a:spcBef>
              <a:spcAft>
                <a:spcPts val="0"/>
              </a:spcAft>
              <a:defRPr/>
            </a:pPr>
            <a:r>
              <a:rPr lang="ru-RU" b="1" dirty="0">
                <a:solidFill>
                  <a:schemeClr val="tx2">
                    <a:lumMod val="75000"/>
                  </a:schemeClr>
                </a:solidFill>
                <a:latin typeface="+mn-lt"/>
                <a:ea typeface="+mj-ea"/>
                <a:cs typeface="+mj-cs"/>
              </a:rPr>
              <a:t>Современное состояние использования лесных ресурсов</a:t>
            </a:r>
            <a:endParaRPr lang="ru-RU" b="1" dirty="0">
              <a:solidFill>
                <a:schemeClr val="tx2">
                  <a:lumMod val="75000"/>
                </a:schemeClr>
              </a:solidFill>
              <a:latin typeface="+mn-lt"/>
              <a:cs typeface="+mn-cs"/>
            </a:endParaRPr>
          </a:p>
          <a:p>
            <a:pPr algn="ctr" fontAlgn="auto">
              <a:spcBef>
                <a:spcPts val="0"/>
              </a:spcBef>
              <a:spcAft>
                <a:spcPts val="0"/>
              </a:spcAft>
              <a:defRPr/>
            </a:pPr>
            <a:endParaRPr lang="ru-RU" dirty="0">
              <a:latin typeface="+mj-lt"/>
              <a:ea typeface="+mj-ea"/>
              <a:cs typeface="+mj-cs"/>
            </a:endParaRPr>
          </a:p>
        </p:txBody>
      </p:sp>
      <p:sp>
        <p:nvSpPr>
          <p:cNvPr id="8" name="Прямоугольник 7"/>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graphicFrame>
        <p:nvGraphicFramePr>
          <p:cNvPr id="14" name="Таблица 13"/>
          <p:cNvGraphicFramePr>
            <a:graphicFrameLocks noGrp="1"/>
          </p:cNvGraphicFramePr>
          <p:nvPr/>
        </p:nvGraphicFramePr>
        <p:xfrm>
          <a:off x="1739900" y="4868863"/>
          <a:ext cx="5867400" cy="1768475"/>
        </p:xfrm>
        <a:graphic>
          <a:graphicData uri="http://schemas.openxmlformats.org/drawingml/2006/table">
            <a:tbl>
              <a:tblPr firstRow="1" bandRow="1">
                <a:tableStyleId>{5C22544A-7EE6-4342-B048-85BDC9FD1C3A}</a:tableStyleId>
              </a:tblPr>
              <a:tblGrid>
                <a:gridCol w="1956048"/>
                <a:gridCol w="1956048"/>
                <a:gridCol w="1956048"/>
              </a:tblGrid>
              <a:tr h="201988">
                <a:tc gridSpan="3">
                  <a:txBody>
                    <a:bodyPr/>
                    <a:lstStyle/>
                    <a:p>
                      <a:pPr algn="ctr"/>
                      <a:r>
                        <a:rPr lang="ru-RU" sz="1200" dirty="0" smtClean="0"/>
                        <a:t>Источники получения сырья для производства  </a:t>
                      </a:r>
                      <a:r>
                        <a:rPr lang="ru-RU" sz="1200" dirty="0" err="1" smtClean="0"/>
                        <a:t>биотоплива</a:t>
                      </a:r>
                      <a:r>
                        <a:rPr lang="ru-RU" sz="1200" dirty="0" smtClean="0"/>
                        <a:t>, в год</a:t>
                      </a:r>
                      <a:endParaRPr lang="ru-RU" sz="1200" dirty="0"/>
                    </a:p>
                  </a:txBody>
                  <a:tcPr>
                    <a:solidFill>
                      <a:schemeClr val="accent5">
                        <a:lumMod val="50000"/>
                      </a:schemeClr>
                    </a:solidFill>
                  </a:tcPr>
                </a:tc>
                <a:tc hMerge="1">
                  <a:txBody>
                    <a:bodyPr/>
                    <a:lstStyle/>
                    <a:p>
                      <a:endParaRPr lang="ru-RU" sz="1200" dirty="0"/>
                    </a:p>
                  </a:txBody>
                  <a:tcPr/>
                </a:tc>
                <a:tc hMerge="1">
                  <a:txBody>
                    <a:bodyPr/>
                    <a:lstStyle/>
                    <a:p>
                      <a:endParaRPr lang="ru-RU" sz="1200" dirty="0"/>
                    </a:p>
                  </a:txBody>
                  <a:tcPr/>
                </a:tc>
              </a:tr>
              <a:tr h="275201">
                <a:tc>
                  <a:txBody>
                    <a:bodyPr/>
                    <a:lstStyle/>
                    <a:p>
                      <a:pPr>
                        <a:lnSpc>
                          <a:spcPts val="900"/>
                        </a:lnSpc>
                      </a:pPr>
                      <a:r>
                        <a:rPr lang="ru-RU" sz="1200" dirty="0" smtClean="0"/>
                        <a:t>Отходы лесозаготовок</a:t>
                      </a:r>
                      <a:endParaRPr lang="ru-RU" sz="1200" dirty="0"/>
                    </a:p>
                  </a:txBody>
                  <a:tcPr/>
                </a:tc>
                <a:tc>
                  <a:txBody>
                    <a:bodyPr/>
                    <a:lstStyle/>
                    <a:p>
                      <a:pPr>
                        <a:lnSpc>
                          <a:spcPts val="900"/>
                        </a:lnSpc>
                      </a:pPr>
                      <a:r>
                        <a:rPr lang="ru-RU" sz="1200" dirty="0" smtClean="0"/>
                        <a:t>До 20% </a:t>
                      </a:r>
                      <a:endParaRPr lang="ru-RU" sz="1200" dirty="0"/>
                    </a:p>
                  </a:txBody>
                  <a:tcPr/>
                </a:tc>
                <a:tc>
                  <a:txBody>
                    <a:bodyPr/>
                    <a:lstStyle/>
                    <a:p>
                      <a:pPr>
                        <a:lnSpc>
                          <a:spcPts val="900"/>
                        </a:lnSpc>
                      </a:pPr>
                      <a:r>
                        <a:rPr lang="en-US" sz="1200" dirty="0" smtClean="0"/>
                        <a:t>&gt; </a:t>
                      </a:r>
                      <a:r>
                        <a:rPr lang="ru-RU" sz="1200" dirty="0" smtClean="0"/>
                        <a:t> 40 млн. куб. м</a:t>
                      </a:r>
                      <a:endParaRPr lang="ru-RU" sz="1200" dirty="0"/>
                    </a:p>
                  </a:txBody>
                  <a:tcPr/>
                </a:tc>
              </a:tr>
              <a:tr h="203661">
                <a:tc>
                  <a:txBody>
                    <a:bodyPr/>
                    <a:lstStyle/>
                    <a:p>
                      <a:pPr>
                        <a:lnSpc>
                          <a:spcPts val="900"/>
                        </a:lnSpc>
                      </a:pPr>
                      <a:r>
                        <a:rPr lang="ru-RU" sz="1200" dirty="0" smtClean="0"/>
                        <a:t>Отходы переработки</a:t>
                      </a:r>
                      <a:endParaRPr lang="ru-RU" sz="1200" dirty="0"/>
                    </a:p>
                  </a:txBody>
                  <a:tcPr/>
                </a:tc>
                <a:tc>
                  <a:txBody>
                    <a:bodyPr/>
                    <a:lstStyle/>
                    <a:p>
                      <a:pPr>
                        <a:lnSpc>
                          <a:spcPts val="900"/>
                        </a:lnSpc>
                      </a:pPr>
                      <a:r>
                        <a:rPr lang="ru-RU" sz="1200" dirty="0" smtClean="0"/>
                        <a:t>До 30%</a:t>
                      </a:r>
                      <a:endParaRPr lang="ru-RU" sz="1200" dirty="0"/>
                    </a:p>
                  </a:txBody>
                  <a:tcPr/>
                </a:tc>
                <a:tc>
                  <a:txBody>
                    <a:bodyPr/>
                    <a:lstStyle/>
                    <a:p>
                      <a:pPr>
                        <a:lnSpc>
                          <a:spcPts val="900"/>
                        </a:lnSpc>
                      </a:pPr>
                      <a:r>
                        <a:rPr lang="en-US" sz="1200" dirty="0" smtClean="0"/>
                        <a:t>&gt; </a:t>
                      </a:r>
                      <a:r>
                        <a:rPr lang="ru-RU" sz="1200" dirty="0" smtClean="0"/>
                        <a:t> 50 млн. куб. м</a:t>
                      </a:r>
                      <a:endParaRPr lang="ru-RU" sz="1200" dirty="0"/>
                    </a:p>
                  </a:txBody>
                  <a:tcPr/>
                </a:tc>
              </a:tr>
              <a:tr h="235652">
                <a:tc>
                  <a:txBody>
                    <a:bodyPr/>
                    <a:lstStyle/>
                    <a:p>
                      <a:pPr>
                        <a:lnSpc>
                          <a:spcPts val="900"/>
                        </a:lnSpc>
                      </a:pPr>
                      <a:r>
                        <a:rPr lang="ru-RU" sz="1200" dirty="0" smtClean="0"/>
                        <a:t>Древесина от рубок ухода </a:t>
                      </a:r>
                      <a:endParaRPr lang="ru-RU" sz="1200" dirty="0"/>
                    </a:p>
                  </a:txBody>
                  <a:tcPr/>
                </a:tc>
                <a:tc>
                  <a:txBody>
                    <a:bodyPr/>
                    <a:lstStyle/>
                    <a:p>
                      <a:pPr>
                        <a:lnSpc>
                          <a:spcPts val="900"/>
                        </a:lnSpc>
                      </a:pPr>
                      <a:r>
                        <a:rPr lang="ru-RU" sz="1200" dirty="0" smtClean="0"/>
                        <a:t>30 – 60 куб. м/га</a:t>
                      </a:r>
                      <a:endParaRPr lang="ru-RU" sz="1200" dirty="0"/>
                    </a:p>
                  </a:txBody>
                  <a:tcPr/>
                </a:tc>
                <a:tc>
                  <a:txBody>
                    <a:bodyPr/>
                    <a:lstStyle/>
                    <a:p>
                      <a:pPr>
                        <a:lnSpc>
                          <a:spcPts val="900"/>
                        </a:lnSpc>
                      </a:pPr>
                      <a:r>
                        <a:rPr lang="ru-RU" sz="1200" dirty="0" smtClean="0"/>
                        <a:t>18 – 36 млн. куб. м.</a:t>
                      </a:r>
                      <a:endParaRPr lang="ru-RU" sz="1200" dirty="0"/>
                    </a:p>
                  </a:txBody>
                  <a:tcPr/>
                </a:tc>
              </a:tr>
              <a:tr h="572298">
                <a:tc>
                  <a:txBody>
                    <a:bodyPr/>
                    <a:lstStyle/>
                    <a:p>
                      <a:pPr>
                        <a:lnSpc>
                          <a:spcPts val="900"/>
                        </a:lnSpc>
                      </a:pPr>
                      <a:r>
                        <a:rPr lang="ru-RU" sz="1200" dirty="0" smtClean="0"/>
                        <a:t>Древесина</a:t>
                      </a:r>
                      <a:r>
                        <a:rPr lang="ru-RU" sz="1200" baseline="0" dirty="0" smtClean="0"/>
                        <a:t> от санитарных рубок</a:t>
                      </a:r>
                    </a:p>
                    <a:p>
                      <a:pPr>
                        <a:lnSpc>
                          <a:spcPts val="900"/>
                        </a:lnSpc>
                      </a:pPr>
                      <a:endParaRPr lang="ru-RU" sz="1200" baseline="0" dirty="0" smtClean="0"/>
                    </a:p>
                    <a:p>
                      <a:pPr>
                        <a:lnSpc>
                          <a:spcPts val="900"/>
                        </a:lnSpc>
                      </a:pPr>
                      <a:r>
                        <a:rPr lang="ru-RU" sz="1200" baseline="0" dirty="0" smtClean="0"/>
                        <a:t>Низкокачественные насаждения</a:t>
                      </a:r>
                      <a:endParaRPr lang="ru-RU" sz="1200" dirty="0"/>
                    </a:p>
                  </a:txBody>
                  <a:tcPr/>
                </a:tc>
                <a:tc>
                  <a:txBody>
                    <a:bodyPr/>
                    <a:lstStyle/>
                    <a:p>
                      <a:pPr>
                        <a:lnSpc>
                          <a:spcPts val="900"/>
                        </a:lnSpc>
                      </a:pPr>
                      <a:endParaRPr lang="ru-RU" sz="1200" dirty="0"/>
                    </a:p>
                  </a:txBody>
                  <a:tcPr/>
                </a:tc>
                <a:tc>
                  <a:txBody>
                    <a:bodyPr/>
                    <a:lstStyle/>
                    <a:p>
                      <a:pPr>
                        <a:lnSpc>
                          <a:spcPts val="900"/>
                        </a:lnSpc>
                        <a:buFont typeface="Wingdings" pitchFamily="2" charset="2"/>
                        <a:buNone/>
                      </a:pPr>
                      <a:r>
                        <a:rPr lang="ru-RU" sz="1200" dirty="0" smtClean="0"/>
                        <a:t> </a:t>
                      </a:r>
                      <a:r>
                        <a:rPr lang="en-US" sz="1200" dirty="0" smtClean="0"/>
                        <a:t>&gt;</a:t>
                      </a:r>
                      <a:r>
                        <a:rPr lang="ru-RU" sz="1200" dirty="0" smtClean="0"/>
                        <a:t>80 млн. куб. м</a:t>
                      </a:r>
                    </a:p>
                    <a:p>
                      <a:pPr>
                        <a:lnSpc>
                          <a:spcPts val="900"/>
                        </a:lnSpc>
                        <a:buFont typeface="Wingdings" pitchFamily="2" charset="2"/>
                        <a:buNone/>
                      </a:pPr>
                      <a:endParaRPr lang="ru-RU" sz="1200" dirty="0" smtClean="0"/>
                    </a:p>
                    <a:p>
                      <a:pPr>
                        <a:lnSpc>
                          <a:spcPts val="900"/>
                        </a:lnSpc>
                        <a:buFont typeface="Wingdings" pitchFamily="2" charset="2"/>
                        <a:buChar char="Ø"/>
                      </a:pPr>
                      <a:endParaRPr lang="ru-RU" sz="1200" dirty="0" smtClean="0"/>
                    </a:p>
                    <a:p>
                      <a:pPr>
                        <a:lnSpc>
                          <a:spcPts val="900"/>
                        </a:lnSpc>
                        <a:buFont typeface="Wingdings" pitchFamily="2" charset="2"/>
                        <a:buChar char="Ø"/>
                      </a:pPr>
                      <a:r>
                        <a:rPr lang="ru-RU" sz="1200" dirty="0" smtClean="0"/>
                        <a:t>100 млн. куб. </a:t>
                      </a:r>
                    </a:p>
                    <a:p>
                      <a:pPr>
                        <a:lnSpc>
                          <a:spcPts val="900"/>
                        </a:lnSpc>
                        <a:buFont typeface="Wingdings" pitchFamily="2" charset="2"/>
                        <a:buNone/>
                      </a:pPr>
                      <a:endParaRPr lang="ru-RU" sz="1200" dirty="0" smtClean="0"/>
                    </a:p>
                    <a:p>
                      <a:pPr>
                        <a:lnSpc>
                          <a:spcPts val="900"/>
                        </a:lnSpc>
                        <a:buFont typeface="Wingdings" pitchFamily="2" charset="2"/>
                        <a:buNone/>
                      </a:pPr>
                      <a:r>
                        <a:rPr lang="ru-RU" sz="1200" b="1" dirty="0" smtClean="0"/>
                        <a:t>ИТОГО до 300 млн.куб.м</a:t>
                      </a:r>
                      <a:endParaRPr lang="ru-RU" sz="1200" b="1" dirty="0"/>
                    </a:p>
                  </a:txBody>
                  <a:tcPr/>
                </a:tc>
              </a:tr>
            </a:tbl>
          </a:graphicData>
        </a:graphic>
      </p:graphicFrame>
      <p:pic>
        <p:nvPicPr>
          <p:cNvPr id="78875" name="Рисунок 16" descr="лес.png"/>
          <p:cNvPicPr>
            <a:picLocks noChangeAspect="1"/>
          </p:cNvPicPr>
          <p:nvPr/>
        </p:nvPicPr>
        <p:blipFill>
          <a:blip r:embed="rId2"/>
          <a:srcRect/>
          <a:stretch>
            <a:fillRect/>
          </a:stretch>
        </p:blipFill>
        <p:spPr bwMode="auto">
          <a:xfrm>
            <a:off x="1524000" y="1052513"/>
            <a:ext cx="2446338" cy="2952750"/>
          </a:xfrm>
          <a:prstGeom prst="rect">
            <a:avLst/>
          </a:prstGeom>
          <a:noFill/>
          <a:ln w="9525">
            <a:noFill/>
            <a:miter lim="800000"/>
            <a:headEnd/>
            <a:tailEnd/>
          </a:ln>
        </p:spPr>
      </p:pic>
      <p:pic>
        <p:nvPicPr>
          <p:cNvPr id="78876" name="Рисунок 18" descr="штабель.jpg"/>
          <p:cNvPicPr>
            <a:picLocks noChangeAspect="1"/>
          </p:cNvPicPr>
          <p:nvPr/>
        </p:nvPicPr>
        <p:blipFill>
          <a:blip r:embed="rId3"/>
          <a:srcRect/>
          <a:stretch>
            <a:fillRect/>
          </a:stretch>
        </p:blipFill>
        <p:spPr bwMode="auto">
          <a:xfrm>
            <a:off x="6743700" y="2333625"/>
            <a:ext cx="1420813" cy="1600200"/>
          </a:xfrm>
          <a:prstGeom prst="rect">
            <a:avLst/>
          </a:prstGeom>
          <a:noFill/>
          <a:ln w="9525">
            <a:noFill/>
            <a:miter lim="800000"/>
            <a:headEnd/>
            <a:tailEnd/>
          </a:ln>
        </p:spPr>
      </p:pic>
      <p:pic>
        <p:nvPicPr>
          <p:cNvPr id="78877" name="Рисунок 19" descr="пилмат.jpg"/>
          <p:cNvPicPr>
            <a:picLocks noChangeAspect="1"/>
          </p:cNvPicPr>
          <p:nvPr/>
        </p:nvPicPr>
        <p:blipFill>
          <a:blip r:embed="rId4"/>
          <a:srcRect/>
          <a:stretch>
            <a:fillRect/>
          </a:stretch>
        </p:blipFill>
        <p:spPr bwMode="auto">
          <a:xfrm>
            <a:off x="8975725" y="2924175"/>
            <a:ext cx="1387475" cy="865188"/>
          </a:xfrm>
          <a:prstGeom prst="rect">
            <a:avLst/>
          </a:prstGeom>
          <a:noFill/>
          <a:ln w="9525">
            <a:noFill/>
            <a:miter lim="800000"/>
            <a:headEnd/>
            <a:tailEnd/>
          </a:ln>
        </p:spPr>
      </p:pic>
      <p:sp>
        <p:nvSpPr>
          <p:cNvPr id="21" name="Прямоугольник 20"/>
          <p:cNvSpPr/>
          <p:nvPr/>
        </p:nvSpPr>
        <p:spPr>
          <a:xfrm>
            <a:off x="2063750" y="4076700"/>
            <a:ext cx="1655763"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Расчетная лесосека -600 </a:t>
            </a:r>
            <a:r>
              <a:rPr lang="ru-RU" sz="1200" b="1" dirty="0" err="1">
                <a:solidFill>
                  <a:schemeClr val="tx1"/>
                </a:solidFill>
              </a:rPr>
              <a:t>млн</a:t>
            </a:r>
            <a:r>
              <a:rPr lang="ru-RU" sz="1200" b="1" dirty="0">
                <a:solidFill>
                  <a:schemeClr val="tx1"/>
                </a:solidFill>
              </a:rPr>
              <a:t> куб.м.</a:t>
            </a:r>
          </a:p>
        </p:txBody>
      </p:sp>
      <p:sp>
        <p:nvSpPr>
          <p:cNvPr id="26" name="Прямоугольник 25"/>
          <p:cNvSpPr/>
          <p:nvPr/>
        </p:nvSpPr>
        <p:spPr>
          <a:xfrm>
            <a:off x="4367213" y="4076700"/>
            <a:ext cx="17287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Фактическая заготовка - 200 </a:t>
            </a:r>
            <a:r>
              <a:rPr lang="ru-RU" sz="1200" b="1" dirty="0" err="1">
                <a:solidFill>
                  <a:schemeClr val="tx1"/>
                </a:solidFill>
              </a:rPr>
              <a:t>млн</a:t>
            </a:r>
            <a:r>
              <a:rPr lang="ru-RU" sz="1200" b="1" dirty="0">
                <a:solidFill>
                  <a:schemeClr val="tx1"/>
                </a:solidFill>
              </a:rPr>
              <a:t> куб.м.</a:t>
            </a:r>
          </a:p>
        </p:txBody>
      </p:sp>
      <p:sp>
        <p:nvSpPr>
          <p:cNvPr id="27" name="Прямоугольник 26"/>
          <p:cNvSpPr/>
          <p:nvPr/>
        </p:nvSpPr>
        <p:spPr>
          <a:xfrm>
            <a:off x="6527800" y="4076700"/>
            <a:ext cx="2016125"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Из нее деловой древесины -  109 </a:t>
            </a:r>
            <a:r>
              <a:rPr lang="ru-RU" sz="1200" b="1" dirty="0" err="1">
                <a:solidFill>
                  <a:schemeClr val="tx1"/>
                </a:solidFill>
              </a:rPr>
              <a:t>млн</a:t>
            </a:r>
            <a:r>
              <a:rPr lang="ru-RU" sz="1200" b="1" dirty="0">
                <a:solidFill>
                  <a:schemeClr val="tx1"/>
                </a:solidFill>
              </a:rPr>
              <a:t> куб.м.</a:t>
            </a:r>
          </a:p>
        </p:txBody>
      </p:sp>
      <p:sp>
        <p:nvSpPr>
          <p:cNvPr id="28" name="Стрелка вправо 27"/>
          <p:cNvSpPr/>
          <p:nvPr/>
        </p:nvSpPr>
        <p:spPr>
          <a:xfrm>
            <a:off x="4008438" y="2800350"/>
            <a:ext cx="287337" cy="844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 name="Стрелка вправо 28"/>
          <p:cNvSpPr/>
          <p:nvPr/>
        </p:nvSpPr>
        <p:spPr>
          <a:xfrm>
            <a:off x="6311900" y="2800350"/>
            <a:ext cx="288925" cy="844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 name="Стрелка вправо 29"/>
          <p:cNvSpPr/>
          <p:nvPr/>
        </p:nvSpPr>
        <p:spPr>
          <a:xfrm>
            <a:off x="8399463" y="2781300"/>
            <a:ext cx="288925" cy="844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1" name="Прямоугольник 30"/>
          <p:cNvSpPr/>
          <p:nvPr/>
        </p:nvSpPr>
        <p:spPr>
          <a:xfrm>
            <a:off x="8759825" y="4076700"/>
            <a:ext cx="165735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Готовая продукция - 84 </a:t>
            </a:r>
            <a:r>
              <a:rPr lang="ru-RU" sz="1200" b="1" dirty="0" err="1">
                <a:solidFill>
                  <a:schemeClr val="tx1"/>
                </a:solidFill>
              </a:rPr>
              <a:t>млн</a:t>
            </a:r>
            <a:r>
              <a:rPr lang="ru-RU" sz="1200" b="1" dirty="0">
                <a:solidFill>
                  <a:schemeClr val="tx1"/>
                </a:solidFill>
              </a:rPr>
              <a:t> куб.м.</a:t>
            </a:r>
          </a:p>
        </p:txBody>
      </p:sp>
      <p:sp>
        <p:nvSpPr>
          <p:cNvPr id="32" name="Правая фигурная скобка 31"/>
          <p:cNvSpPr/>
          <p:nvPr/>
        </p:nvSpPr>
        <p:spPr>
          <a:xfrm rot="5400000">
            <a:off x="6029326" y="2066925"/>
            <a:ext cx="493712" cy="4967287"/>
          </a:xfrm>
          <a:prstGeom prst="righ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33" name="Прямоугольник 32"/>
          <p:cNvSpPr/>
          <p:nvPr/>
        </p:nvSpPr>
        <p:spPr>
          <a:xfrm>
            <a:off x="7967663" y="4962525"/>
            <a:ext cx="2484437" cy="1562100"/>
          </a:xfrm>
          <a:prstGeom prst="rect">
            <a:avLst/>
          </a:prstGeom>
          <a:ln>
            <a:prstDash val="sysDash"/>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sz="1400" b="1" dirty="0">
                <a:solidFill>
                  <a:srgbClr val="FF0000"/>
                </a:solidFill>
              </a:rPr>
              <a:t>Вследствие низкой интенсивности лесопользования и нерациональной переработки ежегодно не используется до 60% древесины</a:t>
            </a:r>
          </a:p>
        </p:txBody>
      </p:sp>
      <p:pic>
        <p:nvPicPr>
          <p:cNvPr id="78887" name="Picture 5" descr="Z:\Рисунок1.png"/>
          <p:cNvPicPr>
            <a:picLocks noChangeAspect="1" noChangeArrowheads="1"/>
          </p:cNvPicPr>
          <p:nvPr/>
        </p:nvPicPr>
        <p:blipFill>
          <a:blip r:embed="rId5"/>
          <a:srcRect/>
          <a:stretch>
            <a:fillRect/>
          </a:stretch>
        </p:blipFill>
        <p:spPr bwMode="auto">
          <a:xfrm>
            <a:off x="4583113" y="1196975"/>
            <a:ext cx="1449387" cy="2736850"/>
          </a:xfrm>
          <a:prstGeom prst="rect">
            <a:avLst/>
          </a:prstGeom>
          <a:noFill/>
          <a:ln w="9525">
            <a:noFill/>
            <a:miter lim="800000"/>
            <a:headEnd/>
            <a:tailEnd/>
          </a:ln>
        </p:spPr>
      </p:pic>
      <p:sp>
        <p:nvSpPr>
          <p:cNvPr id="22" name="TextBox 21"/>
          <p:cNvSpPr txBox="1"/>
          <p:nvPr/>
        </p:nvSpPr>
        <p:spPr>
          <a:xfrm>
            <a:off x="9998075" y="500063"/>
            <a:ext cx="419100" cy="64611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3600" b="1" dirty="0">
                <a:solidFill>
                  <a:srgbClr val="00B050"/>
                </a:solidFill>
              </a:rPr>
              <a:t>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5"/>
          <p:cNvSpPr>
            <a:spLocks noChangeAspect="1" noChangeArrowheads="1"/>
          </p:cNvSpPr>
          <p:nvPr/>
        </p:nvSpPr>
        <p:spPr bwMode="ltGray">
          <a:xfrm rot="5400000">
            <a:off x="3036094" y="3537744"/>
            <a:ext cx="431800" cy="935038"/>
          </a:xfrm>
          <a:prstGeom prst="rightArrow">
            <a:avLst>
              <a:gd name="adj1" fmla="val 53824"/>
              <a:gd name="adj2" fmla="val 55884"/>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fontAlgn="auto">
              <a:spcBef>
                <a:spcPts val="0"/>
              </a:spcBef>
              <a:spcAft>
                <a:spcPts val="0"/>
              </a:spcAft>
              <a:defRPr/>
            </a:pPr>
            <a:endParaRPr lang="ru-RU">
              <a:latin typeface="+mn-lt"/>
              <a:cs typeface="+mn-cs"/>
            </a:endParaRPr>
          </a:p>
        </p:txBody>
      </p:sp>
      <p:sp>
        <p:nvSpPr>
          <p:cNvPr id="17" name="Прямоугольник 16"/>
          <p:cNvSpPr/>
          <p:nvPr/>
        </p:nvSpPr>
        <p:spPr>
          <a:xfrm>
            <a:off x="1900238" y="990600"/>
            <a:ext cx="8462962" cy="5667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rgbClr val="FF0000"/>
                </a:solidFill>
              </a:rPr>
              <a:t>Доля производства электроэнергии из биомассы в мире составляет 2,4 %, темп роста составляет 5,7% в год</a:t>
            </a:r>
          </a:p>
        </p:txBody>
      </p:sp>
      <p:sp>
        <p:nvSpPr>
          <p:cNvPr id="18" name="Rectangle 26"/>
          <p:cNvSpPr txBox="1">
            <a:spLocks noChangeArrowheads="1"/>
          </p:cNvSpPr>
          <p:nvPr/>
        </p:nvSpPr>
        <p:spPr bwMode="auto">
          <a:xfrm>
            <a:off x="1774825" y="1557338"/>
            <a:ext cx="3097213" cy="1011237"/>
          </a:xfrm>
          <a:prstGeom prst="rect">
            <a:avLst/>
          </a:prstGeom>
          <a:gradFill rotWithShape="1">
            <a:gsLst>
              <a:gs pos="0">
                <a:srgbClr val="CCFFCC"/>
              </a:gs>
              <a:gs pos="100000">
                <a:srgbClr val="CCFFCC">
                  <a:gamma/>
                  <a:tint val="33725"/>
                  <a:invGamma/>
                </a:srgbClr>
              </a:gs>
            </a:gsLst>
            <a:lin ang="5400000" scaled="1"/>
          </a:gradFill>
          <a:ln w="41275">
            <a:solidFill>
              <a:srgbClr val="45AB7D"/>
            </a:solidFill>
            <a:miter lim="800000"/>
            <a:headEnd/>
            <a:tailEnd/>
          </a:ln>
        </p:spPr>
        <p:txBody>
          <a:bodyPr lIns="36000" rIns="36000" anchor="ctr">
            <a:normAutofit fontScale="92500"/>
          </a:bodyPr>
          <a:lstStyle/>
          <a:p>
            <a:pPr marL="342900" indent="-342900" algn="ctr" fontAlgn="auto">
              <a:lnSpc>
                <a:spcPct val="90000"/>
              </a:lnSpc>
              <a:spcBef>
                <a:spcPct val="100000"/>
              </a:spcBef>
              <a:spcAft>
                <a:spcPts val="0"/>
              </a:spcAft>
              <a:defRPr/>
            </a:pPr>
            <a:r>
              <a:rPr lang="ru-RU" sz="1300" b="1" dirty="0">
                <a:latin typeface="+mn-lt"/>
                <a:cs typeface="+mn-cs"/>
              </a:rPr>
              <a:t>Энергетический потенциал всей </a:t>
            </a:r>
            <a:r>
              <a:rPr lang="en-US" sz="1300" b="1" dirty="0">
                <a:latin typeface="+mn-lt"/>
                <a:cs typeface="+mn-cs"/>
              </a:rPr>
              <a:t>p</a:t>
            </a:r>
            <a:r>
              <a:rPr lang="ru-RU" sz="1300" b="1" dirty="0" err="1">
                <a:latin typeface="+mn-lt"/>
                <a:cs typeface="+mn-cs"/>
              </a:rPr>
              <a:t>астительности</a:t>
            </a:r>
            <a:r>
              <a:rPr lang="ru-RU" sz="1300" b="1" dirty="0">
                <a:latin typeface="+mn-lt"/>
                <a:cs typeface="+mn-cs"/>
              </a:rPr>
              <a:t> планеты составляет около 70 млрд. тонн нефтяного эквивалента, что в 10 раз превышает использование ископаемого топлива</a:t>
            </a:r>
          </a:p>
        </p:txBody>
      </p:sp>
      <p:sp>
        <p:nvSpPr>
          <p:cNvPr id="79876" name="AutoShape 4"/>
          <p:cNvSpPr>
            <a:spLocks noChangeArrowheads="1"/>
          </p:cNvSpPr>
          <p:nvPr/>
        </p:nvSpPr>
        <p:spPr bwMode="blackWhite">
          <a:xfrm>
            <a:off x="1774825" y="2852738"/>
            <a:ext cx="3025775" cy="863600"/>
          </a:xfrm>
          <a:prstGeom prst="roundRect">
            <a:avLst>
              <a:gd name="adj" fmla="val 9106"/>
            </a:avLst>
          </a:prstGeom>
          <a:gradFill rotWithShape="1">
            <a:gsLst>
              <a:gs pos="0">
                <a:srgbClr val="8EC8A5"/>
              </a:gs>
              <a:gs pos="100000">
                <a:schemeClr val="accent1"/>
              </a:gs>
            </a:gsLst>
            <a:lin ang="5400000" scaled="1"/>
          </a:gradFill>
          <a:ln w="25400" algn="ctr">
            <a:solidFill>
              <a:schemeClr val="accent1"/>
            </a:solidFill>
            <a:round/>
            <a:headEnd/>
            <a:tailEnd/>
          </a:ln>
        </p:spPr>
        <p:txBody>
          <a:bodyPr anchor="ctr"/>
          <a:lstStyle/>
          <a:p>
            <a:pPr algn="ctr" eaLnBrk="0" hangingPunct="0">
              <a:lnSpc>
                <a:spcPct val="90000"/>
              </a:lnSpc>
            </a:pPr>
            <a:r>
              <a:rPr lang="ru-RU" sz="1000" b="1">
                <a:solidFill>
                  <a:srgbClr val="000000"/>
                </a:solidFill>
                <a:latin typeface="Calibri" pitchFamily="34" charset="0"/>
              </a:rPr>
              <a:t>На территории России ежегодно продуцируется количество растительной биомассы эквивалентное </a:t>
            </a:r>
            <a:br>
              <a:rPr lang="ru-RU" sz="1000" b="1">
                <a:solidFill>
                  <a:srgbClr val="000000"/>
                </a:solidFill>
                <a:latin typeface="Calibri" pitchFamily="34" charset="0"/>
              </a:rPr>
            </a:br>
            <a:r>
              <a:rPr lang="ru-RU" sz="1000" b="1">
                <a:solidFill>
                  <a:srgbClr val="000000"/>
                </a:solidFill>
                <a:latin typeface="Calibri" pitchFamily="34" charset="0"/>
              </a:rPr>
              <a:t>8,2 млрд. тонн условного топлива</a:t>
            </a:r>
          </a:p>
        </p:txBody>
      </p:sp>
      <p:sp>
        <p:nvSpPr>
          <p:cNvPr id="20" name="Rectangle 24"/>
          <p:cNvSpPr txBox="1">
            <a:spLocks noChangeArrowheads="1"/>
          </p:cNvSpPr>
          <p:nvPr/>
        </p:nvSpPr>
        <p:spPr bwMode="auto">
          <a:xfrm>
            <a:off x="1774825" y="4365625"/>
            <a:ext cx="2743200" cy="503238"/>
          </a:xfrm>
          <a:prstGeom prst="rect">
            <a:avLst/>
          </a:prstGeom>
          <a:gradFill rotWithShape="1">
            <a:gsLst>
              <a:gs pos="0">
                <a:srgbClr val="CCFFCC"/>
              </a:gs>
              <a:gs pos="100000">
                <a:srgbClr val="CCFFCC">
                  <a:gamma/>
                  <a:tint val="33725"/>
                  <a:invGamma/>
                </a:srgbClr>
              </a:gs>
            </a:gsLst>
            <a:lin ang="5400000" scaled="1"/>
          </a:gradFill>
          <a:ln w="41275">
            <a:solidFill>
              <a:srgbClr val="45AB7D"/>
            </a:solidFill>
            <a:miter lim="800000"/>
            <a:headEnd/>
            <a:tailEnd/>
          </a:ln>
        </p:spPr>
        <p:txBody>
          <a:bodyPr anchor="ctr">
            <a:normAutofit/>
          </a:bodyPr>
          <a:lstStyle/>
          <a:p>
            <a:pPr marL="342900" indent="-342900" algn="ctr" fontAlgn="auto">
              <a:spcBef>
                <a:spcPct val="100000"/>
              </a:spcBef>
              <a:spcAft>
                <a:spcPts val="0"/>
              </a:spcAft>
              <a:defRPr/>
            </a:pPr>
            <a:r>
              <a:rPr lang="ru-RU" sz="1200" b="1" dirty="0">
                <a:solidFill>
                  <a:srgbClr val="FF3300"/>
                </a:solidFill>
                <a:effectLst>
                  <a:outerShdw blurRad="38100" dist="38100" dir="2700000" algn="tl">
                    <a:srgbClr val="000000">
                      <a:alpha val="43137"/>
                    </a:srgbClr>
                  </a:outerShdw>
                </a:effectLst>
                <a:latin typeface="+mn-lt"/>
                <a:cs typeface="+mn-cs"/>
              </a:rPr>
              <a:t>Может покрыть годовое потребление энергии во всем мире</a:t>
            </a:r>
          </a:p>
        </p:txBody>
      </p:sp>
      <p:sp>
        <p:nvSpPr>
          <p:cNvPr id="14" name="Прямоугольник 6"/>
          <p:cNvSpPr>
            <a:spLocks noChangeArrowheads="1"/>
          </p:cNvSpPr>
          <p:nvPr/>
        </p:nvSpPr>
        <p:spPr bwMode="auto">
          <a:xfrm>
            <a:off x="2566988" y="249238"/>
            <a:ext cx="7391400" cy="369887"/>
          </a:xfrm>
          <a:prstGeom prst="rect">
            <a:avLst/>
          </a:prstGeom>
          <a:noFill/>
          <a:ln w="9525">
            <a:noFill/>
            <a:miter lim="800000"/>
            <a:headEnd/>
            <a:tailEnd/>
          </a:ln>
        </p:spPr>
        <p:txBody>
          <a:bodyPr>
            <a:spAutoFit/>
          </a:bodyPr>
          <a:lstStyle/>
          <a:p>
            <a:pPr algn="ctr" fontAlgn="auto">
              <a:spcBef>
                <a:spcPts val="0"/>
              </a:spcBef>
              <a:spcAft>
                <a:spcPts val="0"/>
              </a:spcAft>
              <a:defRPr/>
            </a:pPr>
            <a:r>
              <a:rPr lang="ru-RU" b="1" dirty="0">
                <a:solidFill>
                  <a:schemeClr val="tx2">
                    <a:lumMod val="75000"/>
                  </a:schemeClr>
                </a:solidFill>
                <a:latin typeface="+mn-lt"/>
                <a:cs typeface="+mn-cs"/>
              </a:rPr>
              <a:t>Лесная биоэнергетика</a:t>
            </a:r>
          </a:p>
        </p:txBody>
      </p:sp>
      <p:sp>
        <p:nvSpPr>
          <p:cNvPr id="16" name="Прямоугольник 15"/>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graphicFrame>
        <p:nvGraphicFramePr>
          <p:cNvPr id="24" name="Таблица 23"/>
          <p:cNvGraphicFramePr>
            <a:graphicFrameLocks noGrp="1"/>
          </p:cNvGraphicFramePr>
          <p:nvPr/>
        </p:nvGraphicFramePr>
        <p:xfrm>
          <a:off x="4583113" y="4076700"/>
          <a:ext cx="5940425" cy="1728788"/>
        </p:xfrm>
        <a:graphic>
          <a:graphicData uri="http://schemas.openxmlformats.org/drawingml/2006/table">
            <a:tbl>
              <a:tblPr>
                <a:tableStyleId>{ED083AE6-46FA-4A59-8FB0-9F97EB10719F}</a:tableStyleId>
              </a:tblPr>
              <a:tblGrid>
                <a:gridCol w="1443116"/>
                <a:gridCol w="1131533"/>
                <a:gridCol w="541168"/>
                <a:gridCol w="1446395"/>
                <a:gridCol w="698599"/>
                <a:gridCol w="678920"/>
              </a:tblGrid>
              <a:tr h="259955">
                <a:tc rowSpan="2">
                  <a:txBody>
                    <a:bodyPr/>
                    <a:lstStyle/>
                    <a:p>
                      <a:pPr algn="l" fontAlgn="b"/>
                      <a:r>
                        <a:rPr lang="ru-RU" sz="1100" u="none" strike="noStrike" dirty="0">
                          <a:effectLst/>
                        </a:rPr>
                        <a:t>   Вид топлива </a:t>
                      </a:r>
                      <a:endParaRPr lang="ru-RU" sz="1100" b="0" i="0" u="none" strike="noStrike" dirty="0">
                        <a:solidFill>
                          <a:srgbClr val="000000"/>
                        </a:solidFill>
                        <a:effectLst/>
                        <a:latin typeface="Calibri"/>
                      </a:endParaRPr>
                    </a:p>
                  </a:txBody>
                  <a:tcPr marL="9524" marR="9524" marT="9522" marB="0" anchor="ctr"/>
                </a:tc>
                <a:tc rowSpan="2">
                  <a:txBody>
                    <a:bodyPr/>
                    <a:lstStyle/>
                    <a:p>
                      <a:pPr algn="ctr" fontAlgn="b"/>
                      <a:r>
                        <a:rPr lang="ru-RU" sz="1100" u="none" strike="noStrike" dirty="0">
                          <a:effectLst/>
                        </a:rPr>
                        <a:t> Теплотворность</a:t>
                      </a:r>
                    </a:p>
                    <a:p>
                      <a:pPr algn="ctr" fontAlgn="b"/>
                      <a:r>
                        <a:rPr lang="ru-RU" sz="1100" u="none" strike="noStrike" dirty="0">
                          <a:effectLst/>
                        </a:rPr>
                        <a:t> кВт/кг (кВт/м3)</a:t>
                      </a:r>
                      <a:endParaRPr lang="ru-RU" sz="1100" b="0" i="0" u="none" strike="noStrike" dirty="0">
                        <a:solidFill>
                          <a:srgbClr val="000000"/>
                        </a:solidFill>
                        <a:effectLst/>
                        <a:latin typeface="Calibri"/>
                      </a:endParaRPr>
                    </a:p>
                  </a:txBody>
                  <a:tcPr marL="9524" marR="9524" marT="9522" marB="0" anchor="ctr"/>
                </a:tc>
                <a:tc rowSpan="2">
                  <a:txBody>
                    <a:bodyPr/>
                    <a:lstStyle/>
                    <a:p>
                      <a:pPr algn="ctr" fontAlgn="b"/>
                      <a:r>
                        <a:rPr lang="ru-RU" sz="1100" u="none" strike="noStrike" dirty="0">
                          <a:effectLst/>
                        </a:rPr>
                        <a:t>   КПД</a:t>
                      </a:r>
                    </a:p>
                    <a:p>
                      <a:pPr algn="ctr" fontAlgn="b"/>
                      <a:r>
                        <a:rPr lang="ru-RU" sz="1100" u="none" strike="noStrike" dirty="0">
                          <a:effectLst/>
                        </a:rPr>
                        <a:t>  %</a:t>
                      </a:r>
                      <a:endParaRPr lang="ru-RU" sz="1100" b="0" i="0" u="none" strike="noStrike" dirty="0">
                        <a:solidFill>
                          <a:srgbClr val="000000"/>
                        </a:solidFill>
                        <a:effectLst/>
                        <a:latin typeface="Calibri"/>
                      </a:endParaRPr>
                    </a:p>
                  </a:txBody>
                  <a:tcPr marL="9524" marR="9524" marT="9522" marB="0" anchor="ctr"/>
                </a:tc>
                <a:tc rowSpan="2">
                  <a:txBody>
                    <a:bodyPr/>
                    <a:lstStyle/>
                    <a:p>
                      <a:pPr algn="ctr" fontAlgn="b"/>
                      <a:r>
                        <a:rPr lang="ru-RU" sz="1100" u="none" strike="noStrike" dirty="0">
                          <a:effectLst/>
                        </a:rPr>
                        <a:t>  Средняя стоимость</a:t>
                      </a:r>
                    </a:p>
                    <a:p>
                      <a:pPr algn="ctr" fontAlgn="b"/>
                      <a:r>
                        <a:rPr lang="ru-RU" sz="1100" u="none" strike="noStrike" dirty="0">
                          <a:effectLst/>
                        </a:rPr>
                        <a:t>  руб./т     (руб./тыс.м3)</a:t>
                      </a:r>
                      <a:endParaRPr lang="ru-RU" sz="1100" b="0" i="0" u="none" strike="noStrike" dirty="0">
                        <a:solidFill>
                          <a:srgbClr val="000000"/>
                        </a:solidFill>
                        <a:effectLst/>
                        <a:latin typeface="Calibri"/>
                      </a:endParaRPr>
                    </a:p>
                  </a:txBody>
                  <a:tcPr marL="9524" marR="9524" marT="9522" marB="0" anchor="ctr"/>
                </a:tc>
                <a:tc gridSpan="2">
                  <a:txBody>
                    <a:bodyPr/>
                    <a:lstStyle/>
                    <a:p>
                      <a:pPr algn="ctr" fontAlgn="b"/>
                      <a:r>
                        <a:rPr lang="ru-RU" sz="1100" u="none" strike="noStrike">
                          <a:effectLst/>
                        </a:rPr>
                        <a:t>  Стоимость тепла</a:t>
                      </a:r>
                      <a:endParaRPr lang="ru-RU" sz="1100" b="0" i="0" u="none" strike="noStrike">
                        <a:solidFill>
                          <a:srgbClr val="000000"/>
                        </a:solidFill>
                        <a:effectLst/>
                        <a:latin typeface="Calibri"/>
                      </a:endParaRPr>
                    </a:p>
                  </a:txBody>
                  <a:tcPr marL="9524" marR="9524" marT="9522" marB="0" anchor="b"/>
                </a:tc>
                <a:tc hMerge="1">
                  <a:txBody>
                    <a:bodyPr/>
                    <a:lstStyle/>
                    <a:p>
                      <a:endParaRPr lang="ru-RU"/>
                    </a:p>
                  </a:txBody>
                  <a:tcPr/>
                </a:tc>
              </a:tr>
              <a:tr h="259955">
                <a:tc vMerge="1">
                  <a:txBody>
                    <a:bodyPr/>
                    <a:lstStyle/>
                    <a:p>
                      <a:pPr algn="l" fontAlgn="b"/>
                      <a:endParaRPr lang="ru-RU" sz="1100" b="0" i="0" u="none" strike="noStrike" dirty="0">
                        <a:solidFill>
                          <a:srgbClr val="000000"/>
                        </a:solidFill>
                        <a:effectLst/>
                        <a:latin typeface="Calibri"/>
                      </a:endParaRPr>
                    </a:p>
                  </a:txBody>
                  <a:tcPr marL="9524" marR="9524" marT="9522" marB="0" anchor="b"/>
                </a:tc>
                <a:tc vMerge="1">
                  <a:txBody>
                    <a:bodyPr/>
                    <a:lstStyle/>
                    <a:p>
                      <a:pPr algn="ctr" fontAlgn="b"/>
                      <a:endParaRPr lang="ru-RU" sz="1100" b="0" i="0" u="none" strike="noStrike" dirty="0">
                        <a:solidFill>
                          <a:srgbClr val="000000"/>
                        </a:solidFill>
                        <a:effectLst/>
                        <a:latin typeface="Calibri"/>
                      </a:endParaRPr>
                    </a:p>
                  </a:txBody>
                  <a:tcPr marL="9524" marR="9524" marT="9522" marB="0" anchor="b"/>
                </a:tc>
                <a:tc vMerge="1">
                  <a:txBody>
                    <a:bodyPr/>
                    <a:lstStyle/>
                    <a:p>
                      <a:pPr algn="ctr" fontAlgn="b"/>
                      <a:endParaRPr lang="ru-RU" sz="1100" b="0" i="0" u="none" strike="noStrike" dirty="0">
                        <a:solidFill>
                          <a:srgbClr val="000000"/>
                        </a:solidFill>
                        <a:effectLst/>
                        <a:latin typeface="Calibri"/>
                      </a:endParaRPr>
                    </a:p>
                  </a:txBody>
                  <a:tcPr marL="9524" marR="9524" marT="9522" marB="0" anchor="b"/>
                </a:tc>
                <a:tc vMerge="1">
                  <a:txBody>
                    <a:bodyPr/>
                    <a:lstStyle/>
                    <a:p>
                      <a:pPr algn="ctr" fontAlgn="b"/>
                      <a:endParaRPr lang="ru-RU" sz="1100" b="0" i="0" u="none" strike="noStrike" dirty="0">
                        <a:solidFill>
                          <a:srgbClr val="000000"/>
                        </a:solidFill>
                        <a:effectLst/>
                        <a:latin typeface="Calibri"/>
                      </a:endParaRPr>
                    </a:p>
                  </a:txBody>
                  <a:tcPr marL="9524" marR="9524" marT="9522" marB="0" anchor="b"/>
                </a:tc>
                <a:tc>
                  <a:txBody>
                    <a:bodyPr/>
                    <a:lstStyle/>
                    <a:p>
                      <a:pPr algn="ctr" fontAlgn="b"/>
                      <a:r>
                        <a:rPr lang="ru-RU" sz="1100" u="none" strike="noStrike">
                          <a:effectLst/>
                        </a:rPr>
                        <a:t>  руб./кВт</a:t>
                      </a:r>
                      <a:endParaRPr lang="ru-RU" sz="1100" b="0" i="0" u="none" strike="noStrike">
                        <a:solidFill>
                          <a:srgbClr val="000000"/>
                        </a:solidFill>
                        <a:effectLst/>
                        <a:latin typeface="Calibri"/>
                      </a:endParaRPr>
                    </a:p>
                  </a:txBody>
                  <a:tcPr marL="9524" marR="9524" marT="9522" marB="0" anchor="b"/>
                </a:tc>
                <a:tc>
                  <a:txBody>
                    <a:bodyPr/>
                    <a:lstStyle/>
                    <a:p>
                      <a:pPr algn="ctr" fontAlgn="b"/>
                      <a:r>
                        <a:rPr lang="ru-RU" sz="1100" u="none" strike="noStrike">
                          <a:effectLst/>
                        </a:rPr>
                        <a:t>руб./Гкал</a:t>
                      </a:r>
                      <a:endParaRPr lang="ru-RU" sz="1100" b="0" i="0" u="none" strike="noStrike">
                        <a:solidFill>
                          <a:srgbClr val="000000"/>
                        </a:solidFill>
                        <a:effectLst/>
                        <a:latin typeface="Calibri"/>
                      </a:endParaRPr>
                    </a:p>
                  </a:txBody>
                  <a:tcPr marL="9524" marR="9524" marT="9522" marB="0" anchor="b"/>
                </a:tc>
              </a:tr>
              <a:tr h="214639">
                <a:tc>
                  <a:txBody>
                    <a:bodyPr/>
                    <a:lstStyle/>
                    <a:p>
                      <a:pPr algn="l" fontAlgn="b"/>
                      <a:r>
                        <a:rPr lang="ru-RU" sz="1100" u="none" strike="noStrike" dirty="0">
                          <a:effectLst/>
                        </a:rPr>
                        <a:t>  Дизельное топливо</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11,63</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80</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22 000</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a:effectLst/>
                        </a:rPr>
                        <a:t>2,36</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dirty="0">
                          <a:effectLst/>
                        </a:rPr>
                        <a:t>2 741,50</a:t>
                      </a:r>
                      <a:endParaRPr lang="ru-RU" sz="1100" b="0" i="0" u="none" strike="noStrike" dirty="0">
                        <a:solidFill>
                          <a:srgbClr val="000000"/>
                        </a:solidFill>
                        <a:effectLst/>
                        <a:latin typeface="Calibri"/>
                      </a:endParaRPr>
                    </a:p>
                  </a:txBody>
                  <a:tcPr marL="9524" marR="9524" marT="9522" marB="0"/>
                </a:tc>
              </a:tr>
              <a:tr h="183422">
                <a:tc>
                  <a:txBody>
                    <a:bodyPr/>
                    <a:lstStyle/>
                    <a:p>
                      <a:pPr algn="l" fontAlgn="b"/>
                      <a:r>
                        <a:rPr lang="ru-RU" sz="1100" u="none" strike="noStrike" dirty="0">
                          <a:effectLst/>
                        </a:rPr>
                        <a:t>  Уголь</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4,65</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a:effectLst/>
                        </a:rPr>
                        <a:t>45</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a:effectLst/>
                        </a:rPr>
                        <a:t>4 000</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a:effectLst/>
                        </a:rPr>
                        <a:t>1,90</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a:effectLst/>
                        </a:rPr>
                        <a:t>2 209,82</a:t>
                      </a:r>
                      <a:endParaRPr lang="ru-RU" sz="1100" b="0" i="0" u="none" strike="noStrike">
                        <a:solidFill>
                          <a:srgbClr val="000000"/>
                        </a:solidFill>
                        <a:effectLst/>
                        <a:latin typeface="Calibri"/>
                      </a:endParaRPr>
                    </a:p>
                  </a:txBody>
                  <a:tcPr marL="9524" marR="9524" marT="9522" marB="0"/>
                </a:tc>
              </a:tr>
              <a:tr h="183422">
                <a:tc>
                  <a:txBody>
                    <a:bodyPr/>
                    <a:lstStyle/>
                    <a:p>
                      <a:pPr algn="l" fontAlgn="b"/>
                      <a:r>
                        <a:rPr lang="ru-RU" sz="1100" u="none" strike="noStrike" dirty="0">
                          <a:effectLst/>
                        </a:rPr>
                        <a:t>  Мазут</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10,81</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65</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a:effectLst/>
                        </a:rPr>
                        <a:t>11 000</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a:effectLst/>
                        </a:rPr>
                        <a:t>1,57</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a:effectLst/>
                        </a:rPr>
                        <a:t>1 823,10</a:t>
                      </a:r>
                      <a:endParaRPr lang="ru-RU" sz="1100" b="0" i="0" u="none" strike="noStrike">
                        <a:solidFill>
                          <a:srgbClr val="000000"/>
                        </a:solidFill>
                        <a:effectLst/>
                        <a:latin typeface="Calibri"/>
                      </a:endParaRPr>
                    </a:p>
                  </a:txBody>
                  <a:tcPr marL="9524" marR="9524" marT="9522" marB="0"/>
                </a:tc>
              </a:tr>
              <a:tr h="183422">
                <a:tc>
                  <a:txBody>
                    <a:bodyPr/>
                    <a:lstStyle/>
                    <a:p>
                      <a:pPr algn="l" fontAlgn="b"/>
                      <a:r>
                        <a:rPr lang="ru-RU" sz="1100" u="none" strike="noStrike" dirty="0">
                          <a:effectLst/>
                        </a:rPr>
                        <a:t>  </a:t>
                      </a:r>
                      <a:r>
                        <a:rPr lang="ru-RU" sz="1100" b="1" u="none" strike="noStrike" dirty="0" err="1">
                          <a:effectLst/>
                        </a:rPr>
                        <a:t>Пеллеты</a:t>
                      </a:r>
                      <a:endParaRPr lang="ru-RU" sz="1100" b="1" i="0" u="none" strike="noStrike" dirty="0">
                        <a:solidFill>
                          <a:srgbClr val="000000"/>
                        </a:solidFill>
                        <a:effectLst/>
                        <a:latin typeface="Calibri"/>
                      </a:endParaRPr>
                    </a:p>
                  </a:txBody>
                  <a:tcPr marL="9524" marR="9524" marT="9522" marB="0">
                    <a:solidFill>
                      <a:srgbClr val="92D050"/>
                    </a:solidFill>
                  </a:tcPr>
                </a:tc>
                <a:tc>
                  <a:txBody>
                    <a:bodyPr/>
                    <a:lstStyle/>
                    <a:p>
                      <a:pPr algn="ctr" fontAlgn="b"/>
                      <a:r>
                        <a:rPr lang="ru-RU" sz="1100" b="1" u="none" strike="noStrike" dirty="0">
                          <a:effectLst/>
                        </a:rPr>
                        <a:t>5</a:t>
                      </a:r>
                      <a:endParaRPr lang="ru-RU" sz="1100" b="1" i="0" u="none" strike="noStrike" dirty="0">
                        <a:solidFill>
                          <a:srgbClr val="000000"/>
                        </a:solidFill>
                        <a:effectLst/>
                        <a:latin typeface="Calibri"/>
                      </a:endParaRPr>
                    </a:p>
                  </a:txBody>
                  <a:tcPr marL="9524" marR="9524" marT="9522" marB="0">
                    <a:solidFill>
                      <a:srgbClr val="92D050"/>
                    </a:solidFill>
                  </a:tcPr>
                </a:tc>
                <a:tc>
                  <a:txBody>
                    <a:bodyPr/>
                    <a:lstStyle/>
                    <a:p>
                      <a:pPr algn="ctr" fontAlgn="b"/>
                      <a:r>
                        <a:rPr lang="ru-RU" sz="1100" b="1" u="none" strike="noStrike" dirty="0">
                          <a:effectLst/>
                        </a:rPr>
                        <a:t>93</a:t>
                      </a:r>
                      <a:endParaRPr lang="ru-RU" sz="1100" b="1" i="0" u="none" strike="noStrike" dirty="0">
                        <a:solidFill>
                          <a:srgbClr val="000000"/>
                        </a:solidFill>
                        <a:effectLst/>
                        <a:latin typeface="Calibri"/>
                      </a:endParaRPr>
                    </a:p>
                  </a:txBody>
                  <a:tcPr marL="9524" marR="9524" marT="9522" marB="0">
                    <a:solidFill>
                      <a:srgbClr val="92D050"/>
                    </a:solidFill>
                  </a:tcPr>
                </a:tc>
                <a:tc>
                  <a:txBody>
                    <a:bodyPr/>
                    <a:lstStyle/>
                    <a:p>
                      <a:pPr algn="ctr" fontAlgn="b"/>
                      <a:r>
                        <a:rPr lang="ru-RU" sz="1100" b="1" u="none" strike="noStrike" dirty="0">
                          <a:effectLst/>
                        </a:rPr>
                        <a:t>4 200</a:t>
                      </a:r>
                      <a:endParaRPr lang="ru-RU" sz="1100" b="1" i="0" u="none" strike="noStrike" dirty="0">
                        <a:solidFill>
                          <a:srgbClr val="000000"/>
                        </a:solidFill>
                        <a:effectLst/>
                        <a:latin typeface="Calibri"/>
                      </a:endParaRPr>
                    </a:p>
                  </a:txBody>
                  <a:tcPr marL="9524" marR="9524" marT="9522" marB="0">
                    <a:solidFill>
                      <a:srgbClr val="92D050"/>
                    </a:solidFill>
                  </a:tcPr>
                </a:tc>
                <a:tc>
                  <a:txBody>
                    <a:bodyPr/>
                    <a:lstStyle/>
                    <a:p>
                      <a:pPr algn="ctr" fontAlgn="b"/>
                      <a:r>
                        <a:rPr lang="ru-RU" sz="1100" u="none" strike="noStrike" dirty="0" smtClean="0">
                          <a:effectLst/>
                        </a:rPr>
                        <a:t>0,72</a:t>
                      </a:r>
                      <a:endParaRPr lang="ru-RU" sz="1100" b="0" i="0" u="none" strike="noStrike" dirty="0">
                        <a:solidFill>
                          <a:srgbClr val="000000"/>
                        </a:solidFill>
                        <a:effectLst/>
                        <a:latin typeface="Calibri"/>
                      </a:endParaRPr>
                    </a:p>
                  </a:txBody>
                  <a:tcPr marL="9524" marR="9524" marT="9522" marB="0">
                    <a:solidFill>
                      <a:srgbClr val="92D050"/>
                    </a:solidFill>
                  </a:tcPr>
                </a:tc>
                <a:tc>
                  <a:txBody>
                    <a:bodyPr/>
                    <a:lstStyle/>
                    <a:p>
                      <a:pPr algn="ctr" fontAlgn="b"/>
                      <a:r>
                        <a:rPr lang="ru-RU" sz="1100" u="none" strike="noStrike" dirty="0" smtClean="0">
                          <a:effectLst/>
                        </a:rPr>
                        <a:t>832,82</a:t>
                      </a:r>
                      <a:endParaRPr lang="ru-RU" sz="1100" b="0" i="0" u="none" strike="noStrike" dirty="0">
                        <a:solidFill>
                          <a:srgbClr val="000000"/>
                        </a:solidFill>
                        <a:effectLst/>
                        <a:latin typeface="Calibri"/>
                      </a:endParaRPr>
                    </a:p>
                  </a:txBody>
                  <a:tcPr marL="9524" marR="9524" marT="9522" marB="0">
                    <a:solidFill>
                      <a:srgbClr val="92D050"/>
                    </a:solidFill>
                  </a:tcPr>
                </a:tc>
              </a:tr>
              <a:tr h="183422">
                <a:tc>
                  <a:txBody>
                    <a:bodyPr/>
                    <a:lstStyle/>
                    <a:p>
                      <a:pPr algn="l" fontAlgn="b"/>
                      <a:r>
                        <a:rPr lang="ru-RU" sz="1100" u="none" strike="noStrike" dirty="0" smtClean="0">
                          <a:effectLst/>
                        </a:rPr>
                        <a:t>Топливная щепа</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smtClean="0">
                          <a:effectLst/>
                        </a:rPr>
                        <a:t>4,3</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smtClean="0">
                          <a:effectLst/>
                        </a:rPr>
                        <a:t>80,5</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smtClean="0">
                          <a:effectLst/>
                        </a:rPr>
                        <a:t>3600</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b="1" u="none" strike="noStrike" dirty="0">
                          <a:effectLst/>
                        </a:rPr>
                        <a:t>0,61</a:t>
                      </a:r>
                      <a:endParaRPr lang="ru-RU" sz="1100" b="1" i="0" u="none" strike="noStrike" dirty="0">
                        <a:solidFill>
                          <a:srgbClr val="000000"/>
                        </a:solidFill>
                        <a:effectLst/>
                        <a:latin typeface="Calibri"/>
                      </a:endParaRPr>
                    </a:p>
                  </a:txBody>
                  <a:tcPr marL="9524" marR="9524" marT="9522" marB="0"/>
                </a:tc>
                <a:tc>
                  <a:txBody>
                    <a:bodyPr/>
                    <a:lstStyle/>
                    <a:p>
                      <a:pPr algn="ctr" fontAlgn="b"/>
                      <a:r>
                        <a:rPr lang="ru-RU" sz="1100" b="1" u="none" strike="noStrike" dirty="0">
                          <a:effectLst/>
                        </a:rPr>
                        <a:t>705,59</a:t>
                      </a:r>
                      <a:endParaRPr lang="ru-RU" sz="1100" b="1" i="0" u="none" strike="noStrike" dirty="0">
                        <a:solidFill>
                          <a:srgbClr val="000000"/>
                        </a:solidFill>
                        <a:effectLst/>
                        <a:latin typeface="Calibri"/>
                      </a:endParaRPr>
                    </a:p>
                  </a:txBody>
                  <a:tcPr marL="9524" marR="9524" marT="9522" marB="0"/>
                </a:tc>
              </a:tr>
              <a:tr h="259955">
                <a:tc>
                  <a:txBody>
                    <a:bodyPr/>
                    <a:lstStyle/>
                    <a:p>
                      <a:pPr algn="l" fontAlgn="b"/>
                      <a:r>
                        <a:rPr lang="ru-RU" sz="1100" u="none" strike="noStrike" dirty="0">
                          <a:effectLst/>
                        </a:rPr>
                        <a:t>  Природный газ</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9,36</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a:effectLst/>
                        </a:rPr>
                        <a:t>90</a:t>
                      </a:r>
                      <a:endParaRPr lang="ru-RU" sz="1100" b="0" i="0" u="none" strike="noStrike">
                        <a:solidFill>
                          <a:srgbClr val="000000"/>
                        </a:solidFill>
                        <a:effectLst/>
                        <a:latin typeface="Calibri"/>
                      </a:endParaRPr>
                    </a:p>
                  </a:txBody>
                  <a:tcPr marL="9524" marR="9524" marT="9522" marB="0"/>
                </a:tc>
                <a:tc>
                  <a:txBody>
                    <a:bodyPr/>
                    <a:lstStyle/>
                    <a:p>
                      <a:pPr algn="ctr" fontAlgn="b"/>
                      <a:r>
                        <a:rPr lang="ru-RU" sz="1100" u="none" strike="noStrike" dirty="0">
                          <a:effectLst/>
                        </a:rPr>
                        <a:t>2 700</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0,32</a:t>
                      </a:r>
                      <a:endParaRPr lang="ru-RU" sz="1100" b="0" i="0" u="none" strike="noStrike" dirty="0">
                        <a:solidFill>
                          <a:srgbClr val="000000"/>
                        </a:solidFill>
                        <a:effectLst/>
                        <a:latin typeface="Calibri"/>
                      </a:endParaRPr>
                    </a:p>
                  </a:txBody>
                  <a:tcPr marL="9524" marR="9524" marT="9522" marB="0"/>
                </a:tc>
                <a:tc>
                  <a:txBody>
                    <a:bodyPr/>
                    <a:lstStyle/>
                    <a:p>
                      <a:pPr algn="ctr" fontAlgn="b"/>
                      <a:r>
                        <a:rPr lang="ru-RU" sz="1100" u="none" strike="noStrike" dirty="0">
                          <a:effectLst/>
                        </a:rPr>
                        <a:t>372,91</a:t>
                      </a:r>
                      <a:endParaRPr lang="ru-RU" sz="1100" b="0" i="0" u="none" strike="noStrike" dirty="0">
                        <a:solidFill>
                          <a:srgbClr val="000000"/>
                        </a:solidFill>
                        <a:effectLst/>
                        <a:latin typeface="Calibri"/>
                      </a:endParaRPr>
                    </a:p>
                  </a:txBody>
                  <a:tcPr marL="9524" marR="9524" marT="9522" marB="0"/>
                </a:tc>
              </a:tr>
            </a:tbl>
          </a:graphicData>
        </a:graphic>
      </p:graphicFrame>
      <p:sp>
        <p:nvSpPr>
          <p:cNvPr id="25" name="Заголовок 9"/>
          <p:cNvSpPr txBox="1">
            <a:spLocks/>
          </p:cNvSpPr>
          <p:nvPr/>
        </p:nvSpPr>
        <p:spPr bwMode="auto">
          <a:xfrm>
            <a:off x="5016500" y="3860800"/>
            <a:ext cx="5265738" cy="288925"/>
          </a:xfrm>
          <a:prstGeom prst="rect">
            <a:avLst/>
          </a:prstGeom>
          <a:noFill/>
          <a:ln w="9525">
            <a:noFill/>
            <a:miter lim="800000"/>
            <a:headEnd/>
            <a:tailEnd/>
          </a:ln>
        </p:spPr>
        <p:txBody>
          <a:bodyPr anchor="ctr"/>
          <a:lstStyle/>
          <a:p>
            <a:pPr algn="ctr" eaLnBrk="0" fontAlgn="auto" hangingPunct="0">
              <a:spcBef>
                <a:spcPts val="0"/>
              </a:spcBef>
              <a:spcAft>
                <a:spcPts val="0"/>
              </a:spcAft>
              <a:defRPr/>
            </a:pPr>
            <a:r>
              <a:rPr lang="ru-RU" sz="1400" b="1" kern="0" dirty="0">
                <a:solidFill>
                  <a:srgbClr val="0000FF"/>
                </a:solidFill>
                <a:latin typeface="+mj-lt"/>
                <a:ea typeface="+mj-ea"/>
                <a:cs typeface="+mj-cs"/>
              </a:rPr>
              <a:t>Сравнительные характеристики различных видов топлива</a:t>
            </a:r>
            <a:r>
              <a:rPr lang="ru-RU" sz="1600" b="1" kern="0" dirty="0">
                <a:solidFill>
                  <a:srgbClr val="0000FF"/>
                </a:solidFill>
                <a:latin typeface="+mj-lt"/>
                <a:ea typeface="+mj-ea"/>
                <a:cs typeface="+mj-cs"/>
              </a:rPr>
              <a:t/>
            </a:r>
            <a:br>
              <a:rPr lang="ru-RU" sz="1600" b="1" kern="0" dirty="0">
                <a:solidFill>
                  <a:srgbClr val="0000FF"/>
                </a:solidFill>
                <a:latin typeface="+mj-lt"/>
                <a:ea typeface="+mj-ea"/>
                <a:cs typeface="+mj-cs"/>
              </a:rPr>
            </a:br>
            <a:endParaRPr lang="ru-RU" sz="1600" b="1" kern="0" dirty="0">
              <a:solidFill>
                <a:srgbClr val="0000FF"/>
              </a:solidFill>
              <a:latin typeface="+mj-lt"/>
              <a:ea typeface="+mj-ea"/>
              <a:cs typeface="+mj-cs"/>
            </a:endParaRPr>
          </a:p>
        </p:txBody>
      </p:sp>
      <p:sp>
        <p:nvSpPr>
          <p:cNvPr id="27" name="Прямоугольник 26"/>
          <p:cNvSpPr/>
          <p:nvPr/>
        </p:nvSpPr>
        <p:spPr>
          <a:xfrm>
            <a:off x="9840913" y="3357563"/>
            <a:ext cx="576262"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chemeClr val="bg1">
                  <a:lumMod val="95000"/>
                </a:schemeClr>
              </a:solidFill>
            </a:endParaRPr>
          </a:p>
        </p:txBody>
      </p:sp>
      <p:pic>
        <p:nvPicPr>
          <p:cNvPr id="79942" name="Рисунок 27" descr="untitled.png"/>
          <p:cNvPicPr>
            <a:picLocks noChangeAspect="1"/>
          </p:cNvPicPr>
          <p:nvPr/>
        </p:nvPicPr>
        <p:blipFill>
          <a:blip r:embed="rId2"/>
          <a:srcRect/>
          <a:stretch>
            <a:fillRect/>
          </a:stretch>
        </p:blipFill>
        <p:spPr bwMode="auto">
          <a:xfrm>
            <a:off x="4943475" y="1844675"/>
            <a:ext cx="1662113" cy="1933575"/>
          </a:xfrm>
          <a:prstGeom prst="rect">
            <a:avLst/>
          </a:prstGeom>
          <a:noFill/>
          <a:ln w="9525">
            <a:noFill/>
            <a:miter lim="800000"/>
            <a:headEnd/>
            <a:tailEnd/>
          </a:ln>
        </p:spPr>
      </p:pic>
      <p:sp>
        <p:nvSpPr>
          <p:cNvPr id="22" name="TextBox 21"/>
          <p:cNvSpPr txBox="1"/>
          <p:nvPr/>
        </p:nvSpPr>
        <p:spPr>
          <a:xfrm>
            <a:off x="10056813" y="500063"/>
            <a:ext cx="419100" cy="64611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3600" b="1" dirty="0">
                <a:solidFill>
                  <a:srgbClr val="00B050"/>
                </a:solidFill>
              </a:rPr>
              <a:t>3</a:t>
            </a:r>
          </a:p>
        </p:txBody>
      </p:sp>
      <p:pic>
        <p:nvPicPr>
          <p:cNvPr id="79944" name="Picture 2" descr="C:\Users\vorobyev\Desktop\Рисунок1.jpg"/>
          <p:cNvPicPr>
            <a:picLocks noChangeAspect="1" noChangeArrowheads="1"/>
          </p:cNvPicPr>
          <p:nvPr/>
        </p:nvPicPr>
        <p:blipFill>
          <a:blip r:embed="rId3"/>
          <a:srcRect/>
          <a:stretch>
            <a:fillRect/>
          </a:stretch>
        </p:blipFill>
        <p:spPr bwMode="auto">
          <a:xfrm>
            <a:off x="6727825" y="1700213"/>
            <a:ext cx="3760788" cy="2089150"/>
          </a:xfrm>
          <a:prstGeom prst="rect">
            <a:avLst/>
          </a:prstGeom>
          <a:noFill/>
          <a:ln w="9525">
            <a:noFill/>
            <a:miter lim="800000"/>
            <a:headEnd/>
            <a:tailEnd/>
          </a:ln>
        </p:spPr>
      </p:pic>
      <p:sp>
        <p:nvSpPr>
          <p:cNvPr id="29" name="TextBox 5"/>
          <p:cNvSpPr txBox="1">
            <a:spLocks noChangeArrowheads="1"/>
          </p:cNvSpPr>
          <p:nvPr/>
        </p:nvSpPr>
        <p:spPr bwMode="auto">
          <a:xfrm>
            <a:off x="1990725" y="5910263"/>
            <a:ext cx="8569325" cy="831850"/>
          </a:xfrm>
          <a:prstGeom prst="rect">
            <a:avLst/>
          </a:prstGeom>
          <a:noFill/>
          <a:ln w="9525">
            <a:noFill/>
            <a:miter lim="800000"/>
            <a:headEnd/>
            <a:tailEnd/>
          </a:ln>
        </p:spPr>
        <p:txBody>
          <a:bodyPr>
            <a:spAutoFit/>
          </a:bodyPr>
          <a:lstStyle/>
          <a:p>
            <a:pPr algn="just" fontAlgn="auto">
              <a:spcBef>
                <a:spcPts val="0"/>
              </a:spcBef>
              <a:spcAft>
                <a:spcPts val="0"/>
              </a:spcAft>
              <a:buFont typeface="Wingdings" pitchFamily="2" charset="2"/>
              <a:buChar char="Ø"/>
              <a:defRPr/>
            </a:pPr>
            <a:r>
              <a:rPr lang="ru-RU" sz="1200" b="1" dirty="0">
                <a:solidFill>
                  <a:schemeClr val="accent6">
                    <a:lumMod val="50000"/>
                  </a:schemeClr>
                </a:solidFill>
                <a:latin typeface="+mn-lt"/>
                <a:cs typeface="Times New Roman" pitchFamily="18" charset="0"/>
              </a:rPr>
              <a:t>Древесная </a:t>
            </a:r>
            <a:r>
              <a:rPr lang="ru-RU" sz="1200" b="1" dirty="0" err="1">
                <a:solidFill>
                  <a:schemeClr val="accent6">
                    <a:lumMod val="50000"/>
                  </a:schemeClr>
                </a:solidFill>
                <a:latin typeface="+mn-lt"/>
                <a:cs typeface="Times New Roman" pitchFamily="18" charset="0"/>
              </a:rPr>
              <a:t>пеллета</a:t>
            </a:r>
            <a:r>
              <a:rPr lang="ru-RU" sz="1200" b="1" dirty="0">
                <a:solidFill>
                  <a:schemeClr val="accent6">
                    <a:lumMod val="50000"/>
                  </a:schemeClr>
                </a:solidFill>
                <a:latin typeface="+mn-lt"/>
                <a:cs typeface="Times New Roman" pitchFamily="18" charset="0"/>
              </a:rPr>
              <a:t> и щепа конкурируют в себестоимости расходов на производство тепловой энергии с традиционными (ископаемыми) видами топлива </a:t>
            </a:r>
          </a:p>
          <a:p>
            <a:pPr algn="just" fontAlgn="auto">
              <a:spcBef>
                <a:spcPts val="0"/>
              </a:spcBef>
              <a:spcAft>
                <a:spcPts val="0"/>
              </a:spcAft>
              <a:buFont typeface="Wingdings" pitchFamily="2" charset="2"/>
              <a:buChar char="Ø"/>
              <a:defRPr/>
            </a:pPr>
            <a:r>
              <a:rPr lang="ru-RU" sz="1200" b="1" dirty="0">
                <a:solidFill>
                  <a:schemeClr val="accent6">
                    <a:lumMod val="50000"/>
                  </a:schemeClr>
                </a:solidFill>
                <a:latin typeface="+mn-lt"/>
                <a:cs typeface="Times New Roman" pitchFamily="18" charset="0"/>
              </a:rPr>
              <a:t>Производство 180-200 тыс.тонн  </a:t>
            </a:r>
            <a:r>
              <a:rPr lang="ru-RU" sz="1200" b="1" dirty="0" err="1">
                <a:solidFill>
                  <a:schemeClr val="accent6">
                    <a:lumMod val="50000"/>
                  </a:schemeClr>
                </a:solidFill>
                <a:latin typeface="+mn-lt"/>
                <a:cs typeface="Times New Roman" pitchFamily="18" charset="0"/>
              </a:rPr>
              <a:t>биотоплива</a:t>
            </a:r>
            <a:r>
              <a:rPr lang="ru-RU" sz="1200" b="1" dirty="0">
                <a:solidFill>
                  <a:schemeClr val="accent6">
                    <a:lumMod val="50000"/>
                  </a:schemeClr>
                </a:solidFill>
                <a:latin typeface="+mn-lt"/>
                <a:cs typeface="Times New Roman" pitchFamily="18" charset="0"/>
              </a:rPr>
              <a:t>  позволит создать ежегодный спрос на неиспользуемые лесные ресурсы в объеме более 700 тыс. куб.м</a:t>
            </a:r>
          </a:p>
        </p:txBody>
      </p:sp>
      <p:sp>
        <p:nvSpPr>
          <p:cNvPr id="79946" name="Text Box 8"/>
          <p:cNvSpPr txBox="1">
            <a:spLocks noChangeArrowheads="1"/>
          </p:cNvSpPr>
          <p:nvPr/>
        </p:nvSpPr>
        <p:spPr bwMode="auto">
          <a:xfrm>
            <a:off x="6743700" y="1492250"/>
            <a:ext cx="3673475" cy="423863"/>
          </a:xfrm>
          <a:prstGeom prst="rect">
            <a:avLst/>
          </a:prstGeom>
          <a:noFill/>
          <a:ln w="9525">
            <a:noFill/>
            <a:miter lim="800000"/>
            <a:headEnd/>
            <a:tailEnd/>
          </a:ln>
        </p:spPr>
        <p:txBody>
          <a:bodyPr>
            <a:spAutoFit/>
          </a:bodyPr>
          <a:lstStyle/>
          <a:p>
            <a:pPr algn="ctr">
              <a:lnSpc>
                <a:spcPct val="90000"/>
              </a:lnSpc>
            </a:pPr>
            <a:r>
              <a:rPr lang="ru-RU" sz="1200" b="1">
                <a:solidFill>
                  <a:srgbClr val="713204"/>
                </a:solidFill>
                <a:latin typeface="Times New Roman" pitchFamily="18" charset="0"/>
              </a:rPr>
              <a:t>Доля возобновляемых источников в топливном балансе государств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2135188" y="44450"/>
            <a:ext cx="7772400" cy="936625"/>
          </a:xfrm>
          <a:prstGeom prst="rect">
            <a:avLst/>
          </a:prstGeom>
        </p:spPr>
        <p:txBody>
          <a:bodyPr anchor="ctr">
            <a:normAutofit fontScale="97500"/>
          </a:bodyPr>
          <a:lstStyle/>
          <a:p>
            <a:pPr algn="ctr" fontAlgn="auto">
              <a:spcBef>
                <a:spcPts val="0"/>
              </a:spcBef>
              <a:spcAft>
                <a:spcPts val="0"/>
              </a:spcAft>
              <a:defRPr/>
            </a:pPr>
            <a:r>
              <a:rPr lang="ru-RU" b="1" dirty="0">
                <a:solidFill>
                  <a:schemeClr val="tx2">
                    <a:lumMod val="50000"/>
                  </a:schemeClr>
                </a:solidFill>
                <a:latin typeface="+mj-lt"/>
                <a:ea typeface="+mj-ea"/>
                <a:cs typeface="+mj-cs"/>
              </a:rPr>
              <a:t>Мировые рынки потребления </a:t>
            </a:r>
            <a:r>
              <a:rPr lang="ru-RU" b="1" dirty="0" err="1">
                <a:solidFill>
                  <a:schemeClr val="tx2">
                    <a:lumMod val="50000"/>
                  </a:schemeClr>
                </a:solidFill>
                <a:latin typeface="+mj-lt"/>
                <a:ea typeface="+mj-ea"/>
                <a:cs typeface="+mj-cs"/>
              </a:rPr>
              <a:t>пеллет</a:t>
            </a:r>
            <a:endParaRPr lang="ru-RU" b="1" dirty="0">
              <a:solidFill>
                <a:schemeClr val="tx2">
                  <a:lumMod val="50000"/>
                </a:schemeClr>
              </a:solidFill>
              <a:latin typeface="+mj-lt"/>
              <a:ea typeface="+mj-ea"/>
              <a:cs typeface="+mj-cs"/>
            </a:endParaRPr>
          </a:p>
        </p:txBody>
      </p:sp>
      <p:graphicFrame>
        <p:nvGraphicFramePr>
          <p:cNvPr id="7" name="Диаграмма 6"/>
          <p:cNvGraphicFramePr/>
          <p:nvPr/>
        </p:nvGraphicFramePr>
        <p:xfrm>
          <a:off x="1559496" y="4032448"/>
          <a:ext cx="4336554" cy="26369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nvGraphicFramePr>
        <p:xfrm>
          <a:off x="6023992" y="4032448"/>
          <a:ext cx="4860032" cy="2708920"/>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sp>
        <p:nvSpPr>
          <p:cNvPr id="18" name="TextBox 17"/>
          <p:cNvSpPr txBox="1"/>
          <p:nvPr/>
        </p:nvSpPr>
        <p:spPr>
          <a:xfrm>
            <a:off x="9998075" y="500063"/>
            <a:ext cx="419100" cy="64611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3600" b="1" dirty="0">
                <a:solidFill>
                  <a:srgbClr val="00B050"/>
                </a:solidFill>
              </a:rPr>
              <a:t>4</a:t>
            </a:r>
          </a:p>
        </p:txBody>
      </p:sp>
      <p:pic>
        <p:nvPicPr>
          <p:cNvPr id="80902" name="Picture 2" descr="C:\Users\vorobyev\Desktop\Рисунок1.jpg"/>
          <p:cNvPicPr>
            <a:picLocks noChangeAspect="1" noChangeArrowheads="1"/>
          </p:cNvPicPr>
          <p:nvPr/>
        </p:nvPicPr>
        <p:blipFill>
          <a:blip r:embed="rId4"/>
          <a:srcRect/>
          <a:stretch>
            <a:fillRect/>
          </a:stretch>
        </p:blipFill>
        <p:spPr bwMode="auto">
          <a:xfrm>
            <a:off x="2927350" y="981075"/>
            <a:ext cx="6337300" cy="3035300"/>
          </a:xfrm>
          <a:prstGeom prst="rect">
            <a:avLst/>
          </a:prstGeom>
          <a:noFill/>
          <a:ln w="9525">
            <a:noFill/>
            <a:miter lim="800000"/>
            <a:headEnd/>
            <a:tailEnd/>
          </a:ln>
        </p:spPr>
      </p:pic>
      <p:sp>
        <p:nvSpPr>
          <p:cNvPr id="20" name="Прямоугольник 19"/>
          <p:cNvSpPr/>
          <p:nvPr/>
        </p:nvSpPr>
        <p:spPr>
          <a:xfrm>
            <a:off x="1847850" y="3671888"/>
            <a:ext cx="302418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Объем производства (прогноз),</a:t>
            </a:r>
          </a:p>
          <a:p>
            <a:pPr algn="ctr" fontAlgn="auto">
              <a:spcBef>
                <a:spcPts val="0"/>
              </a:spcBef>
              <a:spcAft>
                <a:spcPts val="0"/>
              </a:spcAft>
              <a:defRPr/>
            </a:pPr>
            <a:r>
              <a:rPr lang="ru-RU" sz="1200" b="1" dirty="0">
                <a:solidFill>
                  <a:schemeClr val="tx1"/>
                </a:solidFill>
              </a:rPr>
              <a:t> </a:t>
            </a:r>
            <a:r>
              <a:rPr lang="ru-RU" sz="1200" b="1" dirty="0" err="1">
                <a:solidFill>
                  <a:schemeClr val="tx1"/>
                </a:solidFill>
              </a:rPr>
              <a:t>млн</a:t>
            </a:r>
            <a:r>
              <a:rPr lang="ru-RU" sz="1200" b="1" dirty="0">
                <a:solidFill>
                  <a:schemeClr val="tx1"/>
                </a:solidFill>
              </a:rPr>
              <a:t> куб.м.</a:t>
            </a:r>
          </a:p>
        </p:txBody>
      </p:sp>
      <p:sp>
        <p:nvSpPr>
          <p:cNvPr id="21" name="Прямоугольник 20"/>
          <p:cNvSpPr/>
          <p:nvPr/>
        </p:nvSpPr>
        <p:spPr>
          <a:xfrm>
            <a:off x="7319963" y="3716338"/>
            <a:ext cx="2952750"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dirty="0">
                <a:solidFill>
                  <a:schemeClr val="tx1"/>
                </a:solidFill>
              </a:rPr>
              <a:t>Объем потребления (прогноз),</a:t>
            </a:r>
          </a:p>
          <a:p>
            <a:pPr algn="ctr" fontAlgn="auto">
              <a:spcBef>
                <a:spcPts val="0"/>
              </a:spcBef>
              <a:spcAft>
                <a:spcPts val="0"/>
              </a:spcAft>
              <a:defRPr/>
            </a:pPr>
            <a:r>
              <a:rPr lang="ru-RU" sz="1200" b="1" dirty="0">
                <a:solidFill>
                  <a:schemeClr val="tx1"/>
                </a:solidFill>
              </a:rPr>
              <a:t> млн. куб.м.</a:t>
            </a:r>
          </a:p>
        </p:txBody>
      </p:sp>
      <p:pic>
        <p:nvPicPr>
          <p:cNvPr id="80905" name="Рисунок 21" descr="pellets.jpg"/>
          <p:cNvPicPr>
            <a:picLocks noChangeAspect="1"/>
          </p:cNvPicPr>
          <p:nvPr/>
        </p:nvPicPr>
        <p:blipFill>
          <a:blip r:embed="rId5"/>
          <a:srcRect/>
          <a:stretch>
            <a:fillRect/>
          </a:stretch>
        </p:blipFill>
        <p:spPr bwMode="auto">
          <a:xfrm>
            <a:off x="8832850" y="1196975"/>
            <a:ext cx="1449388" cy="1584325"/>
          </a:xfrm>
          <a:prstGeom prst="rect">
            <a:avLst/>
          </a:prstGeom>
          <a:noFill/>
          <a:ln w="9525">
            <a:noFill/>
            <a:miter lim="800000"/>
            <a:headEnd/>
            <a:tailEnd/>
          </a:ln>
        </p:spPr>
      </p:pic>
      <p:pic>
        <p:nvPicPr>
          <p:cNvPr id="80906" name="Рисунок 22" descr="item_12984.jpg"/>
          <p:cNvPicPr>
            <a:picLocks noChangeAspect="1"/>
          </p:cNvPicPr>
          <p:nvPr/>
        </p:nvPicPr>
        <p:blipFill>
          <a:blip r:embed="rId6"/>
          <a:srcRect/>
          <a:stretch>
            <a:fillRect/>
          </a:stretch>
        </p:blipFill>
        <p:spPr bwMode="auto">
          <a:xfrm>
            <a:off x="1919288" y="1268413"/>
            <a:ext cx="1368425" cy="144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135188" y="44450"/>
            <a:ext cx="7772400" cy="936625"/>
          </a:xfrm>
          <a:prstGeom prst="rect">
            <a:avLst/>
          </a:prstGeom>
        </p:spPr>
        <p:txBody>
          <a:bodyPr anchor="ctr">
            <a:normAutofit fontScale="97500"/>
          </a:bodyPr>
          <a:lstStyle/>
          <a:p>
            <a:pPr algn="ctr" fontAlgn="auto">
              <a:spcBef>
                <a:spcPts val="0"/>
              </a:spcBef>
              <a:spcAft>
                <a:spcPts val="0"/>
              </a:spcAft>
              <a:defRPr/>
            </a:pPr>
            <a:endParaRPr lang="ru-RU" b="1" dirty="0">
              <a:solidFill>
                <a:schemeClr val="tx2">
                  <a:lumMod val="50000"/>
                </a:schemeClr>
              </a:solidFill>
              <a:latin typeface="+mj-lt"/>
              <a:ea typeface="+mj-ea"/>
              <a:cs typeface="+mj-cs"/>
            </a:endParaRPr>
          </a:p>
        </p:txBody>
      </p:sp>
      <p:sp>
        <p:nvSpPr>
          <p:cNvPr id="6" name="Прямоугольник 5"/>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sp>
        <p:nvSpPr>
          <p:cNvPr id="7" name="TextBox 6"/>
          <p:cNvSpPr txBox="1"/>
          <p:nvPr/>
        </p:nvSpPr>
        <p:spPr>
          <a:xfrm>
            <a:off x="9998075" y="500063"/>
            <a:ext cx="419100" cy="64611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3600" b="1" dirty="0">
                <a:solidFill>
                  <a:srgbClr val="00B050"/>
                </a:solidFill>
              </a:rPr>
              <a:t>5</a:t>
            </a:r>
          </a:p>
        </p:txBody>
      </p:sp>
      <p:graphicFrame>
        <p:nvGraphicFramePr>
          <p:cNvPr id="10" name="Таблица 9"/>
          <p:cNvGraphicFramePr>
            <a:graphicFrameLocks noGrp="1"/>
          </p:cNvGraphicFramePr>
          <p:nvPr/>
        </p:nvGraphicFramePr>
        <p:xfrm>
          <a:off x="2279650" y="1341438"/>
          <a:ext cx="7777163" cy="2281237"/>
        </p:xfrm>
        <a:graphic>
          <a:graphicData uri="http://schemas.openxmlformats.org/drawingml/2006/table">
            <a:tbl>
              <a:tblPr>
                <a:tableStyleId>{74C1A8A3-306A-4EB7-A6B1-4F7E0EB9C5D6}</a:tableStyleId>
              </a:tblPr>
              <a:tblGrid>
                <a:gridCol w="1296144"/>
                <a:gridCol w="1296144"/>
                <a:gridCol w="1296144"/>
                <a:gridCol w="1296144"/>
                <a:gridCol w="1296144"/>
                <a:gridCol w="1296144"/>
              </a:tblGrid>
              <a:tr h="310779">
                <a:tc>
                  <a:txBody>
                    <a:bodyPr/>
                    <a:lstStyle/>
                    <a:p>
                      <a:pPr algn="ctr">
                        <a:lnSpc>
                          <a:spcPct val="115000"/>
                        </a:lnSpc>
                        <a:spcAft>
                          <a:spcPts val="0"/>
                        </a:spcAft>
                      </a:pPr>
                      <a:r>
                        <a:rPr lang="ru-RU" sz="1000" dirty="0"/>
                        <a:t>Наименование</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Кол-во </a:t>
                      </a:r>
                      <a:r>
                        <a:rPr lang="ru-RU" sz="1000" dirty="0" err="1"/>
                        <a:t>котелен</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Мощность, МВт</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Нагрузка, МВт</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Всего тонн у.т.</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Необходимый объем пеллет при переводе</a:t>
                      </a:r>
                      <a:endParaRPr lang="ru-RU" sz="1000">
                        <a:latin typeface="Calibri"/>
                        <a:ea typeface="Calibri"/>
                        <a:cs typeface="Times New Roman"/>
                      </a:endParaRPr>
                    </a:p>
                  </a:txBody>
                  <a:tcPr marL="68580" marR="68580" marT="0" marB="0" anchor="ctr"/>
                </a:tc>
              </a:tr>
              <a:tr h="150691">
                <a:tc>
                  <a:txBody>
                    <a:bodyPr/>
                    <a:lstStyle/>
                    <a:p>
                      <a:pPr algn="ctr">
                        <a:lnSpc>
                          <a:spcPct val="115000"/>
                        </a:lnSpc>
                        <a:spcAft>
                          <a:spcPts val="0"/>
                        </a:spcAft>
                      </a:pPr>
                      <a:r>
                        <a:rPr lang="ru-RU" sz="1000"/>
                        <a:t>Шахунский район</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4</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46</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42</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17 400</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30 500</a:t>
                      </a:r>
                      <a:endParaRPr lang="ru-RU" sz="1000">
                        <a:latin typeface="Calibri"/>
                        <a:ea typeface="Calibri"/>
                        <a:cs typeface="Times New Roman"/>
                      </a:endParaRPr>
                    </a:p>
                  </a:txBody>
                  <a:tcPr marL="68580" marR="68580" marT="0" marB="0" anchor="ctr"/>
                </a:tc>
              </a:tr>
              <a:tr h="150691">
                <a:tc>
                  <a:txBody>
                    <a:bodyPr/>
                    <a:lstStyle/>
                    <a:p>
                      <a:pPr>
                        <a:lnSpc>
                          <a:spcPct val="115000"/>
                        </a:lnSpc>
                        <a:spcAft>
                          <a:spcPts val="0"/>
                        </a:spcAft>
                      </a:pPr>
                      <a:r>
                        <a:rPr lang="ru-RU" sz="1000"/>
                        <a:t>- п.Сява</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1</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12</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10</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4 143</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7 262</a:t>
                      </a:r>
                      <a:endParaRPr lang="ru-RU" sz="1000">
                        <a:latin typeface="Calibri"/>
                        <a:ea typeface="Calibri"/>
                        <a:cs typeface="Times New Roman"/>
                      </a:endParaRPr>
                    </a:p>
                  </a:txBody>
                  <a:tcPr marL="68580" marR="68580" marT="0" marB="0" anchor="ctr"/>
                </a:tc>
              </a:tr>
              <a:tr h="150691">
                <a:tc>
                  <a:txBody>
                    <a:bodyPr/>
                    <a:lstStyle/>
                    <a:p>
                      <a:pPr>
                        <a:lnSpc>
                          <a:spcPct val="115000"/>
                        </a:lnSpc>
                        <a:spcAft>
                          <a:spcPts val="0"/>
                        </a:spcAft>
                      </a:pPr>
                      <a:r>
                        <a:rPr lang="ru-RU" sz="1000"/>
                        <a:t>- г.Шахунья</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24</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24</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9 943</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17 429</a:t>
                      </a:r>
                      <a:endParaRPr lang="ru-RU" sz="1000">
                        <a:latin typeface="Calibri"/>
                        <a:ea typeface="Calibri"/>
                        <a:cs typeface="Times New Roman"/>
                      </a:endParaRPr>
                    </a:p>
                  </a:txBody>
                  <a:tcPr marL="68580" marR="68580" marT="0" marB="0" anchor="ctr"/>
                </a:tc>
              </a:tr>
              <a:tr h="150691">
                <a:tc>
                  <a:txBody>
                    <a:bodyPr/>
                    <a:lstStyle/>
                    <a:p>
                      <a:pPr>
                        <a:lnSpc>
                          <a:spcPct val="115000"/>
                        </a:lnSpc>
                        <a:spcAft>
                          <a:spcPts val="0"/>
                        </a:spcAft>
                      </a:pPr>
                      <a:r>
                        <a:rPr lang="ru-RU" sz="1000"/>
                        <a:t>- г.Шахунья</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8</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8</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3 314</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5 810</a:t>
                      </a:r>
                      <a:endParaRPr lang="ru-RU" sz="1000">
                        <a:latin typeface="Calibri"/>
                        <a:ea typeface="Calibri"/>
                        <a:cs typeface="Times New Roman"/>
                      </a:endParaRPr>
                    </a:p>
                  </a:txBody>
                  <a:tcPr marL="68580" marR="68580" marT="0" marB="0" anchor="ctr"/>
                </a:tc>
              </a:tr>
              <a:tr h="150691">
                <a:tc>
                  <a:txBody>
                    <a:bodyPr/>
                    <a:lstStyle/>
                    <a:p>
                      <a:pPr>
                        <a:lnSpc>
                          <a:spcPct val="115000"/>
                        </a:lnSpc>
                        <a:spcAft>
                          <a:spcPts val="0"/>
                        </a:spcAft>
                      </a:pPr>
                      <a:r>
                        <a:rPr lang="ru-RU" sz="1000"/>
                        <a:t>- г.Шахунья</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2</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2</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829</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1 452</a:t>
                      </a:r>
                      <a:endParaRPr lang="ru-RU" sz="1000">
                        <a:latin typeface="Calibri"/>
                        <a:ea typeface="Calibri"/>
                        <a:cs typeface="Times New Roman"/>
                      </a:endParaRPr>
                    </a:p>
                  </a:txBody>
                  <a:tcPr marL="68580" marR="68580" marT="0" marB="0" anchor="ctr"/>
                </a:tc>
              </a:tr>
              <a:tr h="150691">
                <a:tc>
                  <a:txBody>
                    <a:bodyPr/>
                    <a:lstStyle/>
                    <a:p>
                      <a:pPr algn="ctr">
                        <a:lnSpc>
                          <a:spcPct val="115000"/>
                        </a:lnSpc>
                        <a:spcAft>
                          <a:spcPts val="0"/>
                        </a:spcAft>
                      </a:pPr>
                      <a:r>
                        <a:rPr lang="ru-RU" sz="1000"/>
                        <a:t>Семеновский район</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2,7</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1,8</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800</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1 400</a:t>
                      </a:r>
                      <a:endParaRPr lang="ru-RU" sz="1000">
                        <a:latin typeface="Calibri"/>
                        <a:ea typeface="Calibri"/>
                        <a:cs typeface="Times New Roman"/>
                      </a:endParaRPr>
                    </a:p>
                  </a:txBody>
                  <a:tcPr marL="68580" marR="68580" marT="0" marB="0" anchor="ctr"/>
                </a:tc>
              </a:tr>
              <a:tr h="150691">
                <a:tc>
                  <a:txBody>
                    <a:bodyPr/>
                    <a:lstStyle/>
                    <a:p>
                      <a:pPr>
                        <a:lnSpc>
                          <a:spcPct val="115000"/>
                        </a:lnSpc>
                        <a:spcAft>
                          <a:spcPts val="0"/>
                        </a:spcAft>
                      </a:pPr>
                      <a:r>
                        <a:rPr lang="ru-RU" sz="1000"/>
                        <a:t>- п.Беласовка</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2,7</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1,8</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800</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1 400</a:t>
                      </a:r>
                      <a:endParaRPr lang="ru-RU" sz="1000">
                        <a:latin typeface="Calibri"/>
                        <a:ea typeface="Calibri"/>
                        <a:cs typeface="Times New Roman"/>
                      </a:endParaRPr>
                    </a:p>
                  </a:txBody>
                  <a:tcPr marL="68580" marR="68580" marT="0" marB="0" anchor="ctr"/>
                </a:tc>
              </a:tr>
              <a:tr h="176096">
                <a:tc>
                  <a:txBody>
                    <a:bodyPr/>
                    <a:lstStyle/>
                    <a:p>
                      <a:pPr algn="ctr">
                        <a:lnSpc>
                          <a:spcPct val="115000"/>
                        </a:lnSpc>
                        <a:spcAft>
                          <a:spcPts val="0"/>
                        </a:spcAft>
                      </a:pPr>
                      <a:r>
                        <a:rPr lang="ru-RU" sz="1000"/>
                        <a:t>Ветлужский район</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10</a:t>
                      </a:r>
                      <a:endParaRPr lang="ru-RU" sz="1000">
                        <a:latin typeface="Calibri"/>
                        <a:ea typeface="Calibri"/>
                        <a:cs typeface="Times New Roman"/>
                      </a:endParaRPr>
                    </a:p>
                  </a:txBody>
                  <a:tcPr marL="68580" marR="68580" marT="0" marB="0" anchor="ctr"/>
                </a:tc>
                <a:tc>
                  <a:txBody>
                    <a:bodyPr/>
                    <a:lstStyle/>
                    <a:p>
                      <a:pPr>
                        <a:lnSpc>
                          <a:spcPct val="115000"/>
                        </a:lnSpc>
                      </a:pPr>
                      <a:endParaRPr lang="ru-RU" sz="1000" dirty="0">
                        <a:latin typeface="Calibri"/>
                        <a:ea typeface="Times New Roman"/>
                      </a:endParaRPr>
                    </a:p>
                  </a:txBody>
                  <a:tcPr marL="68580" marR="68580" marT="0" marB="0" anchor="ctr"/>
                </a:tc>
                <a:tc>
                  <a:txBody>
                    <a:bodyPr/>
                    <a:lstStyle/>
                    <a:p>
                      <a:pPr algn="ctr">
                        <a:lnSpc>
                          <a:spcPct val="115000"/>
                        </a:lnSpc>
                        <a:spcAft>
                          <a:spcPts val="0"/>
                        </a:spcAft>
                      </a:pPr>
                      <a:r>
                        <a:rPr lang="ru-RU" sz="1000" dirty="0"/>
                        <a:t>4 000</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7 000</a:t>
                      </a:r>
                      <a:endParaRPr lang="ru-RU" sz="1000">
                        <a:latin typeface="Calibri"/>
                        <a:ea typeface="Calibri"/>
                        <a:cs typeface="Times New Roman"/>
                      </a:endParaRPr>
                    </a:p>
                  </a:txBody>
                  <a:tcPr marL="68580" marR="68580" marT="0" marB="0" anchor="ctr"/>
                </a:tc>
              </a:tr>
              <a:tr h="176096">
                <a:tc>
                  <a:txBody>
                    <a:bodyPr/>
                    <a:lstStyle/>
                    <a:p>
                      <a:pPr>
                        <a:lnSpc>
                          <a:spcPct val="115000"/>
                        </a:lnSpc>
                        <a:spcAft>
                          <a:spcPts val="0"/>
                        </a:spcAft>
                      </a:pPr>
                      <a:r>
                        <a:rPr lang="ru-RU" sz="1000"/>
                        <a:t>- г.Ветлуга</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10</a:t>
                      </a:r>
                      <a:endParaRPr lang="ru-RU" sz="1000">
                        <a:latin typeface="Calibri"/>
                        <a:ea typeface="Calibri"/>
                        <a:cs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gn="ctr">
                        <a:lnSpc>
                          <a:spcPct val="115000"/>
                        </a:lnSpc>
                        <a:spcAft>
                          <a:spcPts val="0"/>
                        </a:spcAft>
                      </a:pPr>
                      <a:r>
                        <a:rPr lang="ru-RU" sz="1000" dirty="0"/>
                        <a:t>4 000</a:t>
                      </a:r>
                      <a:endParaRPr lang="ru-RU" sz="10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a:t>7 000</a:t>
                      </a:r>
                      <a:endParaRPr lang="ru-RU" sz="1000">
                        <a:latin typeface="Calibri"/>
                        <a:ea typeface="Calibri"/>
                        <a:cs typeface="Times New Roman"/>
                      </a:endParaRPr>
                    </a:p>
                  </a:txBody>
                  <a:tcPr marL="68580" marR="68580" marT="0" marB="0" anchor="ctr"/>
                </a:tc>
              </a:tr>
              <a:tr h="176096">
                <a:tc>
                  <a:txBody>
                    <a:bodyPr/>
                    <a:lstStyle/>
                    <a:p>
                      <a:pPr algn="ctr">
                        <a:lnSpc>
                          <a:spcPct val="115000"/>
                        </a:lnSpc>
                        <a:spcAft>
                          <a:spcPts val="0"/>
                        </a:spcAft>
                      </a:pPr>
                      <a:r>
                        <a:rPr lang="ru-RU" sz="1000"/>
                        <a:t>Воротынский район</a:t>
                      </a:r>
                      <a:endParaRPr lang="ru-RU" sz="1000">
                        <a:latin typeface="Calibri"/>
                        <a:ea typeface="Calibri"/>
                        <a:cs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nSpc>
                          <a:spcPct val="115000"/>
                        </a:lnSpc>
                      </a:pPr>
                      <a:endParaRPr lang="ru-RU" sz="1000" dirty="0">
                        <a:latin typeface="Calibri"/>
                        <a:ea typeface="Times New Roman"/>
                      </a:endParaRPr>
                    </a:p>
                  </a:txBody>
                  <a:tcPr marL="68580" marR="68580" marT="0" marB="0" anchor="ctr"/>
                </a:tc>
                <a:tc>
                  <a:txBody>
                    <a:bodyPr/>
                    <a:lstStyle/>
                    <a:p>
                      <a:pPr>
                        <a:lnSpc>
                          <a:spcPct val="115000"/>
                        </a:lnSpc>
                      </a:pPr>
                      <a:endParaRPr lang="ru-RU" sz="1000" dirty="0">
                        <a:latin typeface="Calibri"/>
                        <a:ea typeface="Times New Roman"/>
                      </a:endParaRPr>
                    </a:p>
                  </a:txBody>
                  <a:tcPr marL="68580" marR="68580" marT="0" marB="0" anchor="ctr"/>
                </a:tc>
              </a:tr>
              <a:tr h="176096">
                <a:tc>
                  <a:txBody>
                    <a:bodyPr/>
                    <a:lstStyle/>
                    <a:p>
                      <a:pPr>
                        <a:lnSpc>
                          <a:spcPct val="115000"/>
                        </a:lnSpc>
                        <a:spcAft>
                          <a:spcPts val="0"/>
                        </a:spcAft>
                      </a:pPr>
                      <a:r>
                        <a:rPr lang="ru-RU" sz="1000"/>
                        <a:t>- п.Кузьмияр</a:t>
                      </a:r>
                      <a:endParaRPr lang="ru-RU" sz="1000">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dirty="0"/>
                        <a:t>1</a:t>
                      </a:r>
                      <a:endParaRPr lang="ru-RU" sz="1000" dirty="0">
                        <a:latin typeface="Calibri"/>
                        <a:ea typeface="Calibri"/>
                        <a:cs typeface="Times New Roman"/>
                      </a:endParaRPr>
                    </a:p>
                  </a:txBody>
                  <a:tcPr marL="68580" marR="68580" marT="0" marB="0" anchor="ctr"/>
                </a:tc>
                <a:tc>
                  <a:txBody>
                    <a:bodyPr/>
                    <a:lstStyle/>
                    <a:p>
                      <a:pPr>
                        <a:lnSpc>
                          <a:spcPct val="115000"/>
                        </a:lnSpc>
                      </a:pPr>
                      <a:endParaRPr lang="ru-RU" sz="1000" dirty="0">
                        <a:latin typeface="Calibri"/>
                        <a:ea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nSpc>
                          <a:spcPct val="115000"/>
                        </a:lnSpc>
                      </a:pPr>
                      <a:endParaRPr lang="ru-RU" sz="1000">
                        <a:latin typeface="Calibri"/>
                        <a:ea typeface="Times New Roman"/>
                      </a:endParaRPr>
                    </a:p>
                  </a:txBody>
                  <a:tcPr marL="68580" marR="68580" marT="0" marB="0" anchor="ctr"/>
                </a:tc>
                <a:tc>
                  <a:txBody>
                    <a:bodyPr/>
                    <a:lstStyle/>
                    <a:p>
                      <a:pPr>
                        <a:lnSpc>
                          <a:spcPct val="115000"/>
                        </a:lnSpc>
                      </a:pPr>
                      <a:endParaRPr lang="ru-RU" sz="1000" dirty="0">
                        <a:latin typeface="Calibri"/>
                        <a:ea typeface="Times New Roman"/>
                      </a:endParaRPr>
                    </a:p>
                  </a:txBody>
                  <a:tcPr marL="68580" marR="68580" marT="0" marB="0" anchor="ctr"/>
                </a:tc>
              </a:tr>
            </a:tbl>
          </a:graphicData>
        </a:graphic>
      </p:graphicFrame>
      <p:sp>
        <p:nvSpPr>
          <p:cNvPr id="11" name="Прямоугольник 10"/>
          <p:cNvSpPr/>
          <p:nvPr/>
        </p:nvSpPr>
        <p:spPr>
          <a:xfrm>
            <a:off x="2351088" y="6165850"/>
            <a:ext cx="7848600" cy="460375"/>
          </a:xfrm>
          <a:prstGeom prst="rect">
            <a:avLst/>
          </a:prstGeom>
          <a:ln w="28575">
            <a:solidFill>
              <a:schemeClr val="accent1">
                <a:lumMod val="75000"/>
              </a:schemeClr>
            </a:solidFill>
            <a:prstDash val="dash"/>
          </a:ln>
        </p:spPr>
        <p:txBody>
          <a:bodyPr>
            <a:spAutoFit/>
          </a:bodyPr>
          <a:lstStyle/>
          <a:p>
            <a:pPr indent="457200" algn="just" fontAlgn="auto">
              <a:spcBef>
                <a:spcPts val="0"/>
              </a:spcBef>
              <a:spcAft>
                <a:spcPts val="0"/>
              </a:spcAft>
              <a:defRPr/>
            </a:pPr>
            <a:r>
              <a:rPr lang="ru-RU" sz="1200" dirty="0">
                <a:solidFill>
                  <a:srgbClr val="C00000"/>
                </a:solidFill>
                <a:latin typeface="+mn-lt"/>
                <a:cs typeface="Times New Roman" pitchFamily="18" charset="0"/>
              </a:rPr>
              <a:t> В случае привлечения инвестиций  программа модернизации муниципальных котельных в Нижегородской области обеспечит потребность в </a:t>
            </a:r>
            <a:r>
              <a:rPr lang="ru-RU" sz="1200" dirty="0" err="1">
                <a:solidFill>
                  <a:srgbClr val="C00000"/>
                </a:solidFill>
                <a:latin typeface="+mn-lt"/>
                <a:cs typeface="Times New Roman" pitchFamily="18" charset="0"/>
              </a:rPr>
              <a:t>пеллетах</a:t>
            </a:r>
            <a:r>
              <a:rPr lang="ru-RU" sz="1200" dirty="0">
                <a:solidFill>
                  <a:srgbClr val="C00000"/>
                </a:solidFill>
                <a:latin typeface="+mn-lt"/>
                <a:cs typeface="Times New Roman" pitchFamily="18" charset="0"/>
              </a:rPr>
              <a:t>  </a:t>
            </a:r>
            <a:r>
              <a:rPr lang="ru-RU" sz="1200" dirty="0" err="1">
                <a:solidFill>
                  <a:srgbClr val="C00000"/>
                </a:solidFill>
                <a:latin typeface="+mn-lt"/>
                <a:cs typeface="Times New Roman" pitchFamily="18" charset="0"/>
              </a:rPr>
              <a:t>в</a:t>
            </a:r>
            <a:r>
              <a:rPr lang="ru-RU" sz="1200" dirty="0">
                <a:solidFill>
                  <a:srgbClr val="C00000"/>
                </a:solidFill>
                <a:latin typeface="+mn-lt"/>
                <a:cs typeface="Times New Roman" pitchFamily="18" charset="0"/>
              </a:rPr>
              <a:t> объеме 189 700 тонн ежегодно.</a:t>
            </a:r>
            <a:endParaRPr lang="ru-RU" sz="1200" dirty="0">
              <a:solidFill>
                <a:srgbClr val="C00000"/>
              </a:solidFill>
              <a:latin typeface="+mn-lt"/>
              <a:cs typeface="+mn-cs"/>
            </a:endParaRPr>
          </a:p>
        </p:txBody>
      </p:sp>
      <p:graphicFrame>
        <p:nvGraphicFramePr>
          <p:cNvPr id="12" name="Таблица 11"/>
          <p:cNvGraphicFramePr>
            <a:graphicFrameLocks noGrp="1"/>
          </p:cNvGraphicFramePr>
          <p:nvPr/>
        </p:nvGraphicFramePr>
        <p:xfrm>
          <a:off x="2351088" y="4681538"/>
          <a:ext cx="7848600" cy="1401762"/>
        </p:xfrm>
        <a:graphic>
          <a:graphicData uri="http://schemas.openxmlformats.org/drawingml/2006/table">
            <a:tbl>
              <a:tblPr>
                <a:tableStyleId>{2A488322-F2BA-4B5B-9748-0D474271808F}</a:tableStyleId>
              </a:tblPr>
              <a:tblGrid>
                <a:gridCol w="3737558"/>
                <a:gridCol w="1495023"/>
                <a:gridCol w="2616291"/>
              </a:tblGrid>
              <a:tr h="84944">
                <a:tc>
                  <a:txBody>
                    <a:bodyPr/>
                    <a:lstStyle/>
                    <a:p>
                      <a:pPr algn="ctr">
                        <a:lnSpc>
                          <a:spcPct val="115000"/>
                        </a:lnSpc>
                        <a:spcAft>
                          <a:spcPts val="0"/>
                        </a:spcAft>
                      </a:pPr>
                      <a:r>
                        <a:rPr lang="ru-RU" sz="1000" dirty="0"/>
                        <a:t>Наименование</a:t>
                      </a:r>
                      <a:endParaRPr lang="ru-RU" sz="1100" dirty="0">
                        <a:latin typeface="Calibri"/>
                        <a:ea typeface="Times New Roman"/>
                      </a:endParaRPr>
                    </a:p>
                  </a:txBody>
                  <a:tcPr marL="68580" marR="68580" marT="0" marB="0" anchor="ctr"/>
                </a:tc>
                <a:tc>
                  <a:txBody>
                    <a:bodyPr/>
                    <a:lstStyle/>
                    <a:p>
                      <a:pPr algn="ctr">
                        <a:lnSpc>
                          <a:spcPct val="115000"/>
                        </a:lnSpc>
                        <a:spcAft>
                          <a:spcPts val="0"/>
                        </a:spcAft>
                      </a:pPr>
                      <a:r>
                        <a:rPr lang="ru-RU" sz="1000"/>
                        <a:t>Ед.изм.</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Всего</a:t>
                      </a:r>
                      <a:endParaRPr lang="ru-RU" sz="1100">
                        <a:latin typeface="Calibri"/>
                        <a:ea typeface="Times New Roman"/>
                      </a:endParaRPr>
                    </a:p>
                  </a:txBody>
                  <a:tcPr marL="68580" marR="68580" marT="0" marB="0" anchor="ctr"/>
                </a:tc>
              </a:tr>
              <a:tr h="148854">
                <a:tc>
                  <a:txBody>
                    <a:bodyPr/>
                    <a:lstStyle/>
                    <a:p>
                      <a:pPr>
                        <a:lnSpc>
                          <a:spcPct val="115000"/>
                        </a:lnSpc>
                        <a:spcAft>
                          <a:spcPts val="0"/>
                        </a:spcAft>
                      </a:pPr>
                      <a:r>
                        <a:rPr lang="ru-RU" sz="1000"/>
                        <a:t>Существующие уже реконструированные котельные</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тонн</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38 900</a:t>
                      </a:r>
                      <a:endParaRPr lang="ru-RU" sz="1100">
                        <a:latin typeface="Calibri"/>
                        <a:ea typeface="Times New Roman"/>
                      </a:endParaRPr>
                    </a:p>
                  </a:txBody>
                  <a:tcPr marL="68580" marR="68580" marT="0" marB="0" anchor="ctr"/>
                </a:tc>
              </a:tr>
              <a:tr h="297708">
                <a:tc>
                  <a:txBody>
                    <a:bodyPr/>
                    <a:lstStyle/>
                    <a:p>
                      <a:pPr>
                        <a:lnSpc>
                          <a:spcPct val="115000"/>
                        </a:lnSpc>
                        <a:spcAft>
                          <a:spcPts val="0"/>
                        </a:spcAft>
                      </a:pPr>
                      <a:r>
                        <a:rPr lang="ru-RU" sz="1000"/>
                        <a:t>Программа модернизации и реконструкции котельных расположенных на севере Нижегородской области области</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тонн</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dirty="0"/>
                        <a:t>118 800</a:t>
                      </a:r>
                      <a:endParaRPr lang="ru-RU" sz="1100" dirty="0">
                        <a:latin typeface="Calibri"/>
                        <a:ea typeface="Times New Roman"/>
                      </a:endParaRPr>
                    </a:p>
                  </a:txBody>
                  <a:tcPr marL="68580" marR="68580" marT="0" marB="0" anchor="ctr"/>
                </a:tc>
              </a:tr>
              <a:tr h="148854">
                <a:tc>
                  <a:txBody>
                    <a:bodyPr/>
                    <a:lstStyle/>
                    <a:p>
                      <a:pPr>
                        <a:lnSpc>
                          <a:spcPct val="115000"/>
                        </a:lnSpc>
                        <a:spcAft>
                          <a:spcPts val="0"/>
                        </a:spcAft>
                      </a:pPr>
                      <a:r>
                        <a:rPr lang="ru-RU" sz="1000"/>
                        <a:t>Перевод малых котельных мощностью до 500 кВт</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тонн</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28 000</a:t>
                      </a:r>
                      <a:endParaRPr lang="ru-RU" sz="1100">
                        <a:latin typeface="Calibri"/>
                        <a:ea typeface="Times New Roman"/>
                      </a:endParaRPr>
                    </a:p>
                  </a:txBody>
                  <a:tcPr marL="68580" marR="68580" marT="0" marB="0" anchor="ctr"/>
                </a:tc>
              </a:tr>
              <a:tr h="297708">
                <a:tc>
                  <a:txBody>
                    <a:bodyPr/>
                    <a:lstStyle/>
                    <a:p>
                      <a:pPr>
                        <a:lnSpc>
                          <a:spcPct val="115000"/>
                        </a:lnSpc>
                        <a:spcAft>
                          <a:spcPts val="0"/>
                        </a:spcAft>
                      </a:pPr>
                      <a:r>
                        <a:rPr lang="ru-RU" sz="1000"/>
                        <a:t>Создание новых потребителей за счет програмы расселения ветхого фонда, поддержки молодых специалистов и др.</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тонн</a:t>
                      </a:r>
                      <a:endParaRPr lang="ru-RU" sz="1100">
                        <a:latin typeface="Calibri"/>
                        <a:ea typeface="Times New Roman"/>
                      </a:endParaRPr>
                    </a:p>
                  </a:txBody>
                  <a:tcPr marL="68580" marR="68580" marT="0" marB="0" anchor="ctr"/>
                </a:tc>
                <a:tc>
                  <a:txBody>
                    <a:bodyPr/>
                    <a:lstStyle/>
                    <a:p>
                      <a:pPr algn="ctr">
                        <a:lnSpc>
                          <a:spcPct val="115000"/>
                        </a:lnSpc>
                        <a:spcAft>
                          <a:spcPts val="0"/>
                        </a:spcAft>
                      </a:pPr>
                      <a:r>
                        <a:rPr lang="ru-RU" sz="1000"/>
                        <a:t>4 000</a:t>
                      </a:r>
                      <a:endParaRPr lang="ru-RU" sz="1100">
                        <a:latin typeface="Calibri"/>
                        <a:ea typeface="Times New Roman"/>
                      </a:endParaRPr>
                    </a:p>
                  </a:txBody>
                  <a:tcPr marL="68580" marR="68580" marT="0" marB="0" anchor="ctr"/>
                </a:tc>
              </a:tr>
              <a:tr h="84944">
                <a:tc>
                  <a:txBody>
                    <a:bodyPr/>
                    <a:lstStyle/>
                    <a:p>
                      <a:pPr algn="ctr">
                        <a:lnSpc>
                          <a:spcPct val="115000"/>
                        </a:lnSpc>
                        <a:spcAft>
                          <a:spcPts val="0"/>
                        </a:spcAft>
                      </a:pPr>
                      <a:r>
                        <a:rPr lang="ru-RU" sz="1000" dirty="0"/>
                        <a:t>Итого</a:t>
                      </a:r>
                      <a:endParaRPr lang="ru-RU" sz="1100" dirty="0">
                        <a:latin typeface="Calibri"/>
                        <a:ea typeface="Times New Roman"/>
                      </a:endParaRPr>
                    </a:p>
                  </a:txBody>
                  <a:tcPr marL="68580" marR="68580" marT="0" marB="0" anchor="b"/>
                </a:tc>
                <a:tc>
                  <a:txBody>
                    <a:bodyPr/>
                    <a:lstStyle/>
                    <a:p>
                      <a:pPr algn="ctr">
                        <a:lnSpc>
                          <a:spcPct val="115000"/>
                        </a:lnSpc>
                        <a:spcAft>
                          <a:spcPts val="0"/>
                        </a:spcAft>
                      </a:pPr>
                      <a:r>
                        <a:rPr lang="ru-RU" sz="1000" dirty="0"/>
                        <a:t>тонн</a:t>
                      </a:r>
                      <a:endParaRPr lang="ru-RU" sz="1100" dirty="0">
                        <a:latin typeface="Calibri"/>
                        <a:ea typeface="Times New Roman"/>
                      </a:endParaRPr>
                    </a:p>
                  </a:txBody>
                  <a:tcPr marL="68580" marR="68580" marT="0" marB="0" anchor="ctr"/>
                </a:tc>
                <a:tc>
                  <a:txBody>
                    <a:bodyPr/>
                    <a:lstStyle/>
                    <a:p>
                      <a:pPr algn="ctr">
                        <a:lnSpc>
                          <a:spcPct val="115000"/>
                        </a:lnSpc>
                        <a:spcAft>
                          <a:spcPts val="0"/>
                        </a:spcAft>
                      </a:pPr>
                      <a:r>
                        <a:rPr lang="ru-RU" sz="1000" dirty="0"/>
                        <a:t>189 700</a:t>
                      </a:r>
                      <a:endParaRPr lang="ru-RU" sz="1100" dirty="0">
                        <a:latin typeface="Calibri"/>
                        <a:ea typeface="Times New Roman"/>
                      </a:endParaRPr>
                    </a:p>
                  </a:txBody>
                  <a:tcPr marL="68580" marR="68580" marT="0" marB="0" anchor="b"/>
                </a:tc>
              </a:tr>
            </a:tbl>
          </a:graphicData>
        </a:graphic>
      </p:graphicFrame>
      <p:sp>
        <p:nvSpPr>
          <p:cNvPr id="82021" name="Прямоугольник 12"/>
          <p:cNvSpPr>
            <a:spLocks noChangeArrowheads="1"/>
          </p:cNvSpPr>
          <p:nvPr/>
        </p:nvSpPr>
        <p:spPr bwMode="auto">
          <a:xfrm>
            <a:off x="2424113" y="4283075"/>
            <a:ext cx="2817812" cy="369888"/>
          </a:xfrm>
          <a:prstGeom prst="rect">
            <a:avLst/>
          </a:prstGeom>
          <a:noFill/>
          <a:ln w="19050">
            <a:noFill/>
            <a:prstDash val="sysDash"/>
            <a:miter lim="800000"/>
            <a:headEnd/>
            <a:tailEnd/>
          </a:ln>
        </p:spPr>
        <p:txBody>
          <a:bodyPr wrap="none">
            <a:spAutoFit/>
          </a:bodyPr>
          <a:lstStyle/>
          <a:p>
            <a:r>
              <a:rPr lang="ru-RU" b="1" u="sng">
                <a:solidFill>
                  <a:srgbClr val="002060"/>
                </a:solidFill>
                <a:latin typeface="Calibri" pitchFamily="34" charset="0"/>
                <a:cs typeface="Times New Roman" pitchFamily="18" charset="0"/>
              </a:rPr>
              <a:t>Перспектива потребления</a:t>
            </a:r>
            <a:endParaRPr lang="ru-RU" b="1" u="sng">
              <a:solidFill>
                <a:srgbClr val="002060"/>
              </a:solidFill>
              <a:latin typeface="Calibri" pitchFamily="34" charset="0"/>
            </a:endParaRPr>
          </a:p>
        </p:txBody>
      </p:sp>
      <p:sp>
        <p:nvSpPr>
          <p:cNvPr id="14" name="Прямоугольник 13"/>
          <p:cNvSpPr/>
          <p:nvPr/>
        </p:nvSpPr>
        <p:spPr>
          <a:xfrm>
            <a:off x="2351088" y="3644900"/>
            <a:ext cx="7848600" cy="600075"/>
          </a:xfrm>
          <a:prstGeom prst="rect">
            <a:avLst/>
          </a:prstGeom>
          <a:ln w="28575">
            <a:solidFill>
              <a:schemeClr val="accent1">
                <a:lumMod val="75000"/>
              </a:schemeClr>
            </a:solidFill>
            <a:prstDash val="dash"/>
          </a:ln>
        </p:spPr>
        <p:txBody>
          <a:bodyPr>
            <a:spAutoFit/>
          </a:bodyPr>
          <a:lstStyle/>
          <a:p>
            <a:pPr indent="457200" algn="just" fontAlgn="auto">
              <a:spcBef>
                <a:spcPts val="0"/>
              </a:spcBef>
              <a:spcAft>
                <a:spcPts val="0"/>
              </a:spcAft>
              <a:defRPr/>
            </a:pPr>
            <a:r>
              <a:rPr lang="ru-RU" sz="1100" dirty="0">
                <a:solidFill>
                  <a:srgbClr val="C00000"/>
                </a:solidFill>
                <a:latin typeface="+mn-lt"/>
                <a:cs typeface="Times New Roman" pitchFamily="18" charset="0"/>
              </a:rPr>
              <a:t>Администрация Нижегородской области в 2011-2012 г. уже модернизировала и построила ряд тепловых котельных  работающих  на местных, возобновляемых, экологически чистых энергоресурсах. В </a:t>
            </a:r>
            <a:r>
              <a:rPr lang="ru-RU" sz="1100" dirty="0" err="1">
                <a:solidFill>
                  <a:srgbClr val="C00000"/>
                </a:solidFill>
                <a:latin typeface="+mn-lt"/>
                <a:cs typeface="Times New Roman" pitchFamily="18" charset="0"/>
              </a:rPr>
              <a:t>Шахунском</a:t>
            </a:r>
            <a:r>
              <a:rPr lang="ru-RU" sz="1100" dirty="0">
                <a:solidFill>
                  <a:srgbClr val="C00000"/>
                </a:solidFill>
                <a:latin typeface="+mn-lt"/>
                <a:cs typeface="Times New Roman" pitchFamily="18" charset="0"/>
              </a:rPr>
              <a:t>, Семеновском, Ветлужском,  Воротынском районах Нижегородской области уже есть работающие на экологически чистых энергоресурсах котельные.</a:t>
            </a:r>
            <a:endParaRPr lang="ru-RU" sz="1100" dirty="0">
              <a:solidFill>
                <a:srgbClr val="C00000"/>
              </a:solidFill>
              <a:latin typeface="+mn-lt"/>
              <a:cs typeface="+mn-cs"/>
            </a:endParaRPr>
          </a:p>
        </p:txBody>
      </p:sp>
      <p:sp>
        <p:nvSpPr>
          <p:cNvPr id="82023" name="Прямоугольник 14"/>
          <p:cNvSpPr>
            <a:spLocks noChangeArrowheads="1"/>
          </p:cNvSpPr>
          <p:nvPr/>
        </p:nvSpPr>
        <p:spPr bwMode="auto">
          <a:xfrm>
            <a:off x="2459038" y="971550"/>
            <a:ext cx="3565525" cy="369888"/>
          </a:xfrm>
          <a:prstGeom prst="rect">
            <a:avLst/>
          </a:prstGeom>
          <a:noFill/>
          <a:ln w="19050">
            <a:noFill/>
            <a:prstDash val="sysDash"/>
            <a:miter lim="800000"/>
            <a:headEnd/>
            <a:tailEnd/>
          </a:ln>
        </p:spPr>
        <p:txBody>
          <a:bodyPr wrap="none">
            <a:spAutoFit/>
          </a:bodyPr>
          <a:lstStyle/>
          <a:p>
            <a:r>
              <a:rPr lang="ru-RU" b="1" u="sng">
                <a:solidFill>
                  <a:srgbClr val="002060"/>
                </a:solidFill>
                <a:latin typeface="Calibri" pitchFamily="34" charset="0"/>
                <a:cs typeface="Times New Roman" pitchFamily="18" charset="0"/>
              </a:rPr>
              <a:t>Участие администрации субъекта</a:t>
            </a:r>
            <a:endParaRPr lang="ru-RU" b="1" u="sng">
              <a:solidFill>
                <a:srgbClr val="002060"/>
              </a:solidFill>
              <a:latin typeface="Calibri" pitchFamily="34" charset="0"/>
            </a:endParaRPr>
          </a:p>
        </p:txBody>
      </p:sp>
      <p:sp>
        <p:nvSpPr>
          <p:cNvPr id="16" name="Прямоугольник 6"/>
          <p:cNvSpPr>
            <a:spLocks noChangeArrowheads="1"/>
          </p:cNvSpPr>
          <p:nvPr/>
        </p:nvSpPr>
        <p:spPr bwMode="auto">
          <a:xfrm>
            <a:off x="2566988" y="115888"/>
            <a:ext cx="7632700" cy="647700"/>
          </a:xfrm>
          <a:prstGeom prst="rect">
            <a:avLst/>
          </a:prstGeom>
          <a:noFill/>
          <a:ln w="9525">
            <a:noFill/>
            <a:miter lim="800000"/>
            <a:headEnd/>
            <a:tailEnd/>
          </a:ln>
        </p:spPr>
        <p:txBody>
          <a:bodyPr>
            <a:spAutoFit/>
          </a:bodyPr>
          <a:lstStyle/>
          <a:p>
            <a:pPr algn="ctr" fontAlgn="auto">
              <a:spcBef>
                <a:spcPts val="0"/>
              </a:spcBef>
              <a:spcAft>
                <a:spcPts val="0"/>
              </a:spcAft>
              <a:defRPr/>
            </a:pPr>
            <a:r>
              <a:rPr lang="ru-RU" b="1" dirty="0">
                <a:solidFill>
                  <a:schemeClr val="tx2">
                    <a:lumMod val="75000"/>
                  </a:schemeClr>
                </a:solidFill>
                <a:latin typeface="+mn-lt"/>
                <a:cs typeface="Times New Roman" pitchFamily="18" charset="0"/>
              </a:rPr>
              <a:t>Опыт применения лесных ресурсов в теплоэнергетике</a:t>
            </a:r>
            <a:br>
              <a:rPr lang="ru-RU" b="1" dirty="0">
                <a:solidFill>
                  <a:schemeClr val="tx2">
                    <a:lumMod val="75000"/>
                  </a:schemeClr>
                </a:solidFill>
                <a:latin typeface="+mn-lt"/>
                <a:cs typeface="Times New Roman" pitchFamily="18" charset="0"/>
              </a:rPr>
            </a:br>
            <a:r>
              <a:rPr lang="ru-RU" b="1" dirty="0">
                <a:solidFill>
                  <a:schemeClr val="tx2">
                    <a:lumMod val="75000"/>
                  </a:schemeClr>
                </a:solidFill>
                <a:latin typeface="+mn-lt"/>
                <a:cs typeface="Times New Roman" pitchFamily="18" charset="0"/>
              </a:rPr>
              <a:t>(Нижегородская область) </a:t>
            </a:r>
            <a:endParaRPr lang="ru-RU" b="1" dirty="0">
              <a:solidFill>
                <a:schemeClr val="tx2">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Прямоугольник 6"/>
          <p:cNvSpPr>
            <a:spLocks noChangeArrowheads="1"/>
          </p:cNvSpPr>
          <p:nvPr/>
        </p:nvSpPr>
        <p:spPr bwMode="auto">
          <a:xfrm>
            <a:off x="2566988" y="115888"/>
            <a:ext cx="7632700" cy="647700"/>
          </a:xfrm>
          <a:prstGeom prst="rect">
            <a:avLst/>
          </a:prstGeom>
          <a:noFill/>
          <a:ln w="9525">
            <a:noFill/>
            <a:miter lim="800000"/>
            <a:headEnd/>
            <a:tailEnd/>
          </a:ln>
        </p:spPr>
        <p:txBody>
          <a:bodyPr>
            <a:spAutoFit/>
          </a:bodyPr>
          <a:lstStyle/>
          <a:p>
            <a:pPr algn="ctr" fontAlgn="auto">
              <a:spcBef>
                <a:spcPts val="0"/>
              </a:spcBef>
              <a:spcAft>
                <a:spcPts val="0"/>
              </a:spcAft>
              <a:defRPr/>
            </a:pPr>
            <a:r>
              <a:rPr lang="ru-RU" b="1" dirty="0">
                <a:solidFill>
                  <a:schemeClr val="tx2">
                    <a:lumMod val="75000"/>
                  </a:schemeClr>
                </a:solidFill>
                <a:latin typeface="+mn-lt"/>
                <a:cs typeface="Times New Roman" pitchFamily="18" charset="0"/>
              </a:rPr>
              <a:t>Опыт применения лесных ресурсов в теплоэнергетике</a:t>
            </a:r>
            <a:br>
              <a:rPr lang="ru-RU" b="1" dirty="0">
                <a:solidFill>
                  <a:schemeClr val="tx2">
                    <a:lumMod val="75000"/>
                  </a:schemeClr>
                </a:solidFill>
                <a:latin typeface="+mn-lt"/>
                <a:cs typeface="Times New Roman" pitchFamily="18" charset="0"/>
              </a:rPr>
            </a:br>
            <a:r>
              <a:rPr lang="ru-RU" b="1" dirty="0">
                <a:solidFill>
                  <a:schemeClr val="tx2">
                    <a:lumMod val="75000"/>
                  </a:schemeClr>
                </a:solidFill>
                <a:latin typeface="+mn-lt"/>
                <a:cs typeface="Times New Roman" pitchFamily="18" charset="0"/>
              </a:rPr>
              <a:t>(Нижегородская область) </a:t>
            </a:r>
            <a:endParaRPr lang="ru-RU" b="1" dirty="0">
              <a:solidFill>
                <a:schemeClr val="tx2">
                  <a:lumMod val="75000"/>
                </a:schemeClr>
              </a:solidFill>
              <a:latin typeface="+mn-lt"/>
              <a:cs typeface="+mn-cs"/>
            </a:endParaRPr>
          </a:p>
        </p:txBody>
      </p:sp>
      <p:sp>
        <p:nvSpPr>
          <p:cNvPr id="9" name="Прямоугольник 8"/>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pic>
        <p:nvPicPr>
          <p:cNvPr id="82947" name="Содержимое 3" descr="20котельн копия.jpg"/>
          <p:cNvPicPr>
            <a:picLocks noGrp="1"/>
          </p:cNvPicPr>
          <p:nvPr>
            <p:ph idx="1"/>
          </p:nvPr>
        </p:nvPicPr>
        <p:blipFill>
          <a:blip r:embed="rId2"/>
          <a:srcRect/>
          <a:stretch>
            <a:fillRect/>
          </a:stretch>
        </p:blipFill>
        <p:spPr>
          <a:xfrm>
            <a:off x="1703388" y="4921250"/>
            <a:ext cx="2879725" cy="1855788"/>
          </a:xfrm>
        </p:spPr>
      </p:pic>
      <p:pic>
        <p:nvPicPr>
          <p:cNvPr id="82948" name="Рисунок 4" descr="IMG_0420.JPG"/>
          <p:cNvPicPr>
            <a:picLocks noChangeAspect="1"/>
          </p:cNvPicPr>
          <p:nvPr/>
        </p:nvPicPr>
        <p:blipFill>
          <a:blip r:embed="rId3"/>
          <a:srcRect/>
          <a:stretch>
            <a:fillRect/>
          </a:stretch>
        </p:blipFill>
        <p:spPr bwMode="auto">
          <a:xfrm>
            <a:off x="7464425" y="2492375"/>
            <a:ext cx="2952750" cy="1873250"/>
          </a:xfrm>
          <a:prstGeom prst="rect">
            <a:avLst/>
          </a:prstGeom>
          <a:noFill/>
          <a:ln w="9525">
            <a:noFill/>
            <a:miter lim="800000"/>
            <a:headEnd/>
            <a:tailEnd/>
          </a:ln>
        </p:spPr>
      </p:pic>
      <p:sp>
        <p:nvSpPr>
          <p:cNvPr id="15" name="TextBox 4"/>
          <p:cNvSpPr txBox="1">
            <a:spLocks noChangeArrowheads="1"/>
          </p:cNvSpPr>
          <p:nvPr/>
        </p:nvSpPr>
        <p:spPr bwMode="auto">
          <a:xfrm>
            <a:off x="1992313" y="1052513"/>
            <a:ext cx="8424862" cy="1169987"/>
          </a:xfrm>
          <a:prstGeom prst="rect">
            <a:avLst/>
          </a:prstGeom>
          <a:noFill/>
          <a:ln w="28575">
            <a:solidFill>
              <a:schemeClr val="accent6">
                <a:lumMod val="50000"/>
              </a:schemeClr>
            </a:solidFill>
            <a:prstDash val="sysDash"/>
            <a:miter lim="800000"/>
            <a:headEnd/>
            <a:tailEnd/>
          </a:ln>
        </p:spPr>
        <p:txBody>
          <a:bodyPr>
            <a:spAutoFit/>
          </a:bodyPr>
          <a:lstStyle/>
          <a:p>
            <a:pPr algn="just" fontAlgn="auto">
              <a:spcBef>
                <a:spcPts val="0"/>
              </a:spcBef>
              <a:spcAft>
                <a:spcPts val="0"/>
              </a:spcAft>
              <a:buFont typeface="Wingdings" pitchFamily="2" charset="2"/>
              <a:buChar char="Ø"/>
              <a:defRPr/>
            </a:pPr>
            <a:r>
              <a:rPr lang="ru-RU" sz="1200" dirty="0">
                <a:solidFill>
                  <a:srgbClr val="0070C0"/>
                </a:solidFill>
                <a:latin typeface="+mn-lt"/>
                <a:cs typeface="Times New Roman" pitchFamily="18" charset="0"/>
              </a:rPr>
              <a:t>    </a:t>
            </a:r>
            <a:r>
              <a:rPr lang="ru-RU" sz="1200" dirty="0">
                <a:solidFill>
                  <a:srgbClr val="C00000"/>
                </a:solidFill>
                <a:latin typeface="+mn-lt"/>
                <a:cs typeface="Times New Roman" pitchFamily="18" charset="0"/>
              </a:rPr>
              <a:t>   </a:t>
            </a:r>
            <a:r>
              <a:rPr lang="ru-RU" sz="1400" b="1" dirty="0">
                <a:solidFill>
                  <a:srgbClr val="0070C0"/>
                </a:solidFill>
                <a:latin typeface="+mn-lt"/>
                <a:cs typeface="Times New Roman" pitchFamily="18" charset="0"/>
              </a:rPr>
              <a:t>Леса занимают более половины территории области.  Ежегодный прирост древесины составляет 9,6 млн. куб.м. Объем расчетной лесосеки 6,3 млн.куб.м, использование расчетной лесосеки – 51%.</a:t>
            </a:r>
          </a:p>
          <a:p>
            <a:pPr algn="just" fontAlgn="auto">
              <a:spcBef>
                <a:spcPts val="0"/>
              </a:spcBef>
              <a:spcAft>
                <a:spcPts val="0"/>
              </a:spcAft>
              <a:buFont typeface="Wingdings" pitchFamily="2" charset="2"/>
              <a:buChar char="Ø"/>
              <a:defRPr/>
            </a:pPr>
            <a:r>
              <a:rPr lang="ru-RU" sz="1400" b="1" dirty="0">
                <a:solidFill>
                  <a:srgbClr val="0070C0"/>
                </a:solidFill>
                <a:latin typeface="+mn-lt"/>
                <a:cs typeface="Times New Roman" pitchFamily="18" charset="0"/>
              </a:rPr>
              <a:t>В 2008 году Правительством Нижегородской области была поставлена задача до 2015 года  модернизировать объекты тепловой энергетики под возможность использования в энергетическом балансе возобновляемых (древесных) источников энергии.</a:t>
            </a:r>
          </a:p>
        </p:txBody>
      </p:sp>
      <p:sp>
        <p:nvSpPr>
          <p:cNvPr id="82950" name="TextBox 10"/>
          <p:cNvSpPr txBox="1">
            <a:spLocks noChangeArrowheads="1"/>
          </p:cNvSpPr>
          <p:nvPr/>
        </p:nvSpPr>
        <p:spPr bwMode="auto">
          <a:xfrm>
            <a:off x="4727575" y="4779963"/>
            <a:ext cx="2376488" cy="277812"/>
          </a:xfrm>
          <a:prstGeom prst="rect">
            <a:avLst/>
          </a:prstGeom>
          <a:noFill/>
          <a:ln w="9525">
            <a:noFill/>
            <a:miter lim="800000"/>
            <a:headEnd/>
            <a:tailEnd/>
          </a:ln>
        </p:spPr>
        <p:txBody>
          <a:bodyPr>
            <a:spAutoFit/>
          </a:bodyPr>
          <a:lstStyle/>
          <a:p>
            <a:pPr algn="just"/>
            <a:r>
              <a:rPr lang="ru-RU" sz="1200">
                <a:latin typeface="Calibri" pitchFamily="34" charset="0"/>
                <a:cs typeface="Times New Roman" pitchFamily="18" charset="0"/>
              </a:rPr>
              <a:t>      </a:t>
            </a:r>
            <a:endParaRPr lang="ru-RU" sz="1200">
              <a:latin typeface="Calibri" pitchFamily="34" charset="0"/>
            </a:endParaRPr>
          </a:p>
        </p:txBody>
      </p:sp>
      <p:sp>
        <p:nvSpPr>
          <p:cNvPr id="11" name="TextBox 10"/>
          <p:cNvSpPr txBox="1"/>
          <p:nvPr/>
        </p:nvSpPr>
        <p:spPr>
          <a:xfrm>
            <a:off x="10069513" y="333375"/>
            <a:ext cx="419100" cy="64611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ru-RU" sz="3600" b="1" dirty="0">
                <a:solidFill>
                  <a:srgbClr val="00B050"/>
                </a:solidFill>
              </a:rPr>
              <a:t>6</a:t>
            </a:r>
          </a:p>
        </p:txBody>
      </p:sp>
      <p:pic>
        <p:nvPicPr>
          <p:cNvPr id="82952" name="Содержимое 6" descr="17котельн копия.jpg"/>
          <p:cNvPicPr>
            <a:picLocks/>
          </p:cNvPicPr>
          <p:nvPr/>
        </p:nvPicPr>
        <p:blipFill>
          <a:blip r:embed="rId4"/>
          <a:srcRect/>
          <a:stretch>
            <a:fillRect/>
          </a:stretch>
        </p:blipFill>
        <p:spPr bwMode="auto">
          <a:xfrm>
            <a:off x="1703388" y="2349500"/>
            <a:ext cx="2808287" cy="2232025"/>
          </a:xfrm>
          <a:prstGeom prst="rect">
            <a:avLst/>
          </a:prstGeom>
          <a:noFill/>
          <a:ln w="9525">
            <a:noFill/>
            <a:miter lim="800000"/>
            <a:headEnd/>
            <a:tailEnd/>
          </a:ln>
        </p:spPr>
      </p:pic>
      <p:sp>
        <p:nvSpPr>
          <p:cNvPr id="82953" name="TextBox 7"/>
          <p:cNvSpPr txBox="1">
            <a:spLocks noChangeArrowheads="1"/>
          </p:cNvSpPr>
          <p:nvPr/>
        </p:nvSpPr>
        <p:spPr bwMode="auto">
          <a:xfrm>
            <a:off x="4727575" y="2565400"/>
            <a:ext cx="2447925" cy="276225"/>
          </a:xfrm>
          <a:prstGeom prst="rect">
            <a:avLst/>
          </a:prstGeom>
          <a:noFill/>
          <a:ln w="9525">
            <a:noFill/>
            <a:miter lim="800000"/>
            <a:headEnd/>
            <a:tailEnd/>
          </a:ln>
        </p:spPr>
        <p:txBody>
          <a:bodyPr>
            <a:spAutoFit/>
          </a:bodyPr>
          <a:lstStyle/>
          <a:p>
            <a:pPr algn="just"/>
            <a:r>
              <a:rPr lang="ru-RU" sz="1200">
                <a:latin typeface="Calibri" pitchFamily="34" charset="0"/>
                <a:cs typeface="Times New Roman" pitchFamily="18" charset="0"/>
              </a:rPr>
              <a:t>       </a:t>
            </a:r>
          </a:p>
        </p:txBody>
      </p:sp>
      <p:pic>
        <p:nvPicPr>
          <p:cNvPr id="82954" name="Рисунок 4" descr="7котельн копия.jpg"/>
          <p:cNvPicPr>
            <a:picLocks noChangeAspect="1" noChangeArrowheads="1"/>
          </p:cNvPicPr>
          <p:nvPr/>
        </p:nvPicPr>
        <p:blipFill>
          <a:blip r:embed="rId5"/>
          <a:srcRect/>
          <a:stretch>
            <a:fillRect/>
          </a:stretch>
        </p:blipFill>
        <p:spPr bwMode="auto">
          <a:xfrm>
            <a:off x="7391400" y="4581525"/>
            <a:ext cx="3057525" cy="1965325"/>
          </a:xfrm>
          <a:prstGeom prst="rect">
            <a:avLst/>
          </a:prstGeom>
          <a:noFill/>
          <a:ln w="9525">
            <a:noFill/>
            <a:miter lim="800000"/>
            <a:headEnd/>
            <a:tailEnd/>
          </a:ln>
        </p:spPr>
      </p:pic>
      <p:sp>
        <p:nvSpPr>
          <p:cNvPr id="21" name="Стрелка вправо 20"/>
          <p:cNvSpPr/>
          <p:nvPr/>
        </p:nvSpPr>
        <p:spPr>
          <a:xfrm>
            <a:off x="4800600" y="3429000"/>
            <a:ext cx="2590800" cy="1079500"/>
          </a:xfrm>
          <a:prstGeom prst="rightArrow">
            <a:avLst/>
          </a:prstGeom>
        </p:spPr>
        <p:style>
          <a:lnRef idx="1">
            <a:schemeClr val="accent1"/>
          </a:lnRef>
          <a:fillRef idx="2">
            <a:schemeClr val="accent1"/>
          </a:fillRef>
          <a:effectRef idx="1">
            <a:schemeClr val="accent1"/>
          </a:effectRef>
          <a:fontRef idx="minor">
            <a:schemeClr val="dk1"/>
          </a:fontRef>
        </p:style>
        <p:txBody>
          <a:bodyPr anchor="ctr"/>
          <a:lstStyle/>
          <a:p>
            <a:pPr algn="just" fontAlgn="auto">
              <a:spcBef>
                <a:spcPts val="0"/>
              </a:spcBef>
              <a:spcAft>
                <a:spcPts val="0"/>
              </a:spcAft>
              <a:defRPr/>
            </a:pPr>
            <a:r>
              <a:rPr lang="ru-RU" sz="1100" dirty="0">
                <a:solidFill>
                  <a:schemeClr val="tx1"/>
                </a:solidFill>
                <a:cs typeface="Times New Roman" pitchFamily="18" charset="0"/>
              </a:rPr>
              <a:t>Поселок </a:t>
            </a:r>
            <a:r>
              <a:rPr lang="ru-RU" sz="1100" dirty="0" err="1">
                <a:solidFill>
                  <a:schemeClr val="tx1"/>
                </a:solidFill>
                <a:cs typeface="Times New Roman" pitchFamily="18" charset="0"/>
              </a:rPr>
              <a:t>Сява</a:t>
            </a:r>
            <a:r>
              <a:rPr lang="ru-RU" sz="1100" dirty="0">
                <a:solidFill>
                  <a:schemeClr val="tx1"/>
                </a:solidFill>
                <a:cs typeface="Times New Roman" pitchFamily="18" charset="0"/>
              </a:rPr>
              <a:t> насчитывает 4000 жителей и  более 20 объектов бюджетных учреждений</a:t>
            </a:r>
            <a:endParaRPr lang="ru-RU" sz="1100" dirty="0">
              <a:solidFill>
                <a:schemeClr val="tx1"/>
              </a:solidFill>
            </a:endParaRPr>
          </a:p>
        </p:txBody>
      </p:sp>
      <p:sp>
        <p:nvSpPr>
          <p:cNvPr id="22" name="Стрелка влево 21"/>
          <p:cNvSpPr/>
          <p:nvPr/>
        </p:nvSpPr>
        <p:spPr>
          <a:xfrm>
            <a:off x="4656138" y="2276475"/>
            <a:ext cx="2592387" cy="1152525"/>
          </a:xfrm>
          <a:prstGeom prst="left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ru-RU" sz="1100" dirty="0">
                <a:solidFill>
                  <a:schemeClr val="tx1"/>
                </a:solidFill>
                <a:cs typeface="Times New Roman" pitchFamily="18" charset="0"/>
              </a:rPr>
              <a:t>Котельная № 7 г. Шахунья. Начало работы январь 2012г. Мощность 8 МВт  обеспечивает 2000 жителей</a:t>
            </a:r>
            <a:endParaRPr lang="ru-RU" sz="1100" dirty="0">
              <a:solidFill>
                <a:schemeClr val="tx1"/>
              </a:solidFill>
            </a:endParaRPr>
          </a:p>
        </p:txBody>
      </p:sp>
      <p:sp>
        <p:nvSpPr>
          <p:cNvPr id="23" name="Двойная стрелка влево/вправо 22"/>
          <p:cNvSpPr/>
          <p:nvPr/>
        </p:nvSpPr>
        <p:spPr>
          <a:xfrm>
            <a:off x="4583113" y="4652963"/>
            <a:ext cx="2808287" cy="1871662"/>
          </a:xfrm>
          <a:prstGeom prst="leftRightArrow">
            <a:avLst/>
          </a:prstGeom>
        </p:spPr>
        <p:style>
          <a:lnRef idx="1">
            <a:schemeClr val="accent1"/>
          </a:lnRef>
          <a:fillRef idx="2">
            <a:schemeClr val="accent1"/>
          </a:fillRef>
          <a:effectRef idx="1">
            <a:schemeClr val="accent1"/>
          </a:effectRef>
          <a:fontRef idx="minor">
            <a:schemeClr val="dk1"/>
          </a:fontRef>
        </p:style>
        <p:txBody>
          <a:bodyPr anchor="ctr"/>
          <a:lstStyle/>
          <a:p>
            <a:pPr algn="just" fontAlgn="auto">
              <a:spcBef>
                <a:spcPts val="0"/>
              </a:spcBef>
              <a:spcAft>
                <a:spcPts val="0"/>
              </a:spcAft>
              <a:defRPr/>
            </a:pPr>
            <a:r>
              <a:rPr lang="ru-RU" sz="1100" dirty="0">
                <a:solidFill>
                  <a:schemeClr val="tx1"/>
                </a:solidFill>
                <a:cs typeface="Times New Roman" pitchFamily="18" charset="0"/>
              </a:rPr>
              <a:t>Город Шахунья, котельная мощностью 24 МВт обслуживает микрорайон с количеством проживающих 5600 человек</a:t>
            </a:r>
            <a:endParaRPr lang="ru-RU" sz="1100"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7"/>
          <p:cNvPicPr>
            <a:picLocks noChangeAspect="1" noChangeArrowheads="1"/>
          </p:cNvPicPr>
          <p:nvPr/>
        </p:nvPicPr>
        <p:blipFill>
          <a:blip r:embed="rId2"/>
          <a:srcRect/>
          <a:stretch>
            <a:fillRect/>
          </a:stretch>
        </p:blipFill>
        <p:spPr bwMode="auto">
          <a:xfrm>
            <a:off x="2711450" y="1052513"/>
            <a:ext cx="6769100" cy="3529012"/>
          </a:xfrm>
          <a:prstGeom prst="rect">
            <a:avLst/>
          </a:prstGeom>
          <a:noFill/>
          <a:ln w="9525">
            <a:noFill/>
            <a:miter lim="800000"/>
            <a:headEnd/>
            <a:tailEnd/>
          </a:ln>
        </p:spPr>
      </p:pic>
      <p:sp>
        <p:nvSpPr>
          <p:cNvPr id="83970" name="Прямоугольник 5"/>
          <p:cNvSpPr>
            <a:spLocks noChangeArrowheads="1"/>
          </p:cNvSpPr>
          <p:nvPr/>
        </p:nvSpPr>
        <p:spPr bwMode="auto">
          <a:xfrm>
            <a:off x="1847850" y="4724400"/>
            <a:ext cx="8640763" cy="1755775"/>
          </a:xfrm>
          <a:prstGeom prst="rect">
            <a:avLst/>
          </a:prstGeom>
          <a:noFill/>
          <a:ln w="38100">
            <a:solidFill>
              <a:srgbClr val="0070C0"/>
            </a:solidFill>
            <a:prstDash val="dash"/>
            <a:miter lim="800000"/>
            <a:headEnd/>
            <a:tailEnd/>
          </a:ln>
        </p:spPr>
        <p:txBody>
          <a:bodyPr>
            <a:spAutoFit/>
          </a:bodyPr>
          <a:lstStyle/>
          <a:p>
            <a:pPr indent="457200" algn="just"/>
            <a:r>
              <a:rPr lang="ru-RU" b="1">
                <a:solidFill>
                  <a:srgbClr val="C00000"/>
                </a:solidFill>
                <a:latin typeface="Calibri" pitchFamily="34" charset="0"/>
              </a:rPr>
              <a:t>Развитие спроса на древесное биотопливо в объеме 80 млн. тонн создаст рынок сбыта для 200 млн. куб. м древесины малоценных пород и отходов лесопереработки.</a:t>
            </a:r>
          </a:p>
          <a:p>
            <a:pPr indent="457200" algn="just"/>
            <a:r>
              <a:rPr lang="ru-RU" b="1">
                <a:solidFill>
                  <a:srgbClr val="C00000"/>
                </a:solidFill>
                <a:latin typeface="Calibri" pitchFamily="34" charset="0"/>
              </a:rPr>
              <a:t>Вовлечение 50 млн. куб. м древесины, оставляемой на лесосеках и нижних складах позволит внедрить интенсивную модель лесопользования и повысить рентабельность лесозаготовок на 25-30%.</a:t>
            </a:r>
          </a:p>
        </p:txBody>
      </p:sp>
      <p:sp>
        <p:nvSpPr>
          <p:cNvPr id="9" name="Прямоугольник 8"/>
          <p:cNvSpPr/>
          <p:nvPr/>
        </p:nvSpPr>
        <p:spPr>
          <a:xfrm>
            <a:off x="2592388" y="876300"/>
            <a:ext cx="7618412" cy="46038"/>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srgbClr val="FFFFFF"/>
              </a:solidFill>
              <a:cs typeface="Arial" charset="0"/>
            </a:endParaRPr>
          </a:p>
        </p:txBody>
      </p:sp>
      <p:sp>
        <p:nvSpPr>
          <p:cNvPr id="10" name="TextBox 9"/>
          <p:cNvSpPr txBox="1"/>
          <p:nvPr/>
        </p:nvSpPr>
        <p:spPr>
          <a:xfrm>
            <a:off x="2566988" y="323850"/>
            <a:ext cx="7777162" cy="368300"/>
          </a:xfrm>
          <a:prstGeom prst="rect">
            <a:avLst/>
          </a:prstGeom>
          <a:noFill/>
          <a:ln w="38100">
            <a:noFill/>
            <a:prstDash val="sysDash"/>
          </a:ln>
        </p:spPr>
        <p:txBody>
          <a:bodyPr>
            <a:spAutoFit/>
          </a:bodyPr>
          <a:lstStyle/>
          <a:p>
            <a:pPr algn="ctr" fontAlgn="auto">
              <a:spcBef>
                <a:spcPts val="0"/>
              </a:spcBef>
              <a:spcAft>
                <a:spcPts val="0"/>
              </a:spcAft>
              <a:defRPr/>
            </a:pPr>
            <a:r>
              <a:rPr lang="ru-RU" b="1" dirty="0">
                <a:solidFill>
                  <a:schemeClr val="tx2">
                    <a:lumMod val="75000"/>
                  </a:schemeClr>
                </a:solidFill>
                <a:latin typeface="+mn-lt"/>
                <a:cs typeface="+mn-cs"/>
              </a:rPr>
              <a:t>Производство </a:t>
            </a:r>
            <a:r>
              <a:rPr lang="ru-RU" b="1" dirty="0" err="1">
                <a:solidFill>
                  <a:schemeClr val="tx2">
                    <a:lumMod val="75000"/>
                  </a:schemeClr>
                </a:solidFill>
                <a:latin typeface="+mn-lt"/>
                <a:cs typeface="+mn-cs"/>
              </a:rPr>
              <a:t>биотоплива</a:t>
            </a:r>
            <a:r>
              <a:rPr lang="ru-RU" b="1" dirty="0">
                <a:solidFill>
                  <a:schemeClr val="tx2">
                    <a:lumMod val="75000"/>
                  </a:schemeClr>
                </a:solidFill>
                <a:latin typeface="+mn-lt"/>
                <a:cs typeface="+mn-cs"/>
              </a:rPr>
              <a:t> – путь интенсификации лесопользования  </a:t>
            </a:r>
          </a:p>
        </p:txBody>
      </p:sp>
      <p:sp>
        <p:nvSpPr>
          <p:cNvPr id="11" name="TextBox 10"/>
          <p:cNvSpPr txBox="1"/>
          <p:nvPr/>
        </p:nvSpPr>
        <p:spPr>
          <a:xfrm>
            <a:off x="9998075" y="500063"/>
            <a:ext cx="184150" cy="64611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endParaRPr lang="ru-RU" sz="3600" b="1" dirty="0">
              <a:solidFill>
                <a:srgbClr val="00B05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0"/>
          <p:cNvPicPr>
            <a:picLocks noChangeAspect="1" noChangeArrowheads="1"/>
          </p:cNvPicPr>
          <p:nvPr/>
        </p:nvPicPr>
        <p:blipFill>
          <a:blip r:embed="rId2"/>
          <a:srcRect/>
          <a:stretch>
            <a:fillRect/>
          </a:stretch>
        </p:blipFill>
        <p:spPr bwMode="auto">
          <a:xfrm>
            <a:off x="1847850" y="765175"/>
            <a:ext cx="8501063" cy="5334000"/>
          </a:xfrm>
          <a:prstGeom prst="rect">
            <a:avLst/>
          </a:prstGeom>
          <a:noFill/>
          <a:ln w="9525">
            <a:noFill/>
            <a:miter lim="800000"/>
            <a:headEnd/>
            <a:tailEnd/>
          </a:ln>
        </p:spPr>
      </p:pic>
      <p:sp>
        <p:nvSpPr>
          <p:cNvPr id="5" name="Прямоугольник с двумя скругленными соседними углами 4"/>
          <p:cNvSpPr/>
          <p:nvPr/>
        </p:nvSpPr>
        <p:spPr>
          <a:xfrm rot="10800000">
            <a:off x="1881188" y="6215063"/>
            <a:ext cx="8501062" cy="357187"/>
          </a:xfrm>
          <a:prstGeom prst="round2Same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Прямоугольник с двумя скругленными соседними углами 5"/>
          <p:cNvSpPr/>
          <p:nvPr/>
        </p:nvSpPr>
        <p:spPr>
          <a:xfrm>
            <a:off x="1881188" y="357188"/>
            <a:ext cx="8501062" cy="357187"/>
          </a:xfrm>
          <a:prstGeom prst="round2Same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TextBox 6"/>
          <p:cNvSpPr txBox="1"/>
          <p:nvPr/>
        </p:nvSpPr>
        <p:spPr>
          <a:xfrm>
            <a:off x="3285600" y="3071810"/>
            <a:ext cx="6025111"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ru-RU"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Благодарю за внимание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5125"/>
            <a:ext cx="12022138" cy="1325563"/>
          </a:xfrm>
        </p:spPr>
        <p:txBody>
          <a:bodyPr rtlCol="0">
            <a:normAutofit fontScale="90000"/>
          </a:bodyPr>
          <a:lstStyle/>
          <a:p>
            <a:pPr algn="ctr" fontAlgn="auto">
              <a:spcAft>
                <a:spcPts val="0"/>
              </a:spcAft>
              <a:defRPr/>
            </a:pPr>
            <a:r>
              <a:rPr lang="ru-RU" sz="4000" dirty="0" smtClean="0">
                <a:solidFill>
                  <a:schemeClr val="tx2"/>
                </a:solidFill>
                <a:latin typeface="Arial Black" panose="020B0A04020102020204" pitchFamily="34" charset="0"/>
              </a:rPr>
              <a:t>     Дрова – традиционное био-топливо</a:t>
            </a:r>
            <a:br>
              <a:rPr lang="ru-RU" sz="4000" dirty="0" smtClean="0">
                <a:solidFill>
                  <a:schemeClr val="tx2"/>
                </a:solidFill>
                <a:latin typeface="Arial Black" panose="020B0A04020102020204" pitchFamily="34" charset="0"/>
              </a:rPr>
            </a:br>
            <a:r>
              <a:rPr lang="ru-RU" sz="4000" dirty="0" smtClean="0"/>
              <a:t> </a:t>
            </a:r>
            <a:r>
              <a:rPr lang="ru-RU" sz="2700" dirty="0" smtClean="0">
                <a:latin typeface="Arial Black" pitchFamily="34" charset="0"/>
              </a:rPr>
              <a:t>Термин «</a:t>
            </a:r>
            <a:r>
              <a:rPr lang="ru-RU" sz="2700" dirty="0" err="1" smtClean="0">
                <a:latin typeface="Arial Black" pitchFamily="34" charset="0"/>
              </a:rPr>
              <a:t>Биоэнергия</a:t>
            </a:r>
            <a:r>
              <a:rPr lang="ru-RU" sz="2700" dirty="0" smtClean="0">
                <a:latin typeface="Arial Black" pitchFamily="34" charset="0"/>
              </a:rPr>
              <a:t>» относится ко всем видам энергии, полученным из био-топлива (ФАО ООН, Рим 2008)</a:t>
            </a:r>
            <a:r>
              <a:rPr lang="ru-RU" sz="5400" dirty="0" smtClean="0"/>
              <a:t/>
            </a:r>
            <a:br>
              <a:rPr lang="ru-RU" sz="5400" dirty="0" smtClean="0"/>
            </a:br>
            <a:r>
              <a:rPr lang="ru-RU" sz="5400" b="1" dirty="0" smtClean="0"/>
              <a:t> </a:t>
            </a:r>
            <a:endParaRPr lang="ru-RU" sz="4000" dirty="0">
              <a:solidFill>
                <a:schemeClr val="tx2"/>
              </a:solidFill>
              <a:latin typeface="Arial Black" panose="020B0A04020102020204" pitchFamily="34" charset="0"/>
            </a:endParaRPr>
          </a:p>
        </p:txBody>
      </p:sp>
      <p:pic>
        <p:nvPicPr>
          <p:cNvPr id="26626" name="Объект 3"/>
          <p:cNvPicPr>
            <a:picLocks noGrp="1" noChangeAspect="1"/>
          </p:cNvPicPr>
          <p:nvPr>
            <p:ph idx="1"/>
          </p:nvPr>
        </p:nvPicPr>
        <p:blipFill>
          <a:blip r:embed="rId2"/>
          <a:srcRect/>
          <a:stretch>
            <a:fillRect/>
          </a:stretch>
        </p:blipFill>
        <p:spPr>
          <a:xfrm>
            <a:off x="1638300" y="1500188"/>
            <a:ext cx="7791450" cy="5845175"/>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3"/>
          <p:cNvSpPr>
            <a:spLocks noGrp="1"/>
          </p:cNvSpPr>
          <p:nvPr>
            <p:ph type="title"/>
          </p:nvPr>
        </p:nvSpPr>
        <p:spPr>
          <a:xfrm>
            <a:off x="150813" y="365125"/>
            <a:ext cx="11202987" cy="1325563"/>
          </a:xfrm>
        </p:spPr>
        <p:txBody>
          <a:bodyPr/>
          <a:lstStyle/>
          <a:p>
            <a:pPr algn="ctr"/>
            <a:r>
              <a:rPr lang="ru-RU" b="1" smtClean="0">
                <a:solidFill>
                  <a:srgbClr val="00B0F0"/>
                </a:solidFill>
                <a:latin typeface="Arial" charset="0"/>
                <a:cs typeface="Arial" charset="0"/>
              </a:rPr>
              <a:t>Био-топливо как часть лесного сектора</a:t>
            </a:r>
          </a:p>
        </p:txBody>
      </p:sp>
      <p:sp>
        <p:nvSpPr>
          <p:cNvPr id="5" name="Содержимое 4"/>
          <p:cNvSpPr>
            <a:spLocks noGrp="1"/>
          </p:cNvSpPr>
          <p:nvPr>
            <p:ph idx="1"/>
          </p:nvPr>
        </p:nvSpPr>
        <p:spPr>
          <a:xfrm>
            <a:off x="184150" y="1825625"/>
            <a:ext cx="11769725" cy="4818063"/>
          </a:xfrm>
        </p:spPr>
        <p:txBody>
          <a:bodyPr rtlCol="0">
            <a:normAutofit fontScale="92500" lnSpcReduction="10000"/>
          </a:bodyPr>
          <a:lstStyle/>
          <a:p>
            <a:pPr fontAlgn="auto">
              <a:spcAft>
                <a:spcPts val="0"/>
              </a:spcAft>
              <a:buFont typeface="Arial" panose="020B0604020202020204" pitchFamily="34" charset="0"/>
              <a:buChar char="•"/>
              <a:defRPr/>
            </a:pPr>
            <a:r>
              <a:rPr lang="ru-RU" b="1" i="1" dirty="0" smtClean="0"/>
              <a:t>В последние 5-10 лет из всех видов древесных продуктов (бумага и картон, древесные плиты, фанера, пиломатериалы, конструкционные материалы из древесины и др.), наиболее динамично развивается </a:t>
            </a:r>
            <a:r>
              <a:rPr lang="ru-RU" b="1" i="1" dirty="0" err="1" smtClean="0"/>
              <a:t>биотопливо</a:t>
            </a:r>
            <a:r>
              <a:rPr lang="ru-RU" b="1" i="1" dirty="0" smtClean="0"/>
              <a:t> и, прежде всего, древесные пеллеты.  По данным </a:t>
            </a:r>
            <a:r>
              <a:rPr lang="en-US" b="1" i="1" dirty="0" smtClean="0"/>
              <a:t>UNECE</a:t>
            </a:r>
            <a:r>
              <a:rPr lang="ru-RU" b="1" i="1" dirty="0" smtClean="0"/>
              <a:t>/</a:t>
            </a:r>
            <a:r>
              <a:rPr lang="en-US" b="1" i="1" dirty="0" smtClean="0"/>
              <a:t>FAO TIMBER database</a:t>
            </a:r>
            <a:r>
              <a:rPr lang="ru-RU" b="1" i="1" dirty="0" smtClean="0"/>
              <a:t>, 2015, (июнь 2015 года), производство древесных пеллет в регионе </a:t>
            </a:r>
            <a:r>
              <a:rPr lang="en-US" b="1" i="1" dirty="0" smtClean="0"/>
              <a:t>UNECE</a:t>
            </a:r>
            <a:r>
              <a:rPr lang="ru-RU" b="1" i="1" dirty="0" smtClean="0"/>
              <a:t> (Западная Европа, СНГ, Северная Америка) составило около 25 млн. тонн, в то время, как в 2012 году оно составляло около 19 млн. тонн. За год, с 2013 по 2014 год в США рост составил 21,1%, в РФ – 30,5%. </a:t>
            </a:r>
            <a:endParaRPr lang="ru-RU" dirty="0" smtClean="0"/>
          </a:p>
          <a:p>
            <a:pPr fontAlgn="auto">
              <a:spcAft>
                <a:spcPts val="0"/>
              </a:spcAft>
              <a:buFont typeface="Arial" panose="020B0604020202020204" pitchFamily="34" charset="0"/>
              <a:buChar char="•"/>
              <a:defRPr/>
            </a:pPr>
            <a:r>
              <a:rPr lang="ru-RU" b="1" i="1" dirty="0" smtClean="0"/>
              <a:t>Потребление пеллет в регионе </a:t>
            </a:r>
            <a:r>
              <a:rPr lang="en-US" b="1" i="1" dirty="0" smtClean="0"/>
              <a:t>UNECE</a:t>
            </a:r>
            <a:r>
              <a:rPr lang="ru-RU" b="1" i="1" dirty="0" smtClean="0"/>
              <a:t> (Западная Европа, СНГ, Северная Америка) выросло с 18 млн. тонн в 2012 году до свыше 25 млн. тонн в 2014 году, т.е. рост на 40%.</a:t>
            </a:r>
            <a:endParaRPr lang="ru-RU" dirty="0" smtClean="0"/>
          </a:p>
          <a:p>
            <a:pPr fontAlgn="auto">
              <a:spcAft>
                <a:spcPts val="0"/>
              </a:spcAft>
              <a:buFont typeface="Arial" panose="020B0604020202020204" pitchFamily="34" charset="0"/>
              <a:buChar char="•"/>
              <a:defRPr/>
            </a:pPr>
            <a:r>
              <a:rPr lang="ru-RU" b="1" i="1" dirty="0" smtClean="0"/>
              <a:t>Практически можно говорить о создании за последние 10-15 лет нового, динамично развивающегося, самостоятельного сегмента лесного сектора.</a:t>
            </a:r>
            <a:endParaRPr lang="ru-RU" dirty="0" smtClean="0"/>
          </a:p>
          <a:p>
            <a:pPr fontAlgn="auto">
              <a:spcAft>
                <a:spcPts val="0"/>
              </a:spcAft>
              <a:buFont typeface="Arial" panose="020B0604020202020204" pitchFamily="34" charset="0"/>
              <a:buChar char="•"/>
              <a:defRPr/>
            </a:pP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pPr algn="ctr"/>
            <a:r>
              <a:rPr lang="ru-RU" sz="2000" b="1" smtClean="0">
                <a:solidFill>
                  <a:srgbClr val="0070C0"/>
                </a:solidFill>
                <a:latin typeface="Arial Black" pitchFamily="34" charset="0"/>
              </a:rPr>
              <a:t>Добавочная стоимость и занятость при различных направлениях переработки древесины (на тонну сухой древесины)</a:t>
            </a:r>
            <a:br>
              <a:rPr lang="ru-RU" sz="2000" b="1" smtClean="0">
                <a:solidFill>
                  <a:srgbClr val="0070C0"/>
                </a:solidFill>
                <a:latin typeface="Arial Black" pitchFamily="34" charset="0"/>
              </a:rPr>
            </a:br>
            <a:r>
              <a:rPr lang="en-US" sz="2000" b="1" smtClean="0">
                <a:solidFill>
                  <a:srgbClr val="0070C0"/>
                </a:solidFill>
                <a:latin typeface="Arial Black" pitchFamily="34" charset="0"/>
              </a:rPr>
              <a:t>RISI,2007, Global Pulpwood Review</a:t>
            </a:r>
            <a:endParaRPr lang="ru-RU" sz="2000" smtClean="0">
              <a:solidFill>
                <a:srgbClr val="0070C0"/>
              </a:solidFill>
              <a:latin typeface="Arial Black" pitchFamily="34" charset="0"/>
            </a:endParaRPr>
          </a:p>
        </p:txBody>
      </p:sp>
      <p:graphicFrame>
        <p:nvGraphicFramePr>
          <p:cNvPr id="4" name="Таблица 3"/>
          <p:cNvGraphicFramePr>
            <a:graphicFrameLocks noGrp="1"/>
          </p:cNvGraphicFramePr>
          <p:nvPr>
            <p:ph type="tbl" idx="1"/>
          </p:nvPr>
        </p:nvGraphicFramePr>
        <p:xfrm>
          <a:off x="609600" y="1600200"/>
          <a:ext cx="9621838" cy="4754563"/>
        </p:xfrm>
        <a:graphic>
          <a:graphicData uri="http://schemas.openxmlformats.org/drawingml/2006/table">
            <a:tbl>
              <a:tblPr/>
              <a:tblGrid>
                <a:gridCol w="3424215"/>
                <a:gridCol w="3005304"/>
                <a:gridCol w="3192319"/>
              </a:tblGrid>
              <a:tr h="10059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Times New Roman" pitchFamily="18" charset="0"/>
                        </a:rPr>
                        <a:t>Направление переработки древесины</a:t>
                      </a:r>
                      <a:endParaRPr kumimoji="0" lang="ru-RU" sz="2000" b="1" i="0" u="none" strike="noStrike" cap="none" normalizeH="0" baseline="0" dirty="0" smtClean="0">
                        <a:ln>
                          <a:noFill/>
                        </a:ln>
                        <a:solidFill>
                          <a:schemeClr val="tx1"/>
                        </a:solidFill>
                        <a:effectLst/>
                        <a:latin typeface="Arial" pitchFamily="34" charset="0"/>
                      </a:endParaRPr>
                    </a:p>
                  </a:txBody>
                  <a:tcPr marT="45726" marB="45726"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Times New Roman" pitchFamily="18" charset="0"/>
                        </a:rPr>
                        <a:t>Добавочная стоимость,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Times New Roman" pitchFamily="18" charset="0"/>
                        </a:rPr>
                        <a:t>евро</a:t>
                      </a:r>
                      <a:endParaRPr kumimoji="0" lang="ru-RU" sz="2000" b="1" i="0" u="none" strike="noStrike" cap="none" normalizeH="0" baseline="0" dirty="0" smtClean="0">
                        <a:ln>
                          <a:noFill/>
                        </a:ln>
                        <a:solidFill>
                          <a:schemeClr val="tx1"/>
                        </a:solidFill>
                        <a:effectLst/>
                        <a:latin typeface="Arial" pitchFamily="34" charset="0"/>
                      </a:endParaRPr>
                    </a:p>
                  </a:txBody>
                  <a:tcPr marT="45726" marB="45726"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Times New Roman" pitchFamily="18" charset="0"/>
                        </a:rPr>
                        <a:t>Трудоемкость, человеко-часы</a:t>
                      </a:r>
                      <a:endParaRPr kumimoji="0" lang="ru-RU" sz="2000" b="1" i="0" u="none" strike="noStrike" cap="none" normalizeH="0" baseline="0" dirty="0" smtClean="0">
                        <a:ln>
                          <a:noFill/>
                        </a:ln>
                        <a:solidFill>
                          <a:schemeClr val="tx1"/>
                        </a:solidFill>
                        <a:effectLst/>
                        <a:latin typeface="Arial" pitchFamily="34"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14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cs typeface="Times New Roman" pitchFamily="18" charset="0"/>
                        </a:rPr>
                        <a:t>Глубокая механическая</a:t>
                      </a:r>
                      <a:endParaRPr kumimoji="0" lang="ru-RU" sz="2000" b="1" i="0" u="none" strike="noStrike" cap="none" normalizeH="0" baseline="0" dirty="0" smtClean="0">
                        <a:ln>
                          <a:noFill/>
                        </a:ln>
                        <a:solidFill>
                          <a:schemeClr val="tx1"/>
                        </a:solidFill>
                        <a:effectLst/>
                        <a:latin typeface="Arial" pitchFamily="34" charset="0"/>
                      </a:endParaRPr>
                    </a:p>
                  </a:txBody>
                  <a:tcPr marT="45726" marB="45726"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tx1"/>
                          </a:solidFill>
                          <a:effectLst/>
                          <a:latin typeface="Arial" pitchFamily="34" charset="0"/>
                        </a:rPr>
                        <a:t>1044</a:t>
                      </a:r>
                    </a:p>
                  </a:txBody>
                  <a:tcPr marT="45726" marB="45726"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rPr>
                        <a:t>54</a:t>
                      </a: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214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Arial" pitchFamily="34" charset="0"/>
                          <a:cs typeface="Times New Roman" pitchFamily="18" charset="0"/>
                        </a:rPr>
                        <a:t>Целлюлозно-бумажная промышленность </a:t>
                      </a:r>
                      <a:endParaRPr kumimoji="0" lang="ru-RU" sz="2000" b="1" i="0" u="none" strike="noStrike" cap="none" normalizeH="0" baseline="0" smtClean="0">
                        <a:ln>
                          <a:noFill/>
                        </a:ln>
                        <a:solidFill>
                          <a:schemeClr val="tx1"/>
                        </a:solidFill>
                        <a:effectLst/>
                        <a:latin typeface="Arial" pitchFamily="34" charset="0"/>
                      </a:endParaRPr>
                    </a:p>
                  </a:txBody>
                  <a:tcPr marT="45726" marB="45726"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tx1"/>
                          </a:solidFill>
                          <a:effectLst/>
                          <a:latin typeface="Arial" pitchFamily="34" charset="0"/>
                        </a:rPr>
                        <a:t>993</a:t>
                      </a:r>
                    </a:p>
                  </a:txBody>
                  <a:tcPr marT="45726" marB="45726"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rPr>
                        <a:t>124</a:t>
                      </a: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93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chemeClr val="tx1"/>
                          </a:solidFill>
                          <a:effectLst/>
                          <a:latin typeface="Arial" pitchFamily="34" charset="0"/>
                          <a:cs typeface="Times New Roman" pitchFamily="18" charset="0"/>
                        </a:rPr>
                        <a:t>Био-энергетика</a:t>
                      </a:r>
                      <a:endParaRPr kumimoji="0" lang="ru-RU" sz="2000" b="1" i="0" u="none" strike="noStrike" cap="none" normalizeH="0" baseline="0" smtClean="0">
                        <a:ln>
                          <a:noFill/>
                        </a:ln>
                        <a:solidFill>
                          <a:schemeClr val="tx1"/>
                        </a:solidFill>
                        <a:effectLst/>
                        <a:latin typeface="Arial" pitchFamily="34" charset="0"/>
                      </a:endParaRPr>
                    </a:p>
                  </a:txBody>
                  <a:tcPr marT="45726" marB="45726"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tx1"/>
                          </a:solidFill>
                          <a:effectLst/>
                          <a:latin typeface="Arial" pitchFamily="34" charset="0"/>
                        </a:rPr>
                        <a:t>199</a:t>
                      </a:r>
                    </a:p>
                  </a:txBody>
                  <a:tcPr marT="45726" marB="45726"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rPr>
                        <a:t>2</a:t>
                      </a: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http://www.imeche.org/images/default-source/pe-news/entrade's-biomass-chp-plant-in-cheshire.jpg?sfvrsn=2"/>
          <p:cNvPicPr>
            <a:picLocks noChangeAspect="1" noChangeArrowheads="1"/>
          </p:cNvPicPr>
          <p:nvPr/>
        </p:nvPicPr>
        <p:blipFill>
          <a:blip r:embed="rId2"/>
          <a:srcRect/>
          <a:stretch>
            <a:fillRect/>
          </a:stretch>
        </p:blipFill>
        <p:spPr bwMode="auto">
          <a:xfrm>
            <a:off x="812800" y="2133600"/>
            <a:ext cx="9836150" cy="4419600"/>
          </a:xfrm>
          <a:prstGeom prst="rect">
            <a:avLst/>
          </a:prstGeom>
          <a:noFill/>
          <a:ln w="9525">
            <a:noFill/>
            <a:miter lim="800000"/>
            <a:headEnd/>
            <a:tailEnd/>
          </a:ln>
        </p:spPr>
      </p:pic>
      <p:sp>
        <p:nvSpPr>
          <p:cNvPr id="29698" name="Rectangle 2"/>
          <p:cNvSpPr>
            <a:spLocks noChangeArrowheads="1"/>
          </p:cNvSpPr>
          <p:nvPr/>
        </p:nvSpPr>
        <p:spPr bwMode="auto">
          <a:xfrm>
            <a:off x="1103313" y="533400"/>
            <a:ext cx="9793287" cy="1570038"/>
          </a:xfrm>
          <a:prstGeom prst="rect">
            <a:avLst/>
          </a:prstGeom>
          <a:noFill/>
          <a:ln w="9525">
            <a:noFill/>
            <a:miter lim="800000"/>
            <a:headEnd/>
            <a:tailEnd/>
          </a:ln>
        </p:spPr>
        <p:txBody>
          <a:bodyPr>
            <a:spAutoFit/>
          </a:bodyPr>
          <a:lstStyle/>
          <a:p>
            <a:pPr algn="ctr"/>
            <a:r>
              <a:rPr lang="ru-RU" sz="3200" b="1">
                <a:solidFill>
                  <a:srgbClr val="0070C0"/>
                </a:solidFill>
                <a:latin typeface="Arial Black" pitchFamily="34" charset="0"/>
              </a:rPr>
              <a:t>Работающая на био-топливе Когенерационная микроустановка </a:t>
            </a:r>
            <a:endParaRPr lang="en-US" sz="3200" b="1">
              <a:solidFill>
                <a:srgbClr val="0070C0"/>
              </a:solidFill>
              <a:latin typeface="Arial Black" pitchFamily="34" charset="0"/>
            </a:endParaRPr>
          </a:p>
          <a:p>
            <a:pPr algn="ctr"/>
            <a:r>
              <a:rPr lang="ru-RU" sz="3200" b="1">
                <a:solidFill>
                  <a:srgbClr val="0070C0"/>
                </a:solidFill>
                <a:latin typeface="Arial Black" pitchFamily="34" charset="0"/>
              </a:rPr>
              <a:t>(</a:t>
            </a:r>
            <a:r>
              <a:rPr lang="en-US" sz="3200" b="1">
                <a:solidFill>
                  <a:srgbClr val="0070C0"/>
                </a:solidFill>
                <a:latin typeface="Arial Black" pitchFamily="34" charset="0"/>
              </a:rPr>
              <a:t>E3 Micro-Scale Biomass CHP Plant</a:t>
            </a:r>
            <a:r>
              <a:rPr lang="ru-RU" sz="3200" b="1">
                <a:solidFill>
                  <a:srgbClr val="0070C0"/>
                </a:solidFill>
                <a:latin typeface="Arial Black" pitchFamily="34" charset="0"/>
              </a:rPr>
              <a:t>)</a:t>
            </a:r>
            <a:endParaRPr lang="en-US" sz="3200" b="1">
              <a:solidFill>
                <a:srgbClr val="0070C0"/>
              </a:solidFill>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1888</TotalTime>
  <Words>2283</Words>
  <Application>Microsoft Office PowerPoint</Application>
  <PresentationFormat>Произвольный</PresentationFormat>
  <Paragraphs>481</Paragraphs>
  <Slides>59</Slides>
  <Notes>8</Notes>
  <HiddenSlides>0</HiddenSlides>
  <MMClips>0</MMClips>
  <ScaleCrop>false</ScaleCrop>
  <HeadingPairs>
    <vt:vector size="8" baseType="variant">
      <vt:variant>
        <vt:lpstr>Использованные шрифты</vt:lpstr>
      </vt:variant>
      <vt:variant>
        <vt:i4>10</vt:i4>
      </vt:variant>
      <vt:variant>
        <vt:lpstr>Шаблон оформления</vt:lpstr>
      </vt:variant>
      <vt:variant>
        <vt:i4>4</vt:i4>
      </vt:variant>
      <vt:variant>
        <vt:lpstr>Внедренные серверы OLE</vt:lpstr>
      </vt:variant>
      <vt:variant>
        <vt:i4>1</vt:i4>
      </vt:variant>
      <vt:variant>
        <vt:lpstr>Заголовки слайдов</vt:lpstr>
      </vt:variant>
      <vt:variant>
        <vt:i4>59</vt:i4>
      </vt:variant>
    </vt:vector>
  </HeadingPairs>
  <TitlesOfParts>
    <vt:vector size="74" baseType="lpstr">
      <vt:lpstr>Calibri</vt:lpstr>
      <vt:lpstr>Arial</vt:lpstr>
      <vt:lpstr>Calibri Light</vt:lpstr>
      <vt:lpstr>Times New Roman</vt:lpstr>
      <vt:lpstr>Arial Black</vt:lpstr>
      <vt:lpstr>Batang</vt:lpstr>
      <vt:lpstr>Segoe UI</vt:lpstr>
      <vt:lpstr>Times</vt:lpstr>
      <vt:lpstr>MS PGothic</vt:lpstr>
      <vt:lpstr>Wingdings</vt:lpstr>
      <vt:lpstr>Тема Office</vt:lpstr>
      <vt:lpstr>Тема Office</vt:lpstr>
      <vt:lpstr>Тема Office</vt:lpstr>
      <vt:lpstr>Тема Office</vt:lpstr>
      <vt:lpstr>Диаграмма Microsoft Excel</vt:lpstr>
      <vt:lpstr>    Ministry of Education and Science of Russian Federation  Saint Petersburg State University  of Industrial Technologies and Design  (SPbSUITD) HIGHER SCHOOL OF TECHNOLOGY AND ENERGY       </vt:lpstr>
      <vt:lpstr>Слайд 2</vt:lpstr>
      <vt:lpstr>    Глобальный рынок пеллет достигнет к 2020   9 миллиардов US$ </vt:lpstr>
      <vt:lpstr>Прогноз развития мирового производства пеллет</vt:lpstr>
      <vt:lpstr>Слайд 5</vt:lpstr>
      <vt:lpstr>     Дрова – традиционное био-топливо  Термин «Биоэнергия» относится ко всем видам энергии, полученным из био-топлива (ФАО ООН, Рим 2008)  </vt:lpstr>
      <vt:lpstr>Био-топливо как часть лесного сектора</vt:lpstr>
      <vt:lpstr>Добавочная стоимость и занятость при различных направлениях переработки древесины (на тонну сухой древесины) RISI,2007, Global Pulpwood Review</vt:lpstr>
      <vt:lpstr>Слайд 9</vt:lpstr>
      <vt:lpstr> Био-энергетика  –   проблемы развития  </vt:lpstr>
      <vt:lpstr>Энергоэффективность</vt:lpstr>
      <vt:lpstr>Рост эффективности сжигания древесины</vt:lpstr>
      <vt:lpstr>Использование  лесной щепы в Финляндии в 2000‐2012  (Тонкомер-51%, Порубочные остатки -31%, Пни и корни – 13%, Дровяная древесина – 5%) Котельные и электростанции - серые; Мелкие бойлеры в домах - красные)  Источник: Тимо Карьялайнен,  Лесной Форум, СПб,  октябрь 2014</vt:lpstr>
      <vt:lpstr>Слайд 14</vt:lpstr>
      <vt:lpstr>Слайд 15</vt:lpstr>
      <vt:lpstr>Биотопливо нового поколения</vt:lpstr>
      <vt:lpstr>Слайд 17</vt:lpstr>
      <vt:lpstr> Теплотворная способность, мДж/кг </vt:lpstr>
      <vt:lpstr>Перспективы потребления пеллет</vt:lpstr>
      <vt:lpstr>Производство в России в 2012 году  древесных пеллет и брикетов (FPAMR 2013) </vt:lpstr>
      <vt:lpstr>Слайд 21</vt:lpstr>
      <vt:lpstr>Основные направления развития отечественной биоэнергетики</vt:lpstr>
      <vt:lpstr>      </vt:lpstr>
      <vt:lpstr>Место био-энергетики  среди ВИЭ</vt:lpstr>
      <vt:lpstr>Доля различных ВИЭ в общем объеме ( По данным МЭА - 2009 г.) возобновляемых и вторичных энергоресурсов (Общая доля всех ВИЭ – 13%)</vt:lpstr>
      <vt:lpstr>Био-энергетика – достоинства </vt:lpstr>
      <vt:lpstr>Черный щелок как био-топливо</vt:lpstr>
      <vt:lpstr>Фактическая и перспективная продуктивность плантаций </vt:lpstr>
      <vt:lpstr> Занимая 1% площади Бразилии плантации позволили сохранить природные леса на 61% ее территории</vt:lpstr>
      <vt:lpstr>Система совмещенных плантаций  -  лесных и технических агро-культур (агро-форестри)</vt:lpstr>
      <vt:lpstr>Слайд 31</vt:lpstr>
      <vt:lpstr>Микроводоросли и ЦБП</vt:lpstr>
      <vt:lpstr>Прогноз развития производства микроводорослей</vt:lpstr>
      <vt:lpstr>Производство микроводорослей (альга) в Нидерландах</vt:lpstr>
      <vt:lpstr>Совместное использование био-реактора и водоемов</vt:lpstr>
      <vt:lpstr>Разработки по биотопливу  СПб ГТУ РП, «Илима», КВИ и  ОАО «Светогорск». </vt:lpstr>
      <vt:lpstr>Биотопливо на основе обезвоженных осадков</vt:lpstr>
      <vt:lpstr>Обезвоживание осадков</vt:lpstr>
      <vt:lpstr>Импорт пеллет в страны ЕС в 2009-2012 гг.    (FPAMR 2013)</vt:lpstr>
      <vt:lpstr>Изменение цен на промышленные пеллеты в 2009-2013 гг. (FPAMR 2013)</vt:lpstr>
      <vt:lpstr>Производственные мощности и производство пеллет в Канаде (FPAMR 2013)</vt:lpstr>
      <vt:lpstr>Слайд 42</vt:lpstr>
      <vt:lpstr>Слайд 43</vt:lpstr>
      <vt:lpstr>Слайд 44</vt:lpstr>
      <vt:lpstr>Слайд 45</vt:lpstr>
      <vt:lpstr>Слайд 46</vt:lpstr>
      <vt:lpstr>Слайд 47</vt:lpstr>
      <vt:lpstr>Слайд 48</vt:lpstr>
      <vt:lpstr>Drax Biomass – US footprint</vt:lpstr>
      <vt:lpstr>Торрефицированная древесина</vt:lpstr>
      <vt:lpstr>Новое- это хорошо забытое старое </vt:lpstr>
      <vt:lpstr>Схема установки для торрефикации (Финляндия)</vt:lpstr>
      <vt:lpstr>Слайд 53</vt:lpstr>
      <vt:lpstr>Слайд 54</vt:lpstr>
      <vt:lpstr>Слайд 55</vt:lpstr>
      <vt:lpstr>Слайд 56</vt:lpstr>
      <vt:lpstr>Слайд 57</vt:lpstr>
      <vt:lpstr>Слайд 58</vt:lpstr>
      <vt:lpstr>Слайд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Научное обоснование стратегии развития Группы Илим 3. Био-топливо</dc:title>
  <dc:creator>Инна Перевалова</dc:creator>
  <cp:lastModifiedBy>1</cp:lastModifiedBy>
  <cp:revision>40</cp:revision>
  <dcterms:created xsi:type="dcterms:W3CDTF">2015-08-09T06:35:40Z</dcterms:created>
  <dcterms:modified xsi:type="dcterms:W3CDTF">2016-12-07T08:15:14Z</dcterms:modified>
</cp:coreProperties>
</file>