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FF9A"/>
    <a:srgbClr val="FFB9B9"/>
    <a:srgbClr val="FFFF99"/>
    <a:srgbClr val="79D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114" d="100"/>
          <a:sy n="114" d="100"/>
        </p:scale>
        <p:origin x="-36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601107-8065-418F-ACC9-C188FFE8D4B7}" type="datetimeFigureOut">
              <a:rPr lang="ru-RU" smtClean="0"/>
              <a:pPr/>
              <a:t>22.11.2016</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28DA74-17C9-4174-B65F-C126064CE9E0}"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141A3-E5C7-4878-91B3-00954ACBBB2E}" type="datetimeFigureOut">
              <a:rPr lang="ru-RU" smtClean="0"/>
              <a:pPr/>
              <a:t>22.11.2016</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1FA954-E6FF-4D30-8505-CA7714C38AED}" type="slidenum">
              <a:rPr lang="ru-RU" smtClean="0"/>
              <a:pPr/>
              <a:t>‹#›</a:t>
            </a:fld>
            <a:endParaRPr lang="ru-RU"/>
          </a:p>
        </p:txBody>
      </p:sp>
    </p:spTree>
    <p:extLst>
      <p:ext uri="{BB962C8B-B14F-4D97-AF65-F5344CB8AC3E}">
        <p14:creationId xmlns="" xmlns:p14="http://schemas.microsoft.com/office/powerpoint/2010/main" val="2664791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FA954-E6FF-4D30-8505-CA7714C38AED}" type="slidenum">
              <a:rPr lang="ru-RU" smtClean="0"/>
              <a:pPr/>
              <a:t>1</a:t>
            </a:fld>
            <a:endParaRPr lang="ru-RU"/>
          </a:p>
        </p:txBody>
      </p:sp>
    </p:spTree>
    <p:extLst>
      <p:ext uri="{BB962C8B-B14F-4D97-AF65-F5344CB8AC3E}">
        <p14:creationId xmlns="" xmlns:p14="http://schemas.microsoft.com/office/powerpoint/2010/main" val="4019735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FA954-E6FF-4D30-8505-CA7714C38AED}" type="slidenum">
              <a:rPr lang="ru-RU" smtClean="0"/>
              <a:pPr/>
              <a:t>2</a:t>
            </a:fld>
            <a:endParaRPr lang="ru-RU"/>
          </a:p>
        </p:txBody>
      </p:sp>
    </p:spTree>
    <p:extLst>
      <p:ext uri="{BB962C8B-B14F-4D97-AF65-F5344CB8AC3E}">
        <p14:creationId xmlns="" xmlns:p14="http://schemas.microsoft.com/office/powerpoint/2010/main" val="377548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FA954-E6FF-4D30-8505-CA7714C38AED}" type="slidenum">
              <a:rPr lang="ru-RU" smtClean="0"/>
              <a:pPr/>
              <a:t>3</a:t>
            </a:fld>
            <a:endParaRPr lang="ru-RU"/>
          </a:p>
        </p:txBody>
      </p:sp>
    </p:spTree>
    <p:extLst>
      <p:ext uri="{BB962C8B-B14F-4D97-AF65-F5344CB8AC3E}">
        <p14:creationId xmlns="" xmlns:p14="http://schemas.microsoft.com/office/powerpoint/2010/main" val="4274306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AEF5E2C-7941-433A-B680-6CCDDEABB56A}" type="datetime1">
              <a:rPr lang="ru-RU" smtClean="0"/>
              <a:pPr/>
              <a:t>22.11.2016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279964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AC8B4E7-221D-4C34-B171-B64B93995DAB}" type="datetime1">
              <a:rPr lang="ru-RU" smtClean="0"/>
              <a:pPr/>
              <a:t>22.11.2016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117052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5B9A6B9-A962-4C60-914A-25E1BBF29573}" type="datetime1">
              <a:rPr lang="ru-RU" smtClean="0"/>
              <a:pPr/>
              <a:t>22.11.2016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329861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5E0BCB6-716A-4DB0-9126-DB08A1B761BE}" type="datetime1">
              <a:rPr lang="ru-RU" smtClean="0"/>
              <a:pPr/>
              <a:t>22.11.2016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EE820C-4DE7-4DC2-9092-69233C0383AA}" type="slidenum">
              <a:rPr lang="ru-RU" smtClean="0"/>
              <a:pPr/>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2209089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DE8C2E0-7213-44C4-AB49-2AA8A819E98D}" type="datetime1">
              <a:rPr lang="ru-RU" smtClean="0"/>
              <a:pPr/>
              <a:t>22.11.2016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3037980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1CEC3A67-8779-4E2F-9B08-E32A7F5E908F}" type="datetime1">
              <a:rPr lang="ru-RU" smtClean="0"/>
              <a:pPr/>
              <a:t>22.11.2016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1972308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E0258D53-5EAA-4DC7-8560-5BCBD62ADCFC}" type="datetime1">
              <a:rPr lang="ru-RU" smtClean="0"/>
              <a:pPr/>
              <a:t>22.11.2016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266525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679602C-2075-4074-9C2F-7361E9E6A41C}" type="datetime1">
              <a:rPr lang="ru-RU" smtClean="0"/>
              <a:pPr/>
              <a:t>22.11.2016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3302975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4CEFE3-3E73-43AD-8D99-CDCDE78979E8}" type="datetime1">
              <a:rPr lang="ru-RU" smtClean="0"/>
              <a:pPr/>
              <a:t>22.11.2016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223518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2A63472-648E-4F5E-9A24-3920E0803320}" type="datetime1">
              <a:rPr lang="ru-RU" smtClean="0"/>
              <a:pPr/>
              <a:t>22.11.2016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21341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9D3F71-CA9D-41AB-A03C-C3E2DBE9D641}" type="datetime1">
              <a:rPr lang="ru-RU" smtClean="0"/>
              <a:pPr/>
              <a:t>22.11.2016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187001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ADC5EC1-D00D-4626-9FFB-1F69863F7066}" type="datetime1">
              <a:rPr lang="ru-RU" smtClean="0"/>
              <a:pPr/>
              <a:t>22.11.2016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63231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A2A5AD0-3632-45B1-9142-723051EB18C6}" type="datetime1">
              <a:rPr lang="ru-RU" smtClean="0"/>
              <a:pPr/>
              <a:t>22.11.2016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2316910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2590ABF-CE48-4C1C-94D1-1B27FCDDA827}" type="datetime1">
              <a:rPr lang="ru-RU" smtClean="0"/>
              <a:pPr/>
              <a:t>22.11.2016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2184376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7D52563-6CFA-4A24-8362-DF703AB06BB7}" type="datetime1">
              <a:rPr lang="ru-RU" smtClean="0"/>
              <a:pPr/>
              <a:t>22.11.2016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326710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BFCC17-CD79-403D-8359-E7746F99E74B}" type="datetime1">
              <a:rPr lang="ru-RU" smtClean="0"/>
              <a:pPr/>
              <a:t>22.11.2016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37421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C335195-8C25-4E65-9233-F8DDCEF0BEB2}" type="datetime1">
              <a:rPr lang="ru-RU" smtClean="0"/>
              <a:pPr/>
              <a:t>22.11.2016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41280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6000">
              <a:srgbClr val="FFB9B9"/>
            </a:gs>
            <a:gs pos="36000">
              <a:srgbClr val="47FF9A"/>
            </a:gs>
            <a:gs pos="10000">
              <a:srgbClr val="FFFF99"/>
            </a:gs>
            <a:gs pos="92000">
              <a:srgbClr val="79DCFF"/>
            </a:gs>
          </a:gsLst>
          <a:lin ang="8100000" scaled="1"/>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cstate="print">
            <a:alphaModFix/>
            <a:extLst>
              <a:ext uri="{28A0092B-C50C-407E-A947-70E740481C1C}">
                <a14:useLocalDpi xmlns=""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94F1D8B-CA2A-4A79-B33A-AE13C4B7E340}" type="datetime1">
              <a:rPr lang="ru-RU" smtClean="0"/>
              <a:pPr/>
              <a:t>22.11.2016</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3EE820C-4DE7-4DC2-9092-69233C0383AA}" type="slidenum">
              <a:rPr lang="ru-RU" smtClean="0"/>
              <a:pPr/>
              <a:t>‹#›</a:t>
            </a:fld>
            <a:endParaRPr lang="ru-RU"/>
          </a:p>
        </p:txBody>
      </p:sp>
    </p:spTree>
    <p:extLst>
      <p:ext uri="{BB962C8B-B14F-4D97-AF65-F5344CB8AC3E}">
        <p14:creationId xmlns="" xmlns:p14="http://schemas.microsoft.com/office/powerpoint/2010/main" val="167251647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YUMANDRe@mail.ru" TargetMode="Externa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5812" y="1675720"/>
            <a:ext cx="8689976" cy="2913058"/>
          </a:xfrm>
        </p:spPr>
        <p:txBody>
          <a:bodyPr>
            <a:normAutofit fontScale="90000"/>
          </a:bodyPr>
          <a:lstStyle/>
          <a:p>
            <a:r>
              <a:rPr lang="ru-RU" b="1" dirty="0" smtClean="0">
                <a:effectLst>
                  <a:outerShdw blurRad="38100" dist="38100" dir="2700000" algn="tl">
                    <a:srgbClr val="000000">
                      <a:alpha val="43137"/>
                    </a:srgbClr>
                  </a:outerShdw>
                </a:effectLst>
                <a:latin typeface="+mn-lt"/>
              </a:rPr>
              <a:t>Эколого-технологическая</a:t>
            </a:r>
            <a:r>
              <a:rPr lang="ru-RU" b="1" dirty="0" smtClean="0">
                <a:effectLst>
                  <a:outerShdw blurRad="38100" dist="38100" dir="2700000" algn="tl">
                    <a:srgbClr val="000000">
                      <a:alpha val="43137"/>
                    </a:srgbClr>
                  </a:outerShdw>
                </a:effectLst>
              </a:rPr>
              <a:t> </a:t>
            </a:r>
            <a:r>
              <a:rPr lang="ru-RU" b="1" dirty="0" smtClean="0">
                <a:effectLst>
                  <a:outerShdw blurRad="38100" dist="38100" dir="2700000" algn="tl">
                    <a:srgbClr val="000000">
                      <a:alpha val="43137"/>
                    </a:srgbClr>
                  </a:outerShdw>
                </a:effectLst>
                <a:latin typeface="+mn-lt"/>
              </a:rPr>
              <a:t>реконструкция, как поэтапный переход к наилучшим доступным технологиям</a:t>
            </a:r>
            <a:endParaRPr lang="ru-RU" b="1" dirty="0">
              <a:effectLst>
                <a:outerShdw blurRad="38100" dist="38100" dir="2700000" algn="tl">
                  <a:srgbClr val="000000">
                    <a:alpha val="43137"/>
                  </a:srgbClr>
                </a:outerShdw>
              </a:effectLst>
              <a:latin typeface="+mn-lt"/>
            </a:endParaRPr>
          </a:p>
        </p:txBody>
      </p:sp>
      <p:sp>
        <p:nvSpPr>
          <p:cNvPr id="3" name="Подзаголовок 2"/>
          <p:cNvSpPr>
            <a:spLocks noGrp="1"/>
          </p:cNvSpPr>
          <p:nvPr>
            <p:ph type="subTitle" idx="1"/>
          </p:nvPr>
        </p:nvSpPr>
        <p:spPr>
          <a:xfrm>
            <a:off x="2055812" y="4848838"/>
            <a:ext cx="8689976" cy="1950546"/>
          </a:xfrm>
        </p:spPr>
        <p:txBody>
          <a:bodyPr>
            <a:normAutofit/>
          </a:bodyPr>
          <a:lstStyle/>
          <a:p>
            <a:r>
              <a:rPr lang="ru-RU" sz="1900" b="1" dirty="0" smtClean="0">
                <a:solidFill>
                  <a:schemeClr val="tx1"/>
                </a:solidFill>
              </a:rPr>
              <a:t>Ю.Г.Мандре, </a:t>
            </a:r>
            <a:r>
              <a:rPr lang="ru-RU" sz="1900" dirty="0" smtClean="0">
                <a:solidFill>
                  <a:schemeClr val="tx1"/>
                </a:solidFill>
              </a:rPr>
              <a:t>КТН,</a:t>
            </a:r>
          </a:p>
          <a:p>
            <a:r>
              <a:rPr lang="ru-RU" sz="1900" b="1" dirty="0" smtClean="0">
                <a:solidFill>
                  <a:schemeClr val="tx1"/>
                </a:solidFill>
              </a:rPr>
              <a:t>Академик  </a:t>
            </a:r>
            <a:r>
              <a:rPr lang="ru-RU" sz="1900" b="1" dirty="0">
                <a:solidFill>
                  <a:schemeClr val="tx1"/>
                </a:solidFill>
              </a:rPr>
              <a:t>Российской Инженерной </a:t>
            </a:r>
            <a:r>
              <a:rPr lang="ru-RU" sz="1900" b="1" dirty="0" smtClean="0">
                <a:solidFill>
                  <a:schemeClr val="tx1"/>
                </a:solidFill>
              </a:rPr>
              <a:t>Академии</a:t>
            </a:r>
            <a:endParaRPr lang="ru-RU" sz="1900" dirty="0">
              <a:solidFill>
                <a:schemeClr val="tx1"/>
              </a:solidFill>
            </a:endParaRPr>
          </a:p>
          <a:p>
            <a:r>
              <a:rPr lang="ru-RU" dirty="0" smtClean="0"/>
              <a:t>	Москва. 23 -24 Ноября 2016г.</a:t>
            </a:r>
            <a:endParaRPr lang="ru-RU" dirty="0"/>
          </a:p>
        </p:txBody>
      </p:sp>
      <p:sp>
        <p:nvSpPr>
          <p:cNvPr id="4" name="Прямоугольник 3"/>
          <p:cNvSpPr/>
          <p:nvPr/>
        </p:nvSpPr>
        <p:spPr>
          <a:xfrm>
            <a:off x="1489238" y="63537"/>
            <a:ext cx="9256550" cy="2105192"/>
          </a:xfrm>
          <a:prstGeom prst="rect">
            <a:avLst/>
          </a:prstGeom>
        </p:spPr>
        <p:txBody>
          <a:bodyPr wrap="square">
            <a:spAutoFit/>
          </a:bodyPr>
          <a:lstStyle/>
          <a:p>
            <a:pPr algn="ctr"/>
            <a:r>
              <a:rPr lang="ru-RU" sz="2800" b="1" dirty="0" smtClean="0"/>
              <a:t>Высшая Школа </a:t>
            </a:r>
            <a:r>
              <a:rPr lang="ru-RU" sz="2800" b="1" dirty="0"/>
              <a:t>Технологии и </a:t>
            </a:r>
            <a:r>
              <a:rPr lang="ru-RU" sz="2800" b="1" dirty="0" smtClean="0"/>
              <a:t>Энергетики.</a:t>
            </a:r>
          </a:p>
          <a:p>
            <a:pPr algn="ctr">
              <a:lnSpc>
                <a:spcPct val="80000"/>
              </a:lnSpc>
            </a:pPr>
            <a:r>
              <a:rPr lang="ru-RU" sz="2800" b="1" dirty="0" smtClean="0"/>
              <a:t> </a:t>
            </a:r>
            <a:r>
              <a:rPr lang="ru-RU" sz="2800" b="1" dirty="0"/>
              <a:t>СПб </a:t>
            </a:r>
            <a:r>
              <a:rPr lang="ru-RU" sz="2800" b="1" dirty="0" smtClean="0"/>
              <a:t>ГУ</a:t>
            </a:r>
            <a:r>
              <a:rPr lang="en-US" sz="2800" b="1" dirty="0" smtClean="0"/>
              <a:t> </a:t>
            </a:r>
            <a:r>
              <a:rPr lang="ru-RU" sz="2800" b="1" dirty="0" smtClean="0"/>
              <a:t>Промышленных Технологий </a:t>
            </a:r>
            <a:r>
              <a:rPr lang="ru-RU" sz="2800" b="1" dirty="0"/>
              <a:t>и </a:t>
            </a:r>
            <a:r>
              <a:rPr lang="ru-RU" sz="2800" b="1" dirty="0" smtClean="0"/>
              <a:t>Дизайна</a:t>
            </a:r>
            <a:endParaRPr lang="ru-RU" sz="2800" b="1" dirty="0"/>
          </a:p>
          <a:p>
            <a:pPr algn="ctr">
              <a:lnSpc>
                <a:spcPct val="80000"/>
              </a:lnSpc>
            </a:pPr>
            <a:r>
              <a:rPr lang="ru-RU" sz="2400" dirty="0"/>
              <a:t>Кафедра технологии целлюлозы и композиционных </a:t>
            </a:r>
            <a:r>
              <a:rPr lang="ru-RU" sz="2400" dirty="0" smtClean="0"/>
              <a:t>материалов</a:t>
            </a:r>
            <a:endParaRPr lang="ru-RU" sz="2400" dirty="0"/>
          </a:p>
          <a:p>
            <a:pPr algn="ctr"/>
            <a:r>
              <a:rPr lang="ru-RU" sz="2400" b="1" dirty="0" smtClean="0"/>
              <a:t> </a:t>
            </a:r>
            <a:endParaRPr lang="ru-RU" sz="2400" dirty="0"/>
          </a:p>
          <a:p>
            <a:pPr algn="ctr"/>
            <a:r>
              <a:rPr lang="ru-RU" b="1" dirty="0" smtClean="0"/>
              <a:t> </a:t>
            </a:r>
            <a:endParaRPr lang="ru-RU" dirty="0"/>
          </a:p>
        </p:txBody>
      </p:sp>
      <p:pic>
        <p:nvPicPr>
          <p:cNvPr id="6" name="Рисунок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60310" y="63537"/>
            <a:ext cx="1328928" cy="1341120"/>
          </a:xfrm>
          <a:prstGeom prst="rect">
            <a:avLst/>
          </a:prstGeom>
        </p:spPr>
      </p:pic>
      <p:pic>
        <p:nvPicPr>
          <p:cNvPr id="7" name="Рисунок 6"/>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959594" y="97549"/>
            <a:ext cx="1115122" cy="1382751"/>
          </a:xfrm>
          <a:prstGeom prst="rect">
            <a:avLst/>
          </a:prstGeom>
        </p:spPr>
      </p:pic>
      <p:sp>
        <p:nvSpPr>
          <p:cNvPr id="8" name="Номер слайда 7"/>
          <p:cNvSpPr>
            <a:spLocks noGrp="1"/>
          </p:cNvSpPr>
          <p:nvPr>
            <p:ph type="sldNum" sz="quarter" idx="12"/>
          </p:nvPr>
        </p:nvSpPr>
        <p:spPr/>
        <p:txBody>
          <a:bodyPr/>
          <a:lstStyle/>
          <a:p>
            <a:endParaRPr lang="ru-RU" dirty="0"/>
          </a:p>
        </p:txBody>
      </p:sp>
    </p:spTree>
    <p:extLst>
      <p:ext uri="{BB962C8B-B14F-4D97-AF65-F5344CB8AC3E}">
        <p14:creationId xmlns="" xmlns:p14="http://schemas.microsoft.com/office/powerpoint/2010/main" val="1659863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6572" y="198121"/>
            <a:ext cx="10515600" cy="640080"/>
          </a:xfrm>
        </p:spPr>
        <p:txBody>
          <a:bodyPr>
            <a:normAutofit/>
          </a:bodyPr>
          <a:lstStyle/>
          <a:p>
            <a:pPr algn="ctr"/>
            <a:r>
              <a:rPr lang="ru-RU" sz="3200" b="1" dirty="0" smtClean="0"/>
              <a:t>Что мешает?</a:t>
            </a:r>
            <a:endParaRPr lang="ru-RU" sz="3200" b="1" dirty="0"/>
          </a:p>
        </p:txBody>
      </p:sp>
      <p:sp>
        <p:nvSpPr>
          <p:cNvPr id="5" name="Текст 4"/>
          <p:cNvSpPr>
            <a:spLocks noGrp="1"/>
          </p:cNvSpPr>
          <p:nvPr>
            <p:ph type="body" idx="1"/>
          </p:nvPr>
        </p:nvSpPr>
        <p:spPr>
          <a:xfrm>
            <a:off x="526572" y="934405"/>
            <a:ext cx="5157787" cy="617558"/>
          </a:xfrm>
        </p:spPr>
        <p:txBody>
          <a:bodyPr/>
          <a:lstStyle/>
          <a:p>
            <a:r>
              <a:rPr lang="ru-RU" sz="2400" b="1" dirty="0" smtClean="0"/>
              <a:t>Объективные препятствия</a:t>
            </a:r>
            <a:endParaRPr lang="ru-RU" sz="2400" b="1" dirty="0"/>
          </a:p>
        </p:txBody>
      </p:sp>
      <p:sp>
        <p:nvSpPr>
          <p:cNvPr id="6" name="Объект 5"/>
          <p:cNvSpPr>
            <a:spLocks noGrp="1"/>
          </p:cNvSpPr>
          <p:nvPr>
            <p:ph sz="quarter" idx="13"/>
          </p:nvPr>
        </p:nvSpPr>
        <p:spPr>
          <a:xfrm>
            <a:off x="213359" y="1620203"/>
            <a:ext cx="5784215" cy="5481637"/>
          </a:xfrm>
        </p:spPr>
        <p:txBody>
          <a:bodyPr>
            <a:normAutofit/>
          </a:bodyPr>
          <a:lstStyle/>
          <a:p>
            <a:r>
              <a:rPr lang="ru-RU" sz="1800" b="1" dirty="0" smtClean="0"/>
              <a:t>Не гармонизированное законодательство и принципы нормирования.</a:t>
            </a:r>
          </a:p>
          <a:p>
            <a:r>
              <a:rPr lang="ru-RU" sz="1800" b="1" dirty="0" smtClean="0"/>
              <a:t>Отсутствие заметных стимулов улучшать экологическую обстановку вокруг действующих предприятий.</a:t>
            </a:r>
          </a:p>
          <a:p>
            <a:r>
              <a:rPr lang="ru-RU" sz="1800" b="1" dirty="0" smtClean="0"/>
              <a:t>Реальная цель ужесточения требований не забота о состоянии экологии, а возможность пополнения бюджета.</a:t>
            </a:r>
          </a:p>
          <a:p>
            <a:r>
              <a:rPr lang="ru-RU" sz="1800" b="1" dirty="0" smtClean="0"/>
              <a:t>Высокая «коррупционная ёмкость» действующих правил.</a:t>
            </a:r>
          </a:p>
          <a:p>
            <a:r>
              <a:rPr lang="ru-RU" sz="1800" b="1" dirty="0" smtClean="0"/>
              <a:t>Ликвидация отраслевых носителей и распространителей «лучших практик». </a:t>
            </a:r>
          </a:p>
          <a:p>
            <a:endParaRPr lang="ru-RU" sz="1800" b="1" dirty="0"/>
          </a:p>
        </p:txBody>
      </p:sp>
      <p:sp>
        <p:nvSpPr>
          <p:cNvPr id="7" name="Текст 6"/>
          <p:cNvSpPr>
            <a:spLocks noGrp="1"/>
          </p:cNvSpPr>
          <p:nvPr>
            <p:ph type="body" sz="quarter" idx="3"/>
          </p:nvPr>
        </p:nvSpPr>
        <p:spPr>
          <a:xfrm>
            <a:off x="6172200" y="919164"/>
            <a:ext cx="5562600" cy="674744"/>
          </a:xfrm>
        </p:spPr>
        <p:txBody>
          <a:bodyPr/>
          <a:lstStyle/>
          <a:p>
            <a:pPr algn="ctr"/>
            <a:r>
              <a:rPr lang="ru-RU" sz="2400" b="1" dirty="0" smtClean="0"/>
              <a:t>Внутренние причины предприятий</a:t>
            </a:r>
            <a:endParaRPr lang="ru-RU" sz="2400" b="1" dirty="0"/>
          </a:p>
        </p:txBody>
      </p:sp>
      <p:sp>
        <p:nvSpPr>
          <p:cNvPr id="8" name="Объект 7"/>
          <p:cNvSpPr>
            <a:spLocks noGrp="1"/>
          </p:cNvSpPr>
          <p:nvPr>
            <p:ph sz="quarter" idx="14"/>
          </p:nvPr>
        </p:nvSpPr>
        <p:spPr>
          <a:xfrm>
            <a:off x="6172200" y="1742123"/>
            <a:ext cx="5836920" cy="5481637"/>
          </a:xfrm>
        </p:spPr>
        <p:txBody>
          <a:bodyPr/>
          <a:lstStyle/>
          <a:p>
            <a:r>
              <a:rPr lang="ru-RU" sz="1800" b="1" dirty="0" smtClean="0"/>
              <a:t>Низкая экологическая грамотность технических и административных руководителей производств.</a:t>
            </a:r>
          </a:p>
          <a:p>
            <a:r>
              <a:rPr lang="ru-RU" sz="1800" b="1" dirty="0" smtClean="0"/>
              <a:t>Сведение роли заводских экологов к защите от претензий надзорных организаций.</a:t>
            </a:r>
          </a:p>
          <a:p>
            <a:r>
              <a:rPr lang="ru-RU" sz="1800" b="1" dirty="0" smtClean="0"/>
              <a:t>Непонимание того, что экологический уровень предприятия – прямая функция его экономической эффективности.</a:t>
            </a:r>
          </a:p>
          <a:p>
            <a:r>
              <a:rPr lang="ru-RU" sz="1800" b="1" dirty="0" smtClean="0"/>
              <a:t>Внутренняя уверенность: «мы сами всё знаем, а раз не знаем как, то это не возможно».</a:t>
            </a:r>
          </a:p>
          <a:p>
            <a:endParaRPr lang="ru-RU" dirty="0"/>
          </a:p>
        </p:txBody>
      </p:sp>
      <p:sp>
        <p:nvSpPr>
          <p:cNvPr id="3" name="Номер слайда 2"/>
          <p:cNvSpPr>
            <a:spLocks noGrp="1"/>
          </p:cNvSpPr>
          <p:nvPr>
            <p:ph type="sldNum" sz="quarter" idx="12"/>
          </p:nvPr>
        </p:nvSpPr>
        <p:spPr>
          <a:xfrm>
            <a:off x="11352692" y="6492875"/>
            <a:ext cx="764215" cy="365125"/>
          </a:xfrm>
        </p:spPr>
        <p:txBody>
          <a:bodyPr/>
          <a:lstStyle/>
          <a:p>
            <a:r>
              <a:rPr lang="ru-RU" sz="1800" dirty="0" smtClean="0"/>
              <a:t>9</a:t>
            </a:r>
            <a:endParaRPr lang="ru-RU" sz="1800" dirty="0"/>
          </a:p>
        </p:txBody>
      </p:sp>
    </p:spTree>
    <p:extLst>
      <p:ext uri="{BB962C8B-B14F-4D97-AF65-F5344CB8AC3E}">
        <p14:creationId xmlns="" xmlns:p14="http://schemas.microsoft.com/office/powerpoint/2010/main" val="1589673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09600" y="304802"/>
            <a:ext cx="10515600" cy="807720"/>
          </a:xfrm>
        </p:spPr>
        <p:txBody>
          <a:bodyPr>
            <a:normAutofit/>
          </a:bodyPr>
          <a:lstStyle/>
          <a:p>
            <a:pPr algn="ctr"/>
            <a:r>
              <a:rPr lang="ru-RU" sz="3200" b="1" dirty="0" smtClean="0"/>
              <a:t>Что делать?</a:t>
            </a:r>
            <a:endParaRPr lang="ru-RU" sz="3200" b="1" dirty="0"/>
          </a:p>
        </p:txBody>
      </p:sp>
      <p:sp>
        <p:nvSpPr>
          <p:cNvPr id="8" name="Объект 7"/>
          <p:cNvSpPr>
            <a:spLocks noGrp="1"/>
          </p:cNvSpPr>
          <p:nvPr>
            <p:ph sz="quarter" idx="13"/>
          </p:nvPr>
        </p:nvSpPr>
        <p:spPr>
          <a:xfrm>
            <a:off x="411480" y="1112522"/>
            <a:ext cx="11369040" cy="5791199"/>
          </a:xfrm>
        </p:spPr>
        <p:txBody>
          <a:bodyPr>
            <a:noAutofit/>
          </a:bodyPr>
          <a:lstStyle/>
          <a:p>
            <a:r>
              <a:rPr lang="ru-RU" b="1" dirty="0" smtClean="0"/>
              <a:t>Организовать отраслевую группу (возможно под эгидой РАО </a:t>
            </a:r>
            <a:r>
              <a:rPr lang="ru-RU" b="1" dirty="0" err="1" smtClean="0"/>
              <a:t>БумПром</a:t>
            </a:r>
            <a:r>
              <a:rPr lang="ru-RU" b="1" dirty="0" smtClean="0"/>
              <a:t>) по проведению технико-экологического аудита, распространению отраслевого опыта в области технологии и экологии, проведению работы по техническому обоснованию изменения «сверх жёстких» нормативов.</a:t>
            </a:r>
          </a:p>
          <a:p>
            <a:r>
              <a:rPr lang="ru-RU" b="1" dirty="0" smtClean="0"/>
              <a:t> Заняться выращиванием  собственных специалистов – экологов, хорошо понимающих технологию с точки зрения влияния на экологию и специалистов – технологов, хорошо понимающих как те или иные изменения технологических режимов влияют на экологию.</a:t>
            </a:r>
          </a:p>
          <a:p>
            <a:r>
              <a:rPr lang="ru-RU" b="1" dirty="0" smtClean="0"/>
              <a:t>Отказаться от мысли, что улучшением экологии стоит заниматься только после установления технически обоснованных и достижимых нормативов по всем показателям.</a:t>
            </a:r>
            <a:endParaRPr lang="ru-RU" b="1" dirty="0"/>
          </a:p>
        </p:txBody>
      </p:sp>
      <p:sp>
        <p:nvSpPr>
          <p:cNvPr id="2" name="Номер слайда 1"/>
          <p:cNvSpPr>
            <a:spLocks noGrp="1"/>
          </p:cNvSpPr>
          <p:nvPr>
            <p:ph type="sldNum" sz="quarter" idx="12"/>
          </p:nvPr>
        </p:nvSpPr>
        <p:spPr>
          <a:xfrm>
            <a:off x="11427785" y="6492875"/>
            <a:ext cx="764215" cy="365125"/>
          </a:xfrm>
        </p:spPr>
        <p:txBody>
          <a:bodyPr/>
          <a:lstStyle/>
          <a:p>
            <a:r>
              <a:rPr lang="ru-RU" sz="1800" dirty="0" smtClean="0"/>
              <a:t>10</a:t>
            </a:r>
            <a:endParaRPr lang="ru-RU" sz="1800" dirty="0"/>
          </a:p>
        </p:txBody>
      </p:sp>
    </p:spTree>
    <p:extLst>
      <p:ext uri="{BB962C8B-B14F-4D97-AF65-F5344CB8AC3E}">
        <p14:creationId xmlns="" xmlns:p14="http://schemas.microsoft.com/office/powerpoint/2010/main" val="864454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751012" y="2108505"/>
            <a:ext cx="8689976" cy="1960575"/>
          </a:xfrm>
        </p:spPr>
        <p:txBody>
          <a:bodyPr/>
          <a:lstStyle/>
          <a:p>
            <a:r>
              <a:rPr lang="ru-RU" dirty="0" smtClean="0">
                <a:solidFill>
                  <a:srgbClr val="0070C0"/>
                </a:solidFill>
                <a:effectLst>
                  <a:outerShdw blurRad="38100" dist="38100" dir="2700000" algn="tl">
                    <a:srgbClr val="000000">
                      <a:alpha val="43137"/>
                    </a:srgbClr>
                  </a:outerShdw>
                </a:effectLst>
              </a:rPr>
              <a:t>Спасибо за внимание.</a:t>
            </a:r>
            <a:endParaRPr lang="ru-RU" dirty="0">
              <a:solidFill>
                <a:srgbClr val="0070C0"/>
              </a:solidFill>
              <a:effectLst>
                <a:outerShdw blurRad="38100" dist="38100" dir="2700000" algn="tl">
                  <a:srgbClr val="000000">
                    <a:alpha val="43137"/>
                  </a:srgbClr>
                </a:outerShdw>
              </a:effectLst>
            </a:endParaRPr>
          </a:p>
        </p:txBody>
      </p:sp>
      <p:sp>
        <p:nvSpPr>
          <p:cNvPr id="5" name="Подзаголовок 4"/>
          <p:cNvSpPr>
            <a:spLocks noGrp="1"/>
          </p:cNvSpPr>
          <p:nvPr>
            <p:ph type="subTitle" idx="1"/>
          </p:nvPr>
        </p:nvSpPr>
        <p:spPr>
          <a:xfrm>
            <a:off x="655320" y="4404360"/>
            <a:ext cx="10972800" cy="2042160"/>
          </a:xfrm>
        </p:spPr>
        <p:txBody>
          <a:bodyPr>
            <a:normAutofit fontScale="92500" lnSpcReduction="20000"/>
          </a:bodyPr>
          <a:lstStyle/>
          <a:p>
            <a:pPr>
              <a:lnSpc>
                <a:spcPct val="80000"/>
              </a:lnSpc>
            </a:pPr>
            <a:endParaRPr lang="ru-RU" sz="2800" b="1" dirty="0"/>
          </a:p>
          <a:p>
            <a:pPr>
              <a:lnSpc>
                <a:spcPct val="80000"/>
              </a:lnSpc>
            </a:pPr>
            <a:r>
              <a:rPr lang="ru-RU" sz="1800" b="1" dirty="0"/>
              <a:t> </a:t>
            </a:r>
            <a:r>
              <a:rPr lang="ru-RU" sz="1800" dirty="0" err="1" smtClean="0"/>
              <a:t>Ю.Г.Мандре</a:t>
            </a:r>
            <a:r>
              <a:rPr lang="ru-RU" sz="1800" dirty="0" smtClean="0"/>
              <a:t>. </a:t>
            </a:r>
            <a:r>
              <a:rPr lang="ru-RU" sz="1800" dirty="0"/>
              <a:t>КТН, Действительный член Российской Инженерной </a:t>
            </a:r>
            <a:r>
              <a:rPr lang="ru-RU" sz="1800" dirty="0" smtClean="0"/>
              <a:t>Академии. </a:t>
            </a:r>
            <a:endParaRPr lang="ru-RU" sz="1800" dirty="0"/>
          </a:p>
          <a:p>
            <a:r>
              <a:rPr lang="ru-RU" dirty="0" smtClean="0">
                <a:latin typeface="Calibri" panose="020F0502020204030204" pitchFamily="34" charset="0"/>
              </a:rPr>
              <a:t>							</a:t>
            </a:r>
            <a:r>
              <a:rPr lang="en-US" dirty="0" smtClean="0">
                <a:latin typeface="Calibri" panose="020F0502020204030204" pitchFamily="34" charset="0"/>
              </a:rPr>
              <a:t>email: </a:t>
            </a:r>
            <a:r>
              <a:rPr lang="en-US" dirty="0" smtClean="0">
                <a:latin typeface="Calibri" panose="020F0502020204030204" pitchFamily="34" charset="0"/>
                <a:hlinkClick r:id="rId2"/>
              </a:rPr>
              <a:t>YUMANDRe@mail.ru</a:t>
            </a:r>
            <a:endParaRPr lang="en-US" dirty="0" smtClean="0">
              <a:latin typeface="Calibri" panose="020F0502020204030204" pitchFamily="34" charset="0"/>
            </a:endParaRPr>
          </a:p>
          <a:p>
            <a:r>
              <a:rPr lang="ru-RU" dirty="0" smtClean="0">
                <a:latin typeface="Calibri" panose="020F0502020204030204" pitchFamily="34" charset="0"/>
              </a:rPr>
              <a:t>							Тел.: +7 921 900 57 54</a:t>
            </a:r>
          </a:p>
          <a:p>
            <a:r>
              <a:rPr lang="ru-RU" dirty="0" smtClean="0">
                <a:latin typeface="Calibri" panose="020F0502020204030204" pitchFamily="34" charset="0"/>
              </a:rPr>
              <a:t>Москва. 23 – 24 ноября 2016г.</a:t>
            </a:r>
            <a:endParaRPr lang="ru-RU" dirty="0"/>
          </a:p>
        </p:txBody>
      </p:sp>
      <p:sp>
        <p:nvSpPr>
          <p:cNvPr id="6" name="Прямоугольник 5"/>
          <p:cNvSpPr/>
          <p:nvPr/>
        </p:nvSpPr>
        <p:spPr>
          <a:xfrm>
            <a:off x="1751012" y="645465"/>
            <a:ext cx="8261668" cy="1458861"/>
          </a:xfrm>
          <a:prstGeom prst="rect">
            <a:avLst/>
          </a:prstGeom>
        </p:spPr>
        <p:txBody>
          <a:bodyPr wrap="square">
            <a:spAutoFit/>
          </a:bodyPr>
          <a:lstStyle/>
          <a:p>
            <a:pPr algn="ctr"/>
            <a:r>
              <a:rPr lang="ru-RU" sz="2800" b="1" dirty="0"/>
              <a:t>Высшая Школа Технологии и Энергетики.</a:t>
            </a:r>
          </a:p>
          <a:p>
            <a:pPr algn="ctr">
              <a:lnSpc>
                <a:spcPct val="80000"/>
              </a:lnSpc>
            </a:pPr>
            <a:r>
              <a:rPr lang="ru-RU" sz="2800" b="1" dirty="0"/>
              <a:t> СПб ГТУ Технологии и дизайна.</a:t>
            </a:r>
          </a:p>
          <a:p>
            <a:pPr algn="ctr">
              <a:lnSpc>
                <a:spcPct val="80000"/>
              </a:lnSpc>
            </a:pPr>
            <a:r>
              <a:rPr lang="ru-RU" sz="2400" dirty="0"/>
              <a:t>Кафедра технологии целлюлозы и композиционных материалов</a:t>
            </a:r>
            <a:r>
              <a:rPr lang="ru-RU" sz="1600" dirty="0"/>
              <a:t>.</a:t>
            </a:r>
          </a:p>
        </p:txBody>
      </p:sp>
      <p:pic>
        <p:nvPicPr>
          <p:cNvPr id="7" name="Рисунок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60310" y="63537"/>
            <a:ext cx="1328928" cy="1341120"/>
          </a:xfrm>
          <a:prstGeom prst="rect">
            <a:avLst/>
          </a:prstGeom>
        </p:spPr>
      </p:pic>
      <p:pic>
        <p:nvPicPr>
          <p:cNvPr id="8" name="Рисунок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833826" y="76110"/>
            <a:ext cx="1115122" cy="1382751"/>
          </a:xfrm>
          <a:prstGeom prst="rect">
            <a:avLst/>
          </a:prstGeom>
        </p:spPr>
      </p:pic>
      <p:sp>
        <p:nvSpPr>
          <p:cNvPr id="9" name="Номер слайда 8"/>
          <p:cNvSpPr>
            <a:spLocks noGrp="1"/>
          </p:cNvSpPr>
          <p:nvPr>
            <p:ph type="sldNum" sz="quarter" idx="12"/>
          </p:nvPr>
        </p:nvSpPr>
        <p:spPr>
          <a:xfrm>
            <a:off x="11391387" y="6416675"/>
            <a:ext cx="764215" cy="365125"/>
          </a:xfrm>
        </p:spPr>
        <p:txBody>
          <a:bodyPr/>
          <a:lstStyle/>
          <a:p>
            <a:endParaRPr lang="ru-RU" dirty="0"/>
          </a:p>
        </p:txBody>
      </p:sp>
    </p:spTree>
    <p:extLst>
      <p:ext uri="{BB962C8B-B14F-4D97-AF65-F5344CB8AC3E}">
        <p14:creationId xmlns="" xmlns:p14="http://schemas.microsoft.com/office/powerpoint/2010/main" val="3176841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81118"/>
            <a:ext cx="10515600" cy="508000"/>
          </a:xfrm>
        </p:spPr>
        <p:txBody>
          <a:bodyPr>
            <a:noAutofit/>
          </a:bodyPr>
          <a:lstStyle/>
          <a:p>
            <a:pPr algn="ctr"/>
            <a:r>
              <a:rPr lang="ru-RU" sz="3600" dirty="0" smtClean="0">
                <a:latin typeface="+mn-lt"/>
              </a:rPr>
              <a:t>В плену стереотипов.</a:t>
            </a:r>
            <a:endParaRPr lang="ru-RU" sz="3600" dirty="0">
              <a:latin typeface="+mn-lt"/>
            </a:endParaRPr>
          </a:p>
        </p:txBody>
      </p:sp>
      <p:sp>
        <p:nvSpPr>
          <p:cNvPr id="4" name="Текст 3"/>
          <p:cNvSpPr>
            <a:spLocks noGrp="1"/>
          </p:cNvSpPr>
          <p:nvPr>
            <p:ph type="body" idx="1"/>
          </p:nvPr>
        </p:nvSpPr>
        <p:spPr>
          <a:xfrm>
            <a:off x="839787" y="732304"/>
            <a:ext cx="5157787" cy="357641"/>
          </a:xfrm>
        </p:spPr>
        <p:txBody>
          <a:bodyPr>
            <a:normAutofit fontScale="92500" lnSpcReduction="20000"/>
          </a:bodyPr>
          <a:lstStyle/>
          <a:p>
            <a:pPr algn="ctr"/>
            <a:r>
              <a:rPr lang="ru-RU" b="1" dirty="0" smtClean="0"/>
              <a:t>Бытующее мнение.</a:t>
            </a:r>
            <a:endParaRPr lang="ru-RU" b="1" dirty="0"/>
          </a:p>
        </p:txBody>
      </p:sp>
      <p:sp>
        <p:nvSpPr>
          <p:cNvPr id="5" name="Объект 4"/>
          <p:cNvSpPr>
            <a:spLocks noGrp="1"/>
          </p:cNvSpPr>
          <p:nvPr>
            <p:ph sz="quarter" idx="13"/>
          </p:nvPr>
        </p:nvSpPr>
        <p:spPr>
          <a:xfrm>
            <a:off x="839788" y="1380014"/>
            <a:ext cx="5157787" cy="5683989"/>
          </a:xfrm>
        </p:spPr>
        <p:txBody>
          <a:bodyPr/>
          <a:lstStyle/>
          <a:p>
            <a:r>
              <a:rPr lang="ru-RU" b="1" dirty="0" smtClean="0"/>
              <a:t>Основные усилия по снижению сбросов должны направляться на глубокую реконструкцию очистных сооружений.</a:t>
            </a:r>
          </a:p>
          <a:p>
            <a:r>
              <a:rPr lang="ru-RU" b="1" dirty="0" smtClean="0"/>
              <a:t>Мероприятия по снижению сбросов подрывают экономику предприятий. </a:t>
            </a:r>
          </a:p>
          <a:p>
            <a:r>
              <a:rPr lang="ru-RU" b="1" dirty="0" smtClean="0"/>
              <a:t>Наличие недостижимых норм лишают смысла занятия по систематическому снижению уровня загрязнений в сбрасываемых стоках.</a:t>
            </a:r>
            <a:endParaRPr lang="ru-RU" b="1" dirty="0"/>
          </a:p>
        </p:txBody>
      </p:sp>
      <p:sp>
        <p:nvSpPr>
          <p:cNvPr id="6" name="Текст 5"/>
          <p:cNvSpPr>
            <a:spLocks noGrp="1"/>
          </p:cNvSpPr>
          <p:nvPr>
            <p:ph type="body" sz="quarter" idx="3"/>
          </p:nvPr>
        </p:nvSpPr>
        <p:spPr>
          <a:xfrm>
            <a:off x="6172200" y="724593"/>
            <a:ext cx="5183188" cy="365352"/>
          </a:xfrm>
        </p:spPr>
        <p:txBody>
          <a:bodyPr>
            <a:normAutofit fontScale="92500" lnSpcReduction="20000"/>
          </a:bodyPr>
          <a:lstStyle/>
          <a:p>
            <a:pPr algn="ctr"/>
            <a:r>
              <a:rPr lang="ru-RU" b="1" dirty="0" smtClean="0"/>
              <a:t>Как на самом деле.</a:t>
            </a:r>
            <a:endParaRPr lang="ru-RU" b="1" dirty="0"/>
          </a:p>
        </p:txBody>
      </p:sp>
      <p:sp>
        <p:nvSpPr>
          <p:cNvPr id="7" name="Объект 6"/>
          <p:cNvSpPr>
            <a:spLocks noGrp="1"/>
          </p:cNvSpPr>
          <p:nvPr>
            <p:ph sz="quarter" idx="14"/>
          </p:nvPr>
        </p:nvSpPr>
        <p:spPr>
          <a:xfrm>
            <a:off x="6172200" y="1174011"/>
            <a:ext cx="5183188" cy="5683989"/>
          </a:xfrm>
        </p:spPr>
        <p:txBody>
          <a:bodyPr>
            <a:normAutofit fontScale="85000" lnSpcReduction="20000"/>
          </a:bodyPr>
          <a:lstStyle/>
          <a:p>
            <a:r>
              <a:rPr lang="ru-RU" b="1" dirty="0" smtClean="0"/>
              <a:t>Основной природоохранный эффект достигается снижением сбросов загрязнений от основной технологии, при модернизации основных технологических процессов.</a:t>
            </a:r>
          </a:p>
          <a:p>
            <a:r>
              <a:rPr lang="ru-RU" b="1" dirty="0" smtClean="0"/>
              <a:t>Большинство мероприятий, разработанных на основе детального комплексного анализа технологических режимов с использованием современных технологических разработок являются самоокупаемыми.</a:t>
            </a:r>
          </a:p>
          <a:p>
            <a:r>
              <a:rPr lang="ru-RU" b="1" dirty="0" smtClean="0"/>
              <a:t>отсутствие достаточных знаний рождает убеждённость в  бесполезности усилий. При этом реальные условия жизни людей вблизи предприятий из обсуждения исключаются.</a:t>
            </a:r>
          </a:p>
          <a:p>
            <a:endParaRPr lang="ru-RU" dirty="0"/>
          </a:p>
        </p:txBody>
      </p:sp>
      <p:sp>
        <p:nvSpPr>
          <p:cNvPr id="3" name="Номер слайда 2"/>
          <p:cNvSpPr>
            <a:spLocks noGrp="1"/>
          </p:cNvSpPr>
          <p:nvPr>
            <p:ph type="sldNum" sz="quarter" idx="12"/>
          </p:nvPr>
        </p:nvSpPr>
        <p:spPr>
          <a:xfrm>
            <a:off x="11427785" y="6492875"/>
            <a:ext cx="764215" cy="365125"/>
          </a:xfrm>
        </p:spPr>
        <p:txBody>
          <a:bodyPr/>
          <a:lstStyle/>
          <a:p>
            <a:r>
              <a:rPr lang="ru-RU" sz="1800" dirty="0" smtClean="0"/>
              <a:t>1</a:t>
            </a:r>
            <a:endParaRPr lang="ru-RU" sz="1800" dirty="0"/>
          </a:p>
        </p:txBody>
      </p:sp>
    </p:spTree>
    <p:extLst>
      <p:ext uri="{BB962C8B-B14F-4D97-AF65-F5344CB8AC3E}">
        <p14:creationId xmlns="" xmlns:p14="http://schemas.microsoft.com/office/powerpoint/2010/main" val="2848440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7" y="335281"/>
            <a:ext cx="10515600" cy="579119"/>
          </a:xfrm>
        </p:spPr>
        <p:txBody>
          <a:bodyPr>
            <a:noAutofit/>
          </a:bodyPr>
          <a:lstStyle/>
          <a:p>
            <a:pPr algn="ctr"/>
            <a:r>
              <a:rPr lang="ru-RU" sz="2400" b="1" dirty="0" smtClean="0">
                <a:latin typeface="+mn-lt"/>
              </a:rPr>
              <a:t>Новые дополнительные подходы к улучшению экологии, на которые мы слабо  реагируем</a:t>
            </a:r>
            <a:r>
              <a:rPr lang="ru-RU" sz="2400" b="1" dirty="0" smtClean="0"/>
              <a:t>.</a:t>
            </a:r>
            <a:endParaRPr lang="ru-RU" sz="2400" b="1" dirty="0"/>
          </a:p>
        </p:txBody>
      </p:sp>
      <p:sp>
        <p:nvSpPr>
          <p:cNvPr id="4" name="Текст 3"/>
          <p:cNvSpPr>
            <a:spLocks noGrp="1"/>
          </p:cNvSpPr>
          <p:nvPr>
            <p:ph type="body" idx="1"/>
          </p:nvPr>
        </p:nvSpPr>
        <p:spPr>
          <a:xfrm>
            <a:off x="336868" y="1066800"/>
            <a:ext cx="5157787" cy="472440"/>
          </a:xfrm>
        </p:spPr>
        <p:txBody>
          <a:bodyPr>
            <a:normAutofit/>
          </a:bodyPr>
          <a:lstStyle/>
          <a:p>
            <a:pPr algn="ctr"/>
            <a:r>
              <a:rPr lang="ru-RU" b="1" dirty="0" smtClean="0"/>
              <a:t>В мире</a:t>
            </a:r>
            <a:endParaRPr lang="ru-RU" b="1" dirty="0"/>
          </a:p>
        </p:txBody>
      </p:sp>
      <p:sp>
        <p:nvSpPr>
          <p:cNvPr id="5" name="Объект 4"/>
          <p:cNvSpPr>
            <a:spLocks noGrp="1"/>
          </p:cNvSpPr>
          <p:nvPr>
            <p:ph sz="quarter" idx="13"/>
          </p:nvPr>
        </p:nvSpPr>
        <p:spPr>
          <a:xfrm>
            <a:off x="839787" y="1645918"/>
            <a:ext cx="5157787" cy="5031424"/>
          </a:xfrm>
        </p:spPr>
        <p:txBody>
          <a:bodyPr>
            <a:normAutofit fontScale="85000" lnSpcReduction="20000"/>
          </a:bodyPr>
          <a:lstStyle/>
          <a:p>
            <a:r>
              <a:rPr lang="ru-RU" b="1" dirty="0" smtClean="0"/>
              <a:t>Развитие промышленности на принципах «устойчивого развития».</a:t>
            </a:r>
          </a:p>
          <a:p>
            <a:r>
              <a:rPr lang="ru-RU" b="1" dirty="0" smtClean="0"/>
              <a:t>Вводятся ограничения на использование продукции, выпущенной с нарушениями экологии.</a:t>
            </a:r>
          </a:p>
          <a:p>
            <a:r>
              <a:rPr lang="ru-RU" b="1" dirty="0" smtClean="0"/>
              <a:t>Экологическое законодательство гармонизируется (корректируется) каждые два – три года.</a:t>
            </a:r>
          </a:p>
          <a:p>
            <a:r>
              <a:rPr lang="ru-RU" b="1" dirty="0" smtClean="0"/>
              <a:t>Принципы нормирования совмещают в себе как обоснованные требования к минимальному воздействию на экологию, так и наличие технической возможности достижения показателей.</a:t>
            </a:r>
          </a:p>
          <a:p>
            <a:endParaRPr lang="ru-RU" b="1" dirty="0"/>
          </a:p>
        </p:txBody>
      </p:sp>
      <p:sp>
        <p:nvSpPr>
          <p:cNvPr id="6" name="Текст 5"/>
          <p:cNvSpPr>
            <a:spLocks noGrp="1"/>
          </p:cNvSpPr>
          <p:nvPr>
            <p:ph type="body" sz="quarter" idx="3"/>
          </p:nvPr>
        </p:nvSpPr>
        <p:spPr>
          <a:xfrm>
            <a:off x="5494655" y="1043939"/>
            <a:ext cx="5183188" cy="472440"/>
          </a:xfrm>
        </p:spPr>
        <p:txBody>
          <a:bodyPr/>
          <a:lstStyle/>
          <a:p>
            <a:pPr algn="ctr"/>
            <a:r>
              <a:rPr lang="ru-RU" b="1" dirty="0" smtClean="0"/>
              <a:t>У нас</a:t>
            </a:r>
            <a:endParaRPr lang="ru-RU" b="1" dirty="0"/>
          </a:p>
        </p:txBody>
      </p:sp>
      <p:sp>
        <p:nvSpPr>
          <p:cNvPr id="7" name="Объект 6"/>
          <p:cNvSpPr>
            <a:spLocks noGrp="1"/>
          </p:cNvSpPr>
          <p:nvPr>
            <p:ph sz="quarter" idx="14"/>
          </p:nvPr>
        </p:nvSpPr>
        <p:spPr>
          <a:xfrm>
            <a:off x="6172200" y="1523999"/>
            <a:ext cx="5183188" cy="5031424"/>
          </a:xfrm>
        </p:spPr>
        <p:txBody>
          <a:bodyPr>
            <a:normAutofit fontScale="92500" lnSpcReduction="10000"/>
          </a:bodyPr>
          <a:lstStyle/>
          <a:p>
            <a:r>
              <a:rPr lang="ru-RU" b="1" dirty="0" smtClean="0"/>
              <a:t>Экологическое и социальная ответственность не является приоритетом №1.</a:t>
            </a:r>
          </a:p>
          <a:p>
            <a:r>
              <a:rPr lang="ru-RU" b="1" dirty="0" smtClean="0"/>
              <a:t>Кроме лесной сертификации других критериев не внедрено.</a:t>
            </a:r>
          </a:p>
          <a:p>
            <a:r>
              <a:rPr lang="ru-RU" b="1" dirty="0" smtClean="0"/>
              <a:t>Некоторые положения законодательства не учитывают экономические и технические возможности по их выполнению.  </a:t>
            </a:r>
          </a:p>
          <a:p>
            <a:r>
              <a:rPr lang="ru-RU" b="1" dirty="0" smtClean="0"/>
              <a:t>Нормативы разрабатывались давно и часто не учитывают реальной вредности от различных веществ.                         </a:t>
            </a:r>
            <a:endParaRPr lang="ru-RU" b="1" dirty="0"/>
          </a:p>
        </p:txBody>
      </p:sp>
      <p:sp>
        <p:nvSpPr>
          <p:cNvPr id="3" name="Номер слайда 2"/>
          <p:cNvSpPr>
            <a:spLocks noGrp="1"/>
          </p:cNvSpPr>
          <p:nvPr>
            <p:ph type="sldNum" sz="quarter" idx="12"/>
          </p:nvPr>
        </p:nvSpPr>
        <p:spPr>
          <a:xfrm>
            <a:off x="11355387" y="6492875"/>
            <a:ext cx="764215" cy="365125"/>
          </a:xfrm>
        </p:spPr>
        <p:txBody>
          <a:bodyPr/>
          <a:lstStyle/>
          <a:p>
            <a:r>
              <a:rPr lang="ru-RU" sz="1800" dirty="0" smtClean="0"/>
              <a:t>2</a:t>
            </a:r>
            <a:endParaRPr lang="ru-RU" sz="1800" dirty="0"/>
          </a:p>
        </p:txBody>
      </p:sp>
    </p:spTree>
    <p:extLst>
      <p:ext uri="{BB962C8B-B14F-4D97-AF65-F5344CB8AC3E}">
        <p14:creationId xmlns="" xmlns:p14="http://schemas.microsoft.com/office/powerpoint/2010/main" val="2265000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104776"/>
            <a:ext cx="10515600" cy="573141"/>
          </a:xfrm>
        </p:spPr>
        <p:txBody>
          <a:bodyPr>
            <a:normAutofit fontScale="90000"/>
          </a:bodyPr>
          <a:lstStyle/>
          <a:p>
            <a:pPr algn="ctr"/>
            <a:r>
              <a:rPr lang="ru-RU" sz="3600" b="1" dirty="0" smtClean="0">
                <a:latin typeface="+mn-lt"/>
              </a:rPr>
              <a:t>Принципы нормирования</a:t>
            </a:r>
            <a:endParaRPr lang="ru-RU" sz="3600" dirty="0">
              <a:latin typeface="+mn-lt"/>
            </a:endParaRPr>
          </a:p>
        </p:txBody>
      </p:sp>
      <p:sp>
        <p:nvSpPr>
          <p:cNvPr id="3" name="Текст 2"/>
          <p:cNvSpPr>
            <a:spLocks noGrp="1"/>
          </p:cNvSpPr>
          <p:nvPr>
            <p:ph type="body" idx="1"/>
          </p:nvPr>
        </p:nvSpPr>
        <p:spPr>
          <a:xfrm>
            <a:off x="697899" y="672170"/>
            <a:ext cx="5157787" cy="837848"/>
          </a:xfrm>
        </p:spPr>
        <p:txBody>
          <a:bodyPr/>
          <a:lstStyle/>
          <a:p>
            <a:pPr algn="ctr"/>
            <a:endParaRPr lang="ru-RU" sz="2400" dirty="0" smtClean="0"/>
          </a:p>
          <a:p>
            <a:pPr algn="ctr"/>
            <a:endParaRPr lang="ru-RU" sz="2400" dirty="0" smtClean="0"/>
          </a:p>
          <a:p>
            <a:pPr algn="ctr"/>
            <a:r>
              <a:rPr lang="ru-RU" sz="2400" b="1" dirty="0" smtClean="0"/>
              <a:t>Принципы нормирования в ЕС:</a:t>
            </a:r>
            <a:endParaRPr lang="ru-RU" sz="2400" b="1" dirty="0"/>
          </a:p>
        </p:txBody>
      </p:sp>
      <p:sp>
        <p:nvSpPr>
          <p:cNvPr id="4" name="Объект 3"/>
          <p:cNvSpPr>
            <a:spLocks noGrp="1"/>
          </p:cNvSpPr>
          <p:nvPr>
            <p:ph sz="quarter" idx="13"/>
          </p:nvPr>
        </p:nvSpPr>
        <p:spPr>
          <a:xfrm>
            <a:off x="839788" y="1364768"/>
            <a:ext cx="5157787" cy="5486400"/>
          </a:xfrm>
        </p:spPr>
        <p:txBody>
          <a:bodyPr>
            <a:normAutofit fontScale="70000" lnSpcReduction="20000"/>
          </a:bodyPr>
          <a:lstStyle/>
          <a:p>
            <a:endParaRPr lang="ru-RU" b="1" dirty="0" smtClean="0"/>
          </a:p>
          <a:p>
            <a:r>
              <a:rPr lang="ru-RU" b="1" dirty="0" smtClean="0"/>
              <a:t>Нормативы формируются в зависимости от реальной вредности для водоёма.</a:t>
            </a:r>
          </a:p>
          <a:p>
            <a:r>
              <a:rPr lang="ru-RU" b="1" dirty="0" smtClean="0"/>
              <a:t>Нормируются комплексные показатели (виды загрязнений, содержание которых пропорционально одному из основных не включаются в постоянный контроль).</a:t>
            </a:r>
          </a:p>
          <a:p>
            <a:r>
              <a:rPr lang="ru-RU" b="1" dirty="0" smtClean="0"/>
              <a:t>При нормировании учитывается техническая возможность достижения и требования к уровню загрязнений в зависимости от требований водоёма.</a:t>
            </a:r>
          </a:p>
          <a:p>
            <a:r>
              <a:rPr lang="ru-RU" b="1" dirty="0" smtClean="0"/>
              <a:t>Для действующих предприятий предоставляется обоснованный срок для достижения требуемых показателей. Для новых – не выдаются разрешения на строительство или заявленную производительность.</a:t>
            </a:r>
          </a:p>
          <a:p>
            <a:r>
              <a:rPr lang="ru-RU" b="1" dirty="0" smtClean="0"/>
              <a:t>Нормируется валовый сброс.</a:t>
            </a:r>
            <a:endParaRPr lang="ru-RU" b="1" dirty="0"/>
          </a:p>
        </p:txBody>
      </p:sp>
      <p:sp>
        <p:nvSpPr>
          <p:cNvPr id="5" name="Текст 4"/>
          <p:cNvSpPr>
            <a:spLocks noGrp="1"/>
          </p:cNvSpPr>
          <p:nvPr>
            <p:ph type="body" sz="quarter" idx="3"/>
          </p:nvPr>
        </p:nvSpPr>
        <p:spPr>
          <a:xfrm>
            <a:off x="6172200" y="672170"/>
            <a:ext cx="5183188" cy="888182"/>
          </a:xfrm>
        </p:spPr>
        <p:txBody>
          <a:bodyPr/>
          <a:lstStyle/>
          <a:p>
            <a:r>
              <a:rPr lang="ru-RU" sz="2400" b="1" dirty="0" smtClean="0"/>
              <a:t>Принципы нормирования у нас:</a:t>
            </a:r>
            <a:endParaRPr lang="ru-RU" sz="2400" b="1" dirty="0"/>
          </a:p>
        </p:txBody>
      </p:sp>
      <p:sp>
        <p:nvSpPr>
          <p:cNvPr id="6" name="Объект 5"/>
          <p:cNvSpPr>
            <a:spLocks noGrp="1"/>
          </p:cNvSpPr>
          <p:nvPr>
            <p:ph sz="quarter" idx="14"/>
          </p:nvPr>
        </p:nvSpPr>
        <p:spPr>
          <a:xfrm>
            <a:off x="6172200" y="1437672"/>
            <a:ext cx="5183188" cy="4944352"/>
          </a:xfrm>
        </p:spPr>
        <p:txBody>
          <a:bodyPr>
            <a:noAutofit/>
          </a:bodyPr>
          <a:lstStyle/>
          <a:p>
            <a:endParaRPr lang="ru-RU" sz="1400" b="1" dirty="0" smtClean="0"/>
          </a:p>
          <a:p>
            <a:r>
              <a:rPr lang="ru-RU" sz="1400" b="1" dirty="0" smtClean="0"/>
              <a:t>При нормировании используются самые жёсткие из группы ПДК, часть из которых технически недостижима, а часть ниже фоновых (природных) загрязнений.</a:t>
            </a:r>
          </a:p>
          <a:p>
            <a:r>
              <a:rPr lang="ru-RU" sz="1400" b="1" dirty="0" smtClean="0"/>
              <a:t>По многим связанным показателям (или показателям, характеризующим один и тот же вид загрязнений), требования сильно различаются.</a:t>
            </a:r>
          </a:p>
          <a:p>
            <a:r>
              <a:rPr lang="ru-RU" sz="1400" b="1" dirty="0" smtClean="0"/>
              <a:t>Наличие технических возможностей по достижению определённых показателей не учитывается (не анализируется) при выдаче разрешений.</a:t>
            </a:r>
          </a:p>
          <a:p>
            <a:r>
              <a:rPr lang="ru-RU" sz="1400" b="1" dirty="0" smtClean="0"/>
              <a:t>Нормируется концентрация загрязнения, что подталкивает к разбавлению.</a:t>
            </a:r>
            <a:endParaRPr lang="ru-RU" sz="1400" b="1" dirty="0"/>
          </a:p>
        </p:txBody>
      </p:sp>
      <p:sp>
        <p:nvSpPr>
          <p:cNvPr id="7" name="Номер слайда 6"/>
          <p:cNvSpPr>
            <a:spLocks noGrp="1"/>
          </p:cNvSpPr>
          <p:nvPr>
            <p:ph type="sldNum" sz="quarter" idx="12"/>
          </p:nvPr>
        </p:nvSpPr>
        <p:spPr>
          <a:xfrm>
            <a:off x="11355388" y="6470485"/>
            <a:ext cx="764215" cy="365125"/>
          </a:xfrm>
        </p:spPr>
        <p:txBody>
          <a:bodyPr/>
          <a:lstStyle/>
          <a:p>
            <a:r>
              <a:rPr lang="ru-RU" sz="1800" dirty="0" smtClean="0"/>
              <a:t>3</a:t>
            </a:r>
            <a:endParaRPr lang="ru-RU" sz="1800" dirty="0"/>
          </a:p>
        </p:txBody>
      </p:sp>
    </p:spTree>
    <p:extLst>
      <p:ext uri="{BB962C8B-B14F-4D97-AF65-F5344CB8AC3E}">
        <p14:creationId xmlns="" xmlns:p14="http://schemas.microsoft.com/office/powerpoint/2010/main" val="679372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838200" y="402437"/>
            <a:ext cx="10515600" cy="880351"/>
          </a:xfrm>
        </p:spPr>
        <p:txBody>
          <a:bodyPr>
            <a:noAutofit/>
          </a:bodyPr>
          <a:lstStyle/>
          <a:p>
            <a:pPr algn="ctr"/>
            <a:r>
              <a:rPr lang="ru-RU" sz="2800" b="1" dirty="0" smtClean="0">
                <a:latin typeface="+mn-lt"/>
              </a:rPr>
              <a:t>Основные направления мероприятий по снижению объёма загрязнений в очищенных стоках</a:t>
            </a:r>
            <a:endParaRPr lang="ru-RU" sz="2800" b="1" dirty="0">
              <a:latin typeface="+mn-lt"/>
            </a:endParaRPr>
          </a:p>
        </p:txBody>
      </p:sp>
      <p:sp>
        <p:nvSpPr>
          <p:cNvPr id="8" name="Объект 7"/>
          <p:cNvSpPr>
            <a:spLocks noGrp="1"/>
          </p:cNvSpPr>
          <p:nvPr>
            <p:ph sz="quarter" idx="13"/>
          </p:nvPr>
        </p:nvSpPr>
        <p:spPr>
          <a:xfrm>
            <a:off x="838200" y="1526628"/>
            <a:ext cx="10515600" cy="5644055"/>
          </a:xfrm>
        </p:spPr>
        <p:txBody>
          <a:bodyPr/>
          <a:lstStyle/>
          <a:p>
            <a:r>
              <a:rPr lang="ru-RU" sz="1800" b="1" dirty="0" smtClean="0"/>
              <a:t>Проведение полного комплексного обследования технологических процессов с целью определения основных источников загрязнений в сточных водах предприятия.</a:t>
            </a:r>
          </a:p>
          <a:p>
            <a:r>
              <a:rPr lang="ru-RU" sz="1800" b="1" dirty="0" smtClean="0"/>
              <a:t>Оценка рациональности использования воды в технологическом процессе.</a:t>
            </a:r>
          </a:p>
          <a:p>
            <a:r>
              <a:rPr lang="ru-RU" sz="1800" b="1" dirty="0" smtClean="0"/>
              <a:t>Определение наиболее подходящих мероприятий, которые на ряду со снижением водопотребления и уменьшением потерь (попадание загрязнений в стоки) позволяют повысить качество продукции, снизить затраты на производство.</a:t>
            </a:r>
          </a:p>
          <a:p>
            <a:r>
              <a:rPr lang="ru-RU" sz="1800" b="1" dirty="0" smtClean="0"/>
              <a:t>Составление рейтинга мероприятий по принципу наилучшего соотношения стоимости – эффективности. </a:t>
            </a:r>
          </a:p>
          <a:p>
            <a:r>
              <a:rPr lang="ru-RU" sz="1800" b="1" dirty="0" smtClean="0"/>
              <a:t>Определение (расчёт) технически обоснованных уровней сброса загрязнений.</a:t>
            </a:r>
          </a:p>
          <a:p>
            <a:pPr marL="0" indent="0">
              <a:buNone/>
            </a:pPr>
            <a:endParaRPr lang="ru-RU" dirty="0"/>
          </a:p>
        </p:txBody>
      </p:sp>
      <p:sp>
        <p:nvSpPr>
          <p:cNvPr id="2" name="Номер слайда 1"/>
          <p:cNvSpPr>
            <a:spLocks noGrp="1"/>
          </p:cNvSpPr>
          <p:nvPr>
            <p:ph type="sldNum" sz="quarter" idx="12"/>
          </p:nvPr>
        </p:nvSpPr>
        <p:spPr>
          <a:xfrm>
            <a:off x="11427785" y="6492875"/>
            <a:ext cx="764215" cy="365125"/>
          </a:xfrm>
        </p:spPr>
        <p:txBody>
          <a:bodyPr/>
          <a:lstStyle/>
          <a:p>
            <a:r>
              <a:rPr lang="ru-RU" sz="1800" dirty="0" smtClean="0"/>
              <a:t>4</a:t>
            </a:r>
            <a:endParaRPr lang="ru-RU" sz="1800" dirty="0"/>
          </a:p>
        </p:txBody>
      </p:sp>
    </p:spTree>
    <p:extLst>
      <p:ext uri="{BB962C8B-B14F-4D97-AF65-F5344CB8AC3E}">
        <p14:creationId xmlns="" xmlns:p14="http://schemas.microsoft.com/office/powerpoint/2010/main" val="1677468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89269" y="266382"/>
            <a:ext cx="10515600" cy="579755"/>
          </a:xfrm>
        </p:spPr>
        <p:txBody>
          <a:bodyPr>
            <a:normAutofit/>
          </a:bodyPr>
          <a:lstStyle/>
          <a:p>
            <a:pPr algn="ctr"/>
            <a:r>
              <a:rPr lang="ru-RU" sz="3200" b="1" dirty="0">
                <a:latin typeface="+mn-lt"/>
              </a:rPr>
              <a:t>О</a:t>
            </a:r>
            <a:r>
              <a:rPr lang="ru-RU" sz="3200" b="1" dirty="0" smtClean="0">
                <a:latin typeface="+mn-lt"/>
              </a:rPr>
              <a:t>сновные технологические направления</a:t>
            </a:r>
            <a:r>
              <a:rPr lang="ru-RU" sz="3200" dirty="0" smtClean="0">
                <a:latin typeface="+mn-lt"/>
              </a:rPr>
              <a:t>.</a:t>
            </a:r>
            <a:endParaRPr lang="ru-RU" sz="3200" dirty="0">
              <a:latin typeface="+mn-lt"/>
            </a:endParaRPr>
          </a:p>
        </p:txBody>
      </p:sp>
      <p:sp>
        <p:nvSpPr>
          <p:cNvPr id="5" name="Текст 4"/>
          <p:cNvSpPr>
            <a:spLocks noGrp="1"/>
          </p:cNvSpPr>
          <p:nvPr>
            <p:ph type="body" idx="1"/>
          </p:nvPr>
        </p:nvSpPr>
        <p:spPr>
          <a:xfrm>
            <a:off x="489269" y="876299"/>
            <a:ext cx="4189411" cy="725997"/>
          </a:xfrm>
        </p:spPr>
        <p:txBody>
          <a:bodyPr/>
          <a:lstStyle/>
          <a:p>
            <a:pPr algn="ctr"/>
            <a:r>
              <a:rPr lang="ru-RU" sz="2400" b="1" dirty="0" smtClean="0"/>
              <a:t>Эффективность  процесса</a:t>
            </a:r>
            <a:endParaRPr lang="ru-RU" sz="2400" b="1" dirty="0"/>
          </a:p>
        </p:txBody>
      </p:sp>
      <p:sp>
        <p:nvSpPr>
          <p:cNvPr id="6" name="Объект 5"/>
          <p:cNvSpPr>
            <a:spLocks noGrp="1"/>
          </p:cNvSpPr>
          <p:nvPr>
            <p:ph sz="quarter" idx="13"/>
          </p:nvPr>
        </p:nvSpPr>
        <p:spPr>
          <a:xfrm>
            <a:off x="656909" y="1570355"/>
            <a:ext cx="3854132" cy="5000308"/>
          </a:xfrm>
        </p:spPr>
        <p:txBody>
          <a:bodyPr>
            <a:normAutofit/>
          </a:bodyPr>
          <a:lstStyle/>
          <a:p>
            <a:r>
              <a:rPr lang="ru-RU" sz="1700" b="1" dirty="0" smtClean="0"/>
              <a:t>Промывка целлюлозы (или массы) между ступенями.</a:t>
            </a:r>
          </a:p>
          <a:p>
            <a:r>
              <a:rPr lang="ru-RU" sz="1700" b="1" dirty="0" smtClean="0"/>
              <a:t>Проведение процессов при максимально-возможной концентрации. </a:t>
            </a:r>
          </a:p>
          <a:p>
            <a:r>
              <a:rPr lang="ru-RU" sz="1700" b="1" dirty="0" smtClean="0"/>
              <a:t>Максимальное использование </a:t>
            </a:r>
            <a:r>
              <a:rPr lang="ru-RU" sz="1700" b="1" dirty="0" err="1" smtClean="0"/>
              <a:t>низкопотенциального</a:t>
            </a:r>
            <a:r>
              <a:rPr lang="ru-RU" sz="1700" b="1" dirty="0" smtClean="0"/>
              <a:t> тепла.</a:t>
            </a:r>
          </a:p>
          <a:p>
            <a:r>
              <a:rPr lang="ru-RU" sz="1700" b="1" dirty="0" smtClean="0"/>
              <a:t>Адресное использование различных методов очистки стоков, включая строительство локальных установок.</a:t>
            </a:r>
          </a:p>
          <a:p>
            <a:endParaRPr lang="ru-RU" dirty="0"/>
          </a:p>
        </p:txBody>
      </p:sp>
      <p:sp>
        <p:nvSpPr>
          <p:cNvPr id="7" name="Текст 6"/>
          <p:cNvSpPr>
            <a:spLocks noGrp="1"/>
          </p:cNvSpPr>
          <p:nvPr>
            <p:ph type="body" sz="quarter" idx="3"/>
          </p:nvPr>
        </p:nvSpPr>
        <p:spPr>
          <a:xfrm>
            <a:off x="5433060" y="846136"/>
            <a:ext cx="5183188" cy="747771"/>
          </a:xfrm>
        </p:spPr>
        <p:txBody>
          <a:bodyPr>
            <a:noAutofit/>
          </a:bodyPr>
          <a:lstStyle/>
          <a:p>
            <a:pPr algn="ctr"/>
            <a:r>
              <a:rPr lang="ru-RU" sz="2400" b="1" dirty="0" smtClean="0"/>
              <a:t>Фактор влияния на экологию</a:t>
            </a:r>
            <a:endParaRPr lang="ru-RU" sz="2400" b="1" dirty="0"/>
          </a:p>
        </p:txBody>
      </p:sp>
      <p:sp>
        <p:nvSpPr>
          <p:cNvPr id="8" name="Объект 7"/>
          <p:cNvSpPr>
            <a:spLocks noGrp="1"/>
          </p:cNvSpPr>
          <p:nvPr>
            <p:ph sz="quarter" idx="14"/>
          </p:nvPr>
        </p:nvSpPr>
        <p:spPr>
          <a:xfrm>
            <a:off x="4693921" y="1555115"/>
            <a:ext cx="6661467" cy="5000308"/>
          </a:xfrm>
        </p:spPr>
        <p:txBody>
          <a:bodyPr>
            <a:normAutofit fontScale="85000" lnSpcReduction="10000"/>
          </a:bodyPr>
          <a:lstStyle/>
          <a:p>
            <a:r>
              <a:rPr lang="ru-RU" sz="1900" b="1" dirty="0" smtClean="0"/>
              <a:t>Снижение «уноса» растворённых органических веществ на последующие ступени обработки массы.</a:t>
            </a:r>
          </a:p>
          <a:p>
            <a:r>
              <a:rPr lang="ru-RU" sz="1900" b="1" dirty="0" smtClean="0"/>
              <a:t>Снижение объёмов перекачиваемых сред, снижение количества тепла на нагрев сред до температуры процесса, возможность организации локальных систем очистки стоков для замены свежей воды на оборотную. Снижение удельной гидравлической нагрузки на сооружения биологической очистки стоков.</a:t>
            </a:r>
          </a:p>
          <a:p>
            <a:r>
              <a:rPr lang="ru-RU" sz="1900" b="1" dirty="0" smtClean="0"/>
              <a:t>Снижение объёмов образования избыточной горячей воды, которая не требуется для процессов.</a:t>
            </a:r>
          </a:p>
          <a:p>
            <a:r>
              <a:rPr lang="ru-RU" sz="1900" b="1" dirty="0" smtClean="0"/>
              <a:t>Значительное повышение эффективности работы очистных сооружений при минимальных капитальных затратах на их модернизацию</a:t>
            </a:r>
            <a:r>
              <a:rPr lang="ru-RU" dirty="0" smtClean="0"/>
              <a:t>.</a:t>
            </a:r>
          </a:p>
          <a:p>
            <a:endParaRPr lang="ru-RU" dirty="0"/>
          </a:p>
        </p:txBody>
      </p:sp>
      <p:sp>
        <p:nvSpPr>
          <p:cNvPr id="2" name="Номер слайда 1"/>
          <p:cNvSpPr>
            <a:spLocks noGrp="1"/>
          </p:cNvSpPr>
          <p:nvPr>
            <p:ph type="sldNum" sz="quarter" idx="12"/>
          </p:nvPr>
        </p:nvSpPr>
        <p:spPr>
          <a:xfrm>
            <a:off x="11427785" y="6492875"/>
            <a:ext cx="764215" cy="365125"/>
          </a:xfrm>
        </p:spPr>
        <p:txBody>
          <a:bodyPr/>
          <a:lstStyle/>
          <a:p>
            <a:r>
              <a:rPr lang="ru-RU" sz="1800" dirty="0" smtClean="0"/>
              <a:t>5</a:t>
            </a:r>
            <a:endParaRPr lang="ru-RU" sz="1800" dirty="0"/>
          </a:p>
        </p:txBody>
      </p:sp>
    </p:spTree>
    <p:extLst>
      <p:ext uri="{BB962C8B-B14F-4D97-AF65-F5344CB8AC3E}">
        <p14:creationId xmlns="" xmlns:p14="http://schemas.microsoft.com/office/powerpoint/2010/main" val="3803053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5800" y="365125"/>
            <a:ext cx="10515600" cy="793115"/>
          </a:xfrm>
        </p:spPr>
        <p:txBody>
          <a:bodyPr>
            <a:noAutofit/>
          </a:bodyPr>
          <a:lstStyle/>
          <a:p>
            <a:pPr algn="ctr"/>
            <a:r>
              <a:rPr lang="ru-RU" sz="2800" b="1" dirty="0" err="1" smtClean="0"/>
              <a:t>Этапность</a:t>
            </a:r>
            <a:r>
              <a:rPr lang="ru-RU" sz="2800" b="1" dirty="0" smtClean="0"/>
              <a:t> выполнения программы перехода на наилучшие доступные технологии</a:t>
            </a:r>
            <a:endParaRPr lang="ru-RU" sz="2800" b="1" dirty="0"/>
          </a:p>
        </p:txBody>
      </p:sp>
      <p:sp>
        <p:nvSpPr>
          <p:cNvPr id="8" name="Объект 7"/>
          <p:cNvSpPr>
            <a:spLocks noGrp="1"/>
          </p:cNvSpPr>
          <p:nvPr>
            <p:ph sz="quarter" idx="13"/>
          </p:nvPr>
        </p:nvSpPr>
        <p:spPr>
          <a:xfrm>
            <a:off x="685800" y="1264920"/>
            <a:ext cx="10515600" cy="5247323"/>
          </a:xfrm>
        </p:spPr>
        <p:txBody>
          <a:bodyPr>
            <a:normAutofit fontScale="85000" lnSpcReduction="20000"/>
          </a:bodyPr>
          <a:lstStyle/>
          <a:p>
            <a:r>
              <a:rPr lang="ru-RU" b="1" dirty="0" smtClean="0"/>
              <a:t>Проведение полного комплексного обследования технологических процессов.</a:t>
            </a:r>
          </a:p>
          <a:p>
            <a:r>
              <a:rPr lang="ru-RU" b="1" dirty="0" smtClean="0"/>
              <a:t>Разработка полного перечня возможных к реализации мероприятий с оценкой вклада каждого ( и их синергетического эффекта) в снижение общего содержания загрязнений в очищенных стоках.</a:t>
            </a:r>
          </a:p>
          <a:p>
            <a:r>
              <a:rPr lang="ru-RU" b="1" dirty="0" smtClean="0"/>
              <a:t>Составление </a:t>
            </a:r>
            <a:r>
              <a:rPr lang="ru-RU" b="1" dirty="0" err="1" smtClean="0"/>
              <a:t>трёхуровнего</a:t>
            </a:r>
            <a:r>
              <a:rPr lang="ru-RU" b="1" dirty="0" smtClean="0"/>
              <a:t> перечня мероприятий. 1й – </a:t>
            </a:r>
            <a:r>
              <a:rPr lang="ru-RU" b="1" dirty="0" err="1" smtClean="0"/>
              <a:t>безинвестиционные</a:t>
            </a:r>
            <a:r>
              <a:rPr lang="ru-RU" b="1" dirty="0" smtClean="0"/>
              <a:t> мероприятия по оптимизации действующих технологических процессов (технологическая дисциплина). 2й – низко-затратные мероприятия по ремонту изношенного оборудования. 3й инвестиционные мероприятия по замене технологического оборудования или целых процессов на более современные и эффективные.</a:t>
            </a:r>
          </a:p>
          <a:p>
            <a:r>
              <a:rPr lang="ru-RU" b="1" dirty="0" smtClean="0"/>
              <a:t>Оценка экономической эффективности каждого из мероприятий, при которой эффект заключается не только в сокращении  природоохранных платежей, но и в снижении операционных затрат.</a:t>
            </a:r>
          </a:p>
          <a:p>
            <a:r>
              <a:rPr lang="ru-RU" b="1" dirty="0" smtClean="0"/>
              <a:t>Составление окончательного плана мероприятий с оценкой достижимого уровня загрязнений в очищенных стоках после реализации и графика снижения по мере внедрения.</a:t>
            </a:r>
            <a:endParaRPr lang="ru-RU" b="1" dirty="0"/>
          </a:p>
        </p:txBody>
      </p:sp>
      <p:sp>
        <p:nvSpPr>
          <p:cNvPr id="2" name="Номер слайда 1"/>
          <p:cNvSpPr>
            <a:spLocks noGrp="1"/>
          </p:cNvSpPr>
          <p:nvPr>
            <p:ph type="sldNum" sz="quarter" idx="12"/>
          </p:nvPr>
        </p:nvSpPr>
        <p:spPr>
          <a:xfrm>
            <a:off x="11427785" y="6512243"/>
            <a:ext cx="764215" cy="365125"/>
          </a:xfrm>
        </p:spPr>
        <p:txBody>
          <a:bodyPr/>
          <a:lstStyle/>
          <a:p>
            <a:r>
              <a:rPr lang="ru-RU" sz="1800" dirty="0" smtClean="0"/>
              <a:t>6</a:t>
            </a:r>
            <a:endParaRPr lang="ru-RU" sz="1800" dirty="0"/>
          </a:p>
        </p:txBody>
      </p:sp>
    </p:spTree>
    <p:extLst>
      <p:ext uri="{BB962C8B-B14F-4D97-AF65-F5344CB8AC3E}">
        <p14:creationId xmlns="" xmlns:p14="http://schemas.microsoft.com/office/powerpoint/2010/main" val="3176786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839788" y="93346"/>
            <a:ext cx="10130262" cy="760094"/>
          </a:xfrm>
        </p:spPr>
        <p:txBody>
          <a:bodyPr>
            <a:noAutofit/>
          </a:bodyPr>
          <a:lstStyle/>
          <a:p>
            <a:pPr algn="ctr"/>
            <a:r>
              <a:rPr lang="ru-RU" sz="2400" b="1" dirty="0" smtClean="0">
                <a:latin typeface="+mn-lt"/>
              </a:rPr>
              <a:t>Примеры использования предложенного алгоритма перехода к наилучшим доступным технологиям</a:t>
            </a:r>
            <a:endParaRPr lang="ru-RU" sz="2400" b="1" dirty="0">
              <a:latin typeface="+mn-lt"/>
            </a:endParaRPr>
          </a:p>
        </p:txBody>
      </p:sp>
      <p:pic>
        <p:nvPicPr>
          <p:cNvPr id="9" name="Объект 8"/>
          <p:cNvPicPr>
            <a:picLocks noGrp="1"/>
          </p:cNvPicPr>
          <p:nvPr>
            <p:ph sz="quarter" idx="13"/>
          </p:nvPr>
        </p:nvPicPr>
        <p:blipFill>
          <a:blip r:embed="rId2" cstate="print"/>
          <a:stretch>
            <a:fillRect/>
          </a:stretch>
        </p:blipFill>
        <p:spPr bwMode="auto">
          <a:xfrm>
            <a:off x="1667244" y="1539240"/>
            <a:ext cx="8177796" cy="5318760"/>
          </a:xfrm>
          <a:prstGeom prst="rect">
            <a:avLst/>
          </a:prstGeom>
          <a:noFill/>
          <a:ln w="9525">
            <a:noFill/>
            <a:miter lim="800000"/>
            <a:headEnd/>
            <a:tailEnd/>
          </a:ln>
        </p:spPr>
      </p:pic>
      <p:sp>
        <p:nvSpPr>
          <p:cNvPr id="10" name="Текст 9"/>
          <p:cNvSpPr>
            <a:spLocks noGrp="1"/>
          </p:cNvSpPr>
          <p:nvPr>
            <p:ph type="body" sz="half" idx="2"/>
          </p:nvPr>
        </p:nvSpPr>
        <p:spPr>
          <a:xfrm>
            <a:off x="0" y="807720"/>
            <a:ext cx="12192000" cy="731520"/>
          </a:xfrm>
        </p:spPr>
        <p:txBody>
          <a:bodyPr>
            <a:normAutofit/>
          </a:bodyPr>
          <a:lstStyle/>
          <a:p>
            <a:pPr algn="ctr"/>
            <a:r>
              <a:rPr lang="ru-RU" b="1" dirty="0" smtClean="0"/>
              <a:t>Реализация мероприятий по оптимизации </a:t>
            </a:r>
            <a:r>
              <a:rPr lang="ru-RU" b="1" dirty="0" err="1" smtClean="0"/>
              <a:t>водооборота</a:t>
            </a:r>
            <a:r>
              <a:rPr lang="ru-RU" b="1" dirty="0" smtClean="0"/>
              <a:t> позволила значительно снизить удельный расход стоков, сбрасываемых в водоём. </a:t>
            </a:r>
            <a:endParaRPr lang="ru-RU" b="1" dirty="0"/>
          </a:p>
        </p:txBody>
      </p:sp>
      <p:sp>
        <p:nvSpPr>
          <p:cNvPr id="2" name="Номер слайда 1"/>
          <p:cNvSpPr>
            <a:spLocks noGrp="1"/>
          </p:cNvSpPr>
          <p:nvPr>
            <p:ph type="sldNum" sz="quarter" idx="12"/>
          </p:nvPr>
        </p:nvSpPr>
        <p:spPr>
          <a:xfrm>
            <a:off x="11427785" y="6492875"/>
            <a:ext cx="764215" cy="365125"/>
          </a:xfrm>
        </p:spPr>
        <p:txBody>
          <a:bodyPr/>
          <a:lstStyle/>
          <a:p>
            <a:r>
              <a:rPr lang="ru-RU" sz="1800" dirty="0" smtClean="0"/>
              <a:t>7</a:t>
            </a:r>
            <a:endParaRPr lang="ru-RU" sz="1800" dirty="0"/>
          </a:p>
        </p:txBody>
      </p:sp>
    </p:spTree>
    <p:extLst>
      <p:ext uri="{BB962C8B-B14F-4D97-AF65-F5344CB8AC3E}">
        <p14:creationId xmlns="" xmlns:p14="http://schemas.microsoft.com/office/powerpoint/2010/main" val="4190155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38200" y="213360"/>
            <a:ext cx="10515600" cy="594360"/>
          </a:xfrm>
        </p:spPr>
        <p:txBody>
          <a:bodyPr>
            <a:noAutofit/>
          </a:bodyPr>
          <a:lstStyle/>
          <a:p>
            <a:pPr algn="ctr"/>
            <a:r>
              <a:rPr lang="ru-RU" sz="2800" b="1" dirty="0" smtClean="0"/>
              <a:t>Снижение удельного содержания основных загрязнений в очищенных сточных водах</a:t>
            </a:r>
            <a:endParaRPr lang="ru-RU" sz="2800" b="1" dirty="0"/>
          </a:p>
        </p:txBody>
      </p:sp>
      <p:sp>
        <p:nvSpPr>
          <p:cNvPr id="7" name="Объект 6"/>
          <p:cNvSpPr>
            <a:spLocks noGrp="1"/>
          </p:cNvSpPr>
          <p:nvPr>
            <p:ph sz="quarter" idx="13"/>
          </p:nvPr>
        </p:nvSpPr>
        <p:spPr>
          <a:xfrm>
            <a:off x="838200" y="1143000"/>
            <a:ext cx="5181600" cy="5033963"/>
          </a:xfrm>
        </p:spPr>
        <p:txBody>
          <a:bodyPr/>
          <a:lstStyle/>
          <a:p>
            <a:endParaRPr lang="ru-RU" dirty="0"/>
          </a:p>
        </p:txBody>
      </p:sp>
      <p:pic>
        <p:nvPicPr>
          <p:cNvPr id="9" name="Объект 8"/>
          <p:cNvPicPr>
            <a:picLocks noGrp="1"/>
          </p:cNvPicPr>
          <p:nvPr>
            <p:ph sz="quarter" idx="14"/>
          </p:nvPr>
        </p:nvPicPr>
        <p:blipFill>
          <a:blip r:embed="rId2" cstate="print"/>
          <a:stretch>
            <a:fillRect/>
          </a:stretch>
        </p:blipFill>
        <p:spPr bwMode="auto">
          <a:xfrm>
            <a:off x="6019800" y="1143001"/>
            <a:ext cx="6172200" cy="5715000"/>
          </a:xfrm>
          <a:prstGeom prst="rect">
            <a:avLst/>
          </a:prstGeom>
          <a:noFill/>
          <a:ln w="9525">
            <a:noFill/>
            <a:miter lim="800000"/>
            <a:headEnd/>
            <a:tailEnd/>
          </a:ln>
        </p:spPr>
      </p:pic>
      <p:pic>
        <p:nvPicPr>
          <p:cNvPr id="5" name="Рисунок 4"/>
          <p:cNvPicPr/>
          <p:nvPr/>
        </p:nvPicPr>
        <p:blipFill>
          <a:blip r:embed="rId3" cstate="print"/>
          <a:srcRect/>
          <a:stretch>
            <a:fillRect/>
          </a:stretch>
        </p:blipFill>
        <p:spPr bwMode="auto">
          <a:xfrm>
            <a:off x="0" y="1142999"/>
            <a:ext cx="6019800" cy="5715001"/>
          </a:xfrm>
          <a:prstGeom prst="rect">
            <a:avLst/>
          </a:prstGeom>
          <a:noFill/>
          <a:ln w="9525">
            <a:noFill/>
            <a:miter lim="800000"/>
            <a:headEnd/>
            <a:tailEnd/>
          </a:ln>
        </p:spPr>
      </p:pic>
      <p:sp>
        <p:nvSpPr>
          <p:cNvPr id="2" name="Номер слайда 1"/>
          <p:cNvSpPr>
            <a:spLocks noGrp="1"/>
          </p:cNvSpPr>
          <p:nvPr>
            <p:ph type="sldNum" sz="quarter" idx="12"/>
          </p:nvPr>
        </p:nvSpPr>
        <p:spPr>
          <a:xfrm>
            <a:off x="11353800" y="6492875"/>
            <a:ext cx="764215" cy="365125"/>
          </a:xfrm>
        </p:spPr>
        <p:txBody>
          <a:bodyPr/>
          <a:lstStyle/>
          <a:p>
            <a:r>
              <a:rPr lang="ru-RU" sz="1800" dirty="0" smtClean="0"/>
              <a:t>8</a:t>
            </a:r>
            <a:endParaRPr lang="ru-RU" sz="1800" dirty="0"/>
          </a:p>
        </p:txBody>
      </p:sp>
    </p:spTree>
    <p:extLst>
      <p:ext uri="{BB962C8B-B14F-4D97-AF65-F5344CB8AC3E}">
        <p14:creationId xmlns="" xmlns:p14="http://schemas.microsoft.com/office/powerpoint/2010/main" val="750578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Капля">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TM04033925[[fn=Капля]]</Template>
  <TotalTime>1333</TotalTime>
  <Words>1037</Words>
  <Application>Microsoft Office PowerPoint</Application>
  <PresentationFormat>Произвольный</PresentationFormat>
  <Paragraphs>109</Paragraphs>
  <Slides>12</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Капля</vt:lpstr>
      <vt:lpstr>Эколого-технологическая реконструкция, как поэтапный переход к наилучшим доступным технологиям</vt:lpstr>
      <vt:lpstr>В плену стереотипов.</vt:lpstr>
      <vt:lpstr>Новые дополнительные подходы к улучшению экологии, на которые мы слабо  реагируем.</vt:lpstr>
      <vt:lpstr>Принципы нормирования</vt:lpstr>
      <vt:lpstr>Основные направления мероприятий по снижению объёма загрязнений в очищенных стоках</vt:lpstr>
      <vt:lpstr>Основные технологические направления.</vt:lpstr>
      <vt:lpstr>Этапность выполнения программы перехода на наилучшие доступные технологии</vt:lpstr>
      <vt:lpstr>Примеры использования предложенного алгоритма перехода к наилучшим доступным технологиям</vt:lpstr>
      <vt:lpstr>Снижение удельного содержания основных загрязнений в очищенных сточных водах</vt:lpstr>
      <vt:lpstr>Что мешает?</vt:lpstr>
      <vt:lpstr>Что делать?</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Эколого-технологическая реконструкция, как поэтапный переход к наилучшим доступным технологиям.</dc:title>
  <dc:creator>пользователь</dc:creator>
  <cp:lastModifiedBy>akim</cp:lastModifiedBy>
  <cp:revision>44</cp:revision>
  <dcterms:created xsi:type="dcterms:W3CDTF">2016-11-12T13:07:06Z</dcterms:created>
  <dcterms:modified xsi:type="dcterms:W3CDTF">2016-11-22T10:18:48Z</dcterms:modified>
</cp:coreProperties>
</file>