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package" ContentType="application/vnd.openxmlformats-officedocument.package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7" r:id="rId2"/>
    <p:sldId id="410" r:id="rId3"/>
    <p:sldId id="357" r:id="rId4"/>
    <p:sldId id="309" r:id="rId5"/>
    <p:sldId id="264" r:id="rId6"/>
    <p:sldId id="323" r:id="rId7"/>
    <p:sldId id="324" r:id="rId8"/>
    <p:sldId id="299" r:id="rId9"/>
    <p:sldId id="310" r:id="rId10"/>
    <p:sldId id="405" r:id="rId11"/>
    <p:sldId id="263" r:id="rId12"/>
    <p:sldId id="400" r:id="rId13"/>
    <p:sldId id="408" r:id="rId14"/>
    <p:sldId id="406" r:id="rId15"/>
    <p:sldId id="312" r:id="rId16"/>
    <p:sldId id="275" r:id="rId17"/>
    <p:sldId id="268" r:id="rId18"/>
    <p:sldId id="314" r:id="rId19"/>
    <p:sldId id="303" r:id="rId20"/>
    <p:sldId id="317" r:id="rId21"/>
    <p:sldId id="278" r:id="rId22"/>
    <p:sldId id="397" r:id="rId23"/>
    <p:sldId id="302" r:id="rId24"/>
    <p:sldId id="305" r:id="rId25"/>
    <p:sldId id="306" r:id="rId26"/>
    <p:sldId id="399" r:id="rId27"/>
    <p:sldId id="311" r:id="rId28"/>
    <p:sldId id="304" r:id="rId29"/>
    <p:sldId id="260" r:id="rId30"/>
    <p:sldId id="319" r:id="rId31"/>
    <p:sldId id="276" r:id="rId32"/>
    <p:sldId id="320" r:id="rId33"/>
    <p:sldId id="336" r:id="rId34"/>
    <p:sldId id="337" r:id="rId35"/>
    <p:sldId id="338" r:id="rId36"/>
    <p:sldId id="325" r:id="rId37"/>
    <p:sldId id="326" r:id="rId38"/>
    <p:sldId id="328" r:id="rId39"/>
    <p:sldId id="329" r:id="rId40"/>
    <p:sldId id="330" r:id="rId41"/>
    <p:sldId id="331" r:id="rId42"/>
    <p:sldId id="333" r:id="rId43"/>
    <p:sldId id="366" r:id="rId44"/>
    <p:sldId id="398" r:id="rId45"/>
    <p:sldId id="378" r:id="rId46"/>
    <p:sldId id="407" r:id="rId47"/>
    <p:sldId id="367" r:id="rId48"/>
    <p:sldId id="393" r:id="rId49"/>
    <p:sldId id="389" r:id="rId50"/>
    <p:sldId id="390" r:id="rId51"/>
    <p:sldId id="391" r:id="rId52"/>
    <p:sldId id="392" r:id="rId53"/>
    <p:sldId id="394" r:id="rId54"/>
    <p:sldId id="396" r:id="rId55"/>
    <p:sldId id="379" r:id="rId56"/>
    <p:sldId id="380" r:id="rId57"/>
    <p:sldId id="381" r:id="rId58"/>
    <p:sldId id="382" r:id="rId59"/>
    <p:sldId id="383" r:id="rId60"/>
    <p:sldId id="335" r:id="rId61"/>
    <p:sldId id="387" r:id="rId62"/>
    <p:sldId id="386" r:id="rId63"/>
    <p:sldId id="361" r:id="rId64"/>
    <p:sldId id="363" r:id="rId65"/>
    <p:sldId id="364" r:id="rId66"/>
    <p:sldId id="362" r:id="rId67"/>
    <p:sldId id="292" r:id="rId68"/>
    <p:sldId id="356" r:id="rId69"/>
    <p:sldId id="409" r:id="rId7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1.package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41826923076923078"/>
          <c:y val="1.9073569482288832E-2"/>
        </c:manualLayout>
      </c:layout>
      <c:spPr>
        <a:noFill/>
        <a:ln w="20917">
          <a:noFill/>
        </a:ln>
      </c:spPr>
      <c:txPr>
        <a:bodyPr/>
        <a:lstStyle/>
        <a:p>
          <a:pPr>
            <a:defRPr sz="679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8.0412371134020666E-2"/>
          <c:y val="0.16717325227963517"/>
          <c:w val="0.6556701030927875"/>
          <c:h val="0.72340425531914965"/>
        </c:manualLayout>
      </c:layout>
      <c:lineChart>
        <c:grouping val="standard"/>
        <c:ser>
          <c:idx val="0"/>
          <c:order val="0"/>
          <c:tx>
            <c:strRef>
              <c:f>Лист1!$B$39</c:f>
              <c:strCache>
                <c:ptCount val="1"/>
                <c:pt idx="0">
                  <c:v>Число заводов</c:v>
                </c:pt>
              </c:strCache>
            </c:strRef>
          </c:tx>
          <c:spPr>
            <a:ln w="20917">
              <a:solidFill>
                <a:srgbClr val="FF0000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00008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spPr>
              <a:noFill/>
              <a:ln w="20917">
                <a:noFill/>
              </a:ln>
            </c:spPr>
            <c:txPr>
              <a:bodyPr/>
              <a:lstStyle/>
              <a:p>
                <a:pPr>
                  <a:defRPr sz="679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numRef>
              <c:f>Лист1!$A$40:$A$51</c:f>
              <c:numCache>
                <c:formatCode>General</c:formatCode>
                <c:ptCount val="12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</c:numCache>
            </c:numRef>
          </c:cat>
          <c:val>
            <c:numRef>
              <c:f>Лист1!$B$40:$B$51</c:f>
              <c:numCache>
                <c:formatCode>General</c:formatCode>
                <c:ptCount val="12"/>
                <c:pt idx="0">
                  <c:v>1</c:v>
                </c:pt>
                <c:pt idx="1">
                  <c:v>3</c:v>
                </c:pt>
                <c:pt idx="2">
                  <c:v>6</c:v>
                </c:pt>
                <c:pt idx="3">
                  <c:v>13</c:v>
                </c:pt>
                <c:pt idx="4">
                  <c:v>28</c:v>
                </c:pt>
                <c:pt idx="5">
                  <c:v>60</c:v>
                </c:pt>
                <c:pt idx="6">
                  <c:v>100</c:v>
                </c:pt>
                <c:pt idx="7">
                  <c:v>160</c:v>
                </c:pt>
                <c:pt idx="8">
                  <c:v>180</c:v>
                </c:pt>
                <c:pt idx="9">
                  <c:v>200</c:v>
                </c:pt>
                <c:pt idx="10">
                  <c:v>230</c:v>
                </c:pt>
                <c:pt idx="11">
                  <c:v>260</c:v>
                </c:pt>
              </c:numCache>
            </c:numRef>
          </c:val>
        </c:ser>
        <c:dLbls>
          <c:showVal val="1"/>
        </c:dLbls>
        <c:marker val="1"/>
        <c:axId val="29585408"/>
        <c:axId val="29591424"/>
      </c:lineChart>
      <c:catAx>
        <c:axId val="29585408"/>
        <c:scaling>
          <c:orientation val="minMax"/>
        </c:scaling>
        <c:axPos val="b"/>
        <c:numFmt formatCode="General" sourceLinked="1"/>
        <c:tickLblPos val="nextTo"/>
        <c:spPr>
          <a:ln w="261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79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9591424"/>
        <c:crosses val="autoZero"/>
        <c:auto val="1"/>
        <c:lblAlgn val="ctr"/>
        <c:lblOffset val="100"/>
        <c:tickLblSkip val="1"/>
        <c:tickMarkSkip val="1"/>
      </c:catAx>
      <c:valAx>
        <c:axId val="29591424"/>
        <c:scaling>
          <c:orientation val="minMax"/>
        </c:scaling>
        <c:axPos val="l"/>
        <c:majorGridlines>
          <c:spPr>
            <a:ln w="261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261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79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9585408"/>
        <c:crosses val="autoZero"/>
        <c:crossBetween val="between"/>
      </c:valAx>
      <c:spPr>
        <a:solidFill>
          <a:srgbClr val="FFFFFF"/>
        </a:solidFill>
        <a:ln w="10459">
          <a:solidFill>
            <a:srgbClr val="FFFFFF"/>
          </a:solidFill>
          <a:prstDash val="solid"/>
        </a:ln>
      </c:spPr>
    </c:plotArea>
    <c:legend>
      <c:legendPos val="r"/>
      <c:layout>
        <c:manualLayout>
          <c:xMode val="edge"/>
          <c:yMode val="edge"/>
          <c:wMode val="edge"/>
          <c:hMode val="edge"/>
          <c:x val="0.75670098929941465"/>
          <c:y val="0.49544102026411185"/>
          <c:w val="0.99175272562083583"/>
          <c:h val="0.55623116301062869"/>
        </c:manualLayout>
      </c:layout>
      <c:spPr>
        <a:solidFill>
          <a:srgbClr val="FFFFFF"/>
        </a:solidFill>
        <a:ln w="2615">
          <a:solidFill>
            <a:srgbClr val="000000"/>
          </a:solidFill>
          <a:prstDash val="solid"/>
        </a:ln>
      </c:spPr>
      <c:txPr>
        <a:bodyPr/>
        <a:lstStyle/>
        <a:p>
          <a:pPr>
            <a:defRPr sz="622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solidFill>
      <a:srgbClr val="C0C0C0"/>
    </a:solidFill>
    <a:ln w="2615">
      <a:solidFill>
        <a:srgbClr val="000000"/>
      </a:solidFill>
      <a:prstDash val="solid"/>
    </a:ln>
  </c:spPr>
  <c:txPr>
    <a:bodyPr/>
    <a:lstStyle/>
    <a:p>
      <a:pPr>
        <a:defRPr sz="679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9C7C2F9-6300-4279-9AF3-FF6A5AD8CCD0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8F73213-BA81-451C-8A69-2F36460E2A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40D6483-5E34-4A39-82F1-9EDA1F965B16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981D5BC-D91A-42AF-862E-1B426CBCAE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D02C2F-64DF-46E3-9DFE-EC8E0E1635B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D031AD-3644-4032-8188-EE13D38746F3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C32A5B8-3D7B-485D-9496-36AB319F3741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5EA6B9-0BE4-49A9-BC40-71109D62DE26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96EB2B-A068-44E5-9939-0EF0CDD3E5D6}" type="slidenum">
              <a:rPr lang="en-GB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64" tIns="45581" rIns="91164" bIns="45581" anchor="b"/>
          <a:lstStyle/>
          <a:p>
            <a:pPr algn="r"/>
            <a:fld id="{F49286AA-35F3-4B5C-B1BB-8C8C257376F9}" type="slidenum">
              <a:rPr lang="en-GB">
                <a:solidFill>
                  <a:srgbClr val="000000"/>
                </a:solidFill>
                <a:latin typeface="Calibri" pitchFamily="34" charset="0"/>
              </a:rPr>
              <a:pPr algn="r"/>
              <a:t>28</a:t>
            </a:fld>
            <a:endParaRPr lang="en-GB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4275" y="695325"/>
            <a:ext cx="4651375" cy="34877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Notes Placeholder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QA – 2016 biomass procurement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55501-78EE-4A02-8C70-5BFC0FBA8985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F83C5-14EB-4408-927A-08C71C6A7F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B782E-A83F-49E8-AA44-3C647F23AD15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883D1-1873-4ECF-A863-DBD29858E7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FEB8-F5A9-4106-B96C-42E453452A90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CDD1C-4BAE-4129-9284-6FA972DC1A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4CC51-221D-4910-8C5C-F0E15BBD90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5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F9DA9-DED9-4EBD-9ED2-1B55E22357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5695B-3325-43AB-AA4C-17A63144B1DC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2814F-31F2-42F1-8C7B-8D4EBE7584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D9CF4-11C1-44B4-9938-9090E8371E04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1B438-965F-455C-B043-32E8B8C1D6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F659E-AFBB-4ED5-80CC-06BC54D15FF1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EA05E-B288-414E-9720-437CC78932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385D3-67E3-4AF8-A187-0700AC7ECAF2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BBD4A-279F-4588-A891-3E86F3DA43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7E1B-99E5-4C7C-8C64-13FC219ED134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B78E2-F6C1-48D9-8DDD-5171EE001B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0DFE-69E1-49B3-A9F9-6AB8DAE93E9B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D7C0E-7F33-4CC6-8AA7-6B8275454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D0BBD-F11C-41AB-B94A-7A467021812C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DB388-AB99-47C2-964F-85C9FD6A95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968CF-C301-4E2D-9F42-95C8737F418A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BCD7D-DF7F-41B0-A811-5E9FEECB35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65C87C-34D9-4924-8AD2-AA4C424DCF7B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D914B6-11A8-4B40-9FE4-09C1F02D2B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2" r:id="rId12"/>
    <p:sldLayoutId id="214748366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kim-ed@mail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350" y="188913"/>
            <a:ext cx="6697663" cy="31638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Ministry of Education and Science of Russian Federation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Saint Petersburg State University </a:t>
            </a:r>
            <a:br>
              <a:rPr lang="en-US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of Industrial Technologies and Design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SPbSUITD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HIGHER SCHOOL OF TECHNOLOGY AND ENERGY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 </a:t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chemeClr val="accent1"/>
                </a:solidFill>
                <a:latin typeface="Arial Black" pitchFamily="34" charset="0"/>
              </a:rPr>
              <a:t>Парижское соглашение, </a:t>
            </a:r>
            <a:r>
              <a:rPr lang="ru-RU" sz="3600" b="1" dirty="0" err="1" smtClean="0">
                <a:solidFill>
                  <a:schemeClr val="accent1"/>
                </a:solidFill>
                <a:latin typeface="Arial Black" pitchFamily="34" charset="0"/>
              </a:rPr>
              <a:t>Маракешское</a:t>
            </a:r>
            <a:r>
              <a:rPr lang="ru-RU" sz="3600" b="1" dirty="0" smtClean="0">
                <a:solidFill>
                  <a:schemeClr val="accent1"/>
                </a:solidFill>
                <a:latin typeface="Arial Black" pitchFamily="34" charset="0"/>
              </a:rPr>
              <a:t> совещание  и   Лесной Сектор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US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ru-RU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188" y="2852738"/>
            <a:ext cx="8281987" cy="3852862"/>
          </a:xfrm>
        </p:spPr>
        <p:txBody>
          <a:bodyPr rtlCol="0">
            <a:normAutofit fontScale="85000" lnSpcReduction="20000"/>
          </a:bodyPr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 algn="r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 smtClean="0"/>
              <a:t>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 smtClean="0"/>
          </a:p>
          <a:p>
            <a:pPr algn="r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 smtClean="0"/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Профессор Э. Л. Аким,</a:t>
            </a:r>
          </a:p>
          <a:p>
            <a:pPr algn="r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dirty="0" smtClean="0"/>
              <a:t>     </a:t>
            </a:r>
          </a:p>
          <a:p>
            <a:pPr algn="r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 smtClean="0"/>
              <a:t>Почетный Член Консультативного Комитета ФАО ООН </a:t>
            </a:r>
          </a:p>
          <a:p>
            <a:pPr algn="r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 smtClean="0"/>
              <a:t>по устойчивости Лесного сектора,</a:t>
            </a:r>
            <a:endParaRPr lang="en-US" sz="2100" b="1" dirty="0" smtClean="0"/>
          </a:p>
          <a:p>
            <a:pPr algn="r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2100" b="1" dirty="0" smtClean="0"/>
          </a:p>
          <a:p>
            <a:pPr algn="r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 smtClean="0"/>
              <a:t>Заведующий кафедрой СПб ГУПТД</a:t>
            </a:r>
            <a:endParaRPr lang="ru-RU" sz="1600" b="1" i="1" dirty="0" smtClean="0">
              <a:hlinkClick r:id="rId3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 smtClean="0">
                <a:hlinkClick r:id="rId3"/>
              </a:rPr>
              <a:t>Akim-ed@mail.ru</a:t>
            </a:r>
            <a:endParaRPr lang="ru-RU" sz="1600" dirty="0" smtClean="0"/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b="1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 smtClean="0"/>
          </a:p>
          <a:p>
            <a:pPr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 smtClean="0"/>
          </a:p>
          <a:p>
            <a:pPr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/>
              <a:t>Адам Смит 2016, </a:t>
            </a:r>
          </a:p>
          <a:p>
            <a:pPr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/>
              <a:t>Москва,</a:t>
            </a:r>
          </a:p>
          <a:p>
            <a:pPr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/>
              <a:t>Ноябрь 2016</a:t>
            </a:r>
            <a:endParaRPr lang="en-US" sz="18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/>
          </a:p>
        </p:txBody>
      </p:sp>
      <p:pic>
        <p:nvPicPr>
          <p:cNvPr id="17411" name="Рисунок 7" descr="logo-sutd-mon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688" y="485775"/>
            <a:ext cx="97472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7475" y="188913"/>
            <a:ext cx="8175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260350"/>
            <a:ext cx="8785225" cy="1498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700" b="1" dirty="0" smtClean="0">
                <a:solidFill>
                  <a:schemeClr val="accent1"/>
                </a:solidFill>
                <a:latin typeface="Arial Black" pitchFamily="34" charset="0"/>
              </a:rPr>
              <a:t>Доля различных воспроизводимых источников энергии (ВИЭ)  в общем объеме; </a:t>
            </a:r>
            <a:br>
              <a:rPr lang="ru-RU" sz="2700" b="1" dirty="0" smtClean="0">
                <a:solidFill>
                  <a:schemeClr val="accent1"/>
                </a:solidFill>
                <a:latin typeface="Arial Black" pitchFamily="34" charset="0"/>
              </a:rPr>
            </a:br>
            <a:r>
              <a:rPr lang="ru-RU" sz="2700" b="1" dirty="0" smtClean="0">
                <a:solidFill>
                  <a:schemeClr val="accent1"/>
                </a:solidFill>
                <a:latin typeface="Arial Black" pitchFamily="34" charset="0"/>
              </a:rPr>
              <a:t>общая доля всех ВИЭ в мировом потреблении энергии - 13%. </a:t>
            </a:r>
            <a:br>
              <a:rPr lang="ru-RU" sz="2700" b="1" dirty="0" smtClean="0">
                <a:solidFill>
                  <a:schemeClr val="accent1"/>
                </a:solidFill>
                <a:latin typeface="Arial Black" pitchFamily="34" charset="0"/>
              </a:rPr>
            </a:br>
            <a:r>
              <a:rPr lang="ru-RU" sz="2000" b="1" dirty="0" smtClean="0"/>
              <a:t>( По данным Международного Энергетического Агентства - МЭА - 2009 г.)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4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</p:nvPr>
        </p:nvGraphicFramePr>
        <p:xfrm>
          <a:off x="539750" y="1916113"/>
          <a:ext cx="8229600" cy="4389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7008"/>
                <a:gridCol w="2242592"/>
              </a:tblGrid>
              <a:tr h="46064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C00000"/>
                          </a:solidFill>
                        </a:rPr>
                        <a:t>Вид ВИЭ</a:t>
                      </a:r>
                      <a:endParaRPr lang="ru-RU" sz="2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C00000"/>
                          </a:solidFill>
                        </a:rPr>
                        <a:t>Доля, %</a:t>
                      </a:r>
                      <a:endParaRPr lang="ru-RU" sz="2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Твердое биотопливо (и древесный  уголь)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69,4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smtClean="0"/>
                        <a:t>Жидкое биотопливо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3,3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Гидроэнергия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17,3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Геотермальная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3,8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Ветровая</a:t>
                      </a:r>
                    </a:p>
                    <a:p>
                      <a:pPr algn="ctr"/>
                      <a:endParaRPr lang="ru-RU" sz="2800" b="1" dirty="0" smtClean="0"/>
                    </a:p>
                    <a:p>
                      <a:pPr algn="ctr"/>
                      <a:r>
                        <a:rPr lang="ru-RU" sz="2800" b="1" dirty="0" smtClean="0"/>
                        <a:t>Солнечная и приливная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1,5</a:t>
                      </a:r>
                    </a:p>
                    <a:p>
                      <a:pPr algn="ctr"/>
                      <a:endParaRPr lang="ru-RU" sz="2800" dirty="0" smtClean="0"/>
                    </a:p>
                    <a:p>
                      <a:pPr algn="ctr"/>
                      <a:r>
                        <a:rPr lang="ru-RU" sz="2800" dirty="0" smtClean="0"/>
                        <a:t>0,9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1"/>
                </a:solidFill>
                <a:latin typeface="Arial Black" pitchFamily="34" charset="0"/>
              </a:rPr>
              <a:t>Место </a:t>
            </a:r>
            <a:r>
              <a:rPr lang="ru-RU" sz="3600" b="1" dirty="0" err="1" smtClean="0">
                <a:solidFill>
                  <a:schemeClr val="accent1"/>
                </a:solidFill>
                <a:latin typeface="Arial Black" pitchFamily="34" charset="0"/>
              </a:rPr>
              <a:t>био-энергетики</a:t>
            </a:r>
            <a:r>
              <a:rPr lang="ru-RU" sz="3600" b="1" dirty="0" smtClean="0">
                <a:solidFill>
                  <a:schemeClr val="accent1"/>
                </a:solidFill>
                <a:latin typeface="Arial Black" pitchFamily="34" charset="0"/>
              </a:rPr>
              <a:t>  среди ВИЭ</a:t>
            </a:r>
            <a:endParaRPr lang="ru-RU" dirty="0" smtClean="0">
              <a:solidFill>
                <a:schemeClr val="accent1"/>
              </a:solidFill>
              <a:latin typeface="Arial Black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8229600" cy="375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504"/>
                <a:gridCol w="1800200"/>
                <a:gridCol w="1687056"/>
                <a:gridCol w="1553304"/>
                <a:gridCol w="17385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C00000"/>
                          </a:solidFill>
                        </a:rPr>
                        <a:t>Вид  ВИЭ</a:t>
                      </a:r>
                      <a:endParaRPr lang="ru-RU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C00000"/>
                          </a:solidFill>
                        </a:rPr>
                        <a:t>Скорость воспроизводства, независимость от внешних факторов</a:t>
                      </a:r>
                      <a:endParaRPr lang="ru-RU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C00000"/>
                          </a:solidFill>
                        </a:rPr>
                        <a:t>Первоначальная форма</a:t>
                      </a:r>
                      <a:r>
                        <a:rPr lang="ru-RU" sz="1400" b="1" baseline="0" dirty="0" smtClean="0">
                          <a:solidFill>
                            <a:srgbClr val="C00000"/>
                          </a:solidFill>
                        </a:rPr>
                        <a:t> энергии</a:t>
                      </a:r>
                      <a:endParaRPr lang="ru-RU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C00000"/>
                          </a:solidFill>
                        </a:rPr>
                        <a:t>Преобразование энергии</a:t>
                      </a:r>
                      <a:endParaRPr lang="ru-RU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C00000"/>
                          </a:solidFill>
                        </a:rPr>
                        <a:t>Автономность, аккумулирование и транспортабельность</a:t>
                      </a:r>
                      <a:endParaRPr lang="ru-RU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Биотопливо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Высокая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Тепловая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Электрическая </a:t>
                      </a:r>
                      <a:r>
                        <a:rPr lang="ru-RU" sz="1400" b="1" dirty="0" err="1" smtClean="0"/>
                        <a:t>Ко-генерация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Высокая</a:t>
                      </a:r>
                      <a:endParaRPr lang="ru-RU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Ветровая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Электрическая механическая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Солнечная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Электрическая Тепловая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/>
                        <a:t>Гидро</a:t>
                      </a:r>
                      <a:r>
                        <a:rPr lang="ru-RU" sz="1400" b="1" dirty="0" smtClean="0"/>
                        <a:t> (малая)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Электрическая механическая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Приливная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Электрическая 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/>
                        <a:t>Гео-термальная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Тепловая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Электрическая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smtClean="0">
                <a:solidFill>
                  <a:schemeClr val="accent1"/>
                </a:solidFill>
                <a:latin typeface="Arial Black" pitchFamily="34" charset="0"/>
              </a:rPr>
              <a:t>Возобновляемые источники энергии  (ВИЭ) в США (2014)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043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Всего -98,3 квадриллион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en-US" b="1" dirty="0" smtClean="0"/>
                        <a:t>Btu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ВИЭ – 9,6 квадриллион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en-US" b="1" baseline="0" dirty="0" smtClean="0"/>
                        <a:t>Btu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%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Нефть</a:t>
                      </a:r>
                      <a:r>
                        <a:rPr lang="ru-RU" b="1" baseline="0" dirty="0" smtClean="0"/>
                        <a:t> и нефтепродукты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Гидроэлектростанции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26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Природный газ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Биомасса,</a:t>
                      </a:r>
                    </a:p>
                    <a:p>
                      <a:pPr algn="ctr"/>
                      <a:r>
                        <a:rPr lang="ru-RU" b="1" dirty="0" smtClean="0"/>
                        <a:t> в том числе: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Каменный</a:t>
                      </a:r>
                      <a:r>
                        <a:rPr lang="ru-RU" b="1" baseline="0" dirty="0" smtClean="0"/>
                        <a:t> уголь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Древесина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23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ВИЭ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Био-топливо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22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Атомные электростанции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Древесные отходы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Ветряные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18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Солнечные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7" descr="099_Ivanpah-Solar-Electric-Generating-Syst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18175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Прямоугольник 2"/>
          <p:cNvSpPr>
            <a:spLocks noChangeArrowheads="1"/>
          </p:cNvSpPr>
          <p:nvPr/>
        </p:nvSpPr>
        <p:spPr bwMode="auto">
          <a:xfrm>
            <a:off x="5688013" y="100013"/>
            <a:ext cx="3455987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Станция Иванпа Солар введена в строй весной 2014 года расположена в пустыне Мохаве, в 3 часах езды к востоку от Лос-Анджелеса. Ее строительство велось около трех лет, стоило 2 миллиарда 200 миллионов долларов. Станция  вырабатывает абсолютно чистую энергию, без необходимости сжигать какое либо топливо. Энергия черпается от солнца, но метод отличается от солнечных батарей. Преимуществом гелио-термальных электростанций перед обычными солнечными батареями является возможность запасать излишки энергии днем, а значит работать после захода солнца. </a:t>
            </a:r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/>
            </a:r>
            <a:br>
              <a:rPr lang="ru-RU">
                <a:latin typeface="Calibri" pitchFamily="34" charset="0"/>
              </a:rPr>
            </a:b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accent1"/>
                </a:solidFill>
                <a:latin typeface="Arial Black" pitchFamily="34" charset="0"/>
              </a:rPr>
              <a:t>Производство энергетической щепы </a:t>
            </a:r>
            <a:br>
              <a:rPr lang="ru-RU" sz="2400" smtClean="0">
                <a:solidFill>
                  <a:schemeClr val="accent1"/>
                </a:solidFill>
                <a:latin typeface="Arial Black" pitchFamily="34" charset="0"/>
              </a:rPr>
            </a:br>
            <a:r>
              <a:rPr lang="ru-RU" sz="2400" smtClean="0">
                <a:solidFill>
                  <a:schemeClr val="accent1"/>
                </a:solidFill>
                <a:latin typeface="Arial Black" pitchFamily="34" charset="0"/>
              </a:rPr>
              <a:t>из древесины рубок ухода в Финляндии</a:t>
            </a:r>
          </a:p>
        </p:txBody>
      </p:sp>
      <p:pic>
        <p:nvPicPr>
          <p:cNvPr id="31746" name="Picture 2" descr="C:\Users\akim\Desktop\101MSDCF\IMG_02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41438"/>
            <a:ext cx="9144000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964612" cy="10096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latin typeface="Arial Black" pitchFamily="34" charset="0"/>
              </a:rPr>
              <a:t/>
            </a:r>
            <a:br>
              <a:rPr lang="ru-RU" sz="2400" b="1" dirty="0" smtClean="0">
                <a:latin typeface="Arial Black" pitchFamily="34" charset="0"/>
              </a:rPr>
            </a:br>
            <a:r>
              <a:rPr lang="ru-RU" sz="2400" b="1" dirty="0" smtClean="0">
                <a:solidFill>
                  <a:schemeClr val="accent1"/>
                </a:solidFill>
                <a:latin typeface="Arial Black" pitchFamily="34" charset="0"/>
              </a:rPr>
              <a:t>Использование  лесной щепы в Финляндии в 2000‐2012 </a:t>
            </a:r>
            <a:r>
              <a:rPr lang="ru-RU" sz="2400" b="1" dirty="0" smtClean="0">
                <a:latin typeface="Arial Black" pitchFamily="34" charset="0"/>
              </a:rPr>
              <a:t/>
            </a:r>
            <a:br>
              <a:rPr lang="ru-RU" sz="2400" b="1" dirty="0" smtClean="0">
                <a:latin typeface="Arial Black" pitchFamily="34" charset="0"/>
              </a:rPr>
            </a:br>
            <a:r>
              <a:rPr lang="ru-RU" sz="1800" b="1" dirty="0" smtClean="0"/>
              <a:t>(Тонкомер-51%, Порубочные остатки -31%, Пни и корни – 13%, Дровяная древесина – 5%)</a:t>
            </a:r>
            <a:br>
              <a:rPr lang="ru-RU" sz="1800" b="1" dirty="0" smtClean="0"/>
            </a:br>
            <a:r>
              <a:rPr lang="ru-RU" sz="1800" dirty="0" smtClean="0"/>
              <a:t>Котельные и электростанции - серые; Мелкие бойлеры в домах - красные)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Источник:</a:t>
            </a:r>
            <a:r>
              <a:rPr lang="en-US" sz="2000" dirty="0" smtClean="0"/>
              <a:t> </a:t>
            </a:r>
            <a:r>
              <a:rPr lang="ru-RU" sz="2000" b="1" dirty="0" err="1" smtClean="0"/>
              <a:t>Тимо</a:t>
            </a:r>
            <a:r>
              <a:rPr lang="ru-RU" sz="2000" b="1" dirty="0" smtClean="0"/>
              <a:t> Карьялайнен,  </a:t>
            </a:r>
            <a:r>
              <a:rPr lang="ru-RU" sz="2000" dirty="0" smtClean="0"/>
              <a:t>Лесной Форум, СПб,  октябрь 2014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500188"/>
            <a:ext cx="8496300" cy="531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020" name="Group 36"/>
          <p:cNvGraphicFramePr>
            <a:graphicFrameLocks noGrp="1"/>
          </p:cNvGraphicFramePr>
          <p:nvPr>
            <p:ph idx="4294967295"/>
          </p:nvPr>
        </p:nvGraphicFramePr>
        <p:xfrm>
          <a:off x="179388" y="1341438"/>
          <a:ext cx="7673975" cy="4816475"/>
        </p:xfrm>
        <a:graphic>
          <a:graphicData uri="http://schemas.openxmlformats.org/drawingml/2006/table">
            <a:tbl>
              <a:tblPr/>
              <a:tblGrid>
                <a:gridCol w="3430587"/>
                <a:gridCol w="2122488"/>
                <a:gridCol w="21209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Щепа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Пеллеты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Теплотворная способность, </a:t>
                      </a:r>
                      <a:r>
                        <a:rPr kumimoji="0" lang="sv-S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GJ/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тонну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17.5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Плотность,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Кг/кубометр</a:t>
                      </a:r>
                      <a:endParaRPr kumimoji="0" lang="sv-SE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290 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650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Энергетическая плотность, </a:t>
                      </a:r>
                      <a:r>
                        <a:rPr kumimoji="0" lang="sv-SE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GJ/m</a:t>
                      </a:r>
                      <a:r>
                        <a:rPr kumimoji="0" lang="sv-SE" sz="4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en-US" sz="4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2.9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11.4</a:t>
                      </a: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33809" name="TextBox 5"/>
          <p:cNvSpPr txBox="1">
            <a:spLocks noChangeArrowheads="1"/>
          </p:cNvSpPr>
          <p:nvPr/>
        </p:nvSpPr>
        <p:spPr bwMode="auto">
          <a:xfrm>
            <a:off x="0" y="188913"/>
            <a:ext cx="9144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chemeClr val="accent1"/>
                </a:solidFill>
                <a:latin typeface="Arial Black" pitchFamily="34" charset="0"/>
              </a:rPr>
              <a:t>Сравнение древесной щепы и пеллет</a:t>
            </a:r>
            <a:r>
              <a:rPr lang="ru-RU" sz="3200" b="1">
                <a:latin typeface="Arial Black" pitchFamily="34" charset="0"/>
              </a:rPr>
              <a:t>   </a:t>
            </a:r>
          </a:p>
          <a:p>
            <a:pPr algn="ctr"/>
            <a:r>
              <a:rPr lang="ru-RU" sz="2400">
                <a:latin typeface="Calibri" pitchFamily="34" charset="0"/>
              </a:rPr>
              <a:t>(</a:t>
            </a:r>
            <a:r>
              <a:rPr lang="sv-SE">
                <a:latin typeface="Calibri" pitchFamily="34" charset="0"/>
              </a:rPr>
              <a:t>Source: Reesinck, GF Energy</a:t>
            </a:r>
            <a:r>
              <a:rPr lang="ru-RU">
                <a:latin typeface="Calibri" pitchFamily="34" charset="0"/>
              </a:rPr>
              <a:t>,</a:t>
            </a:r>
            <a:r>
              <a:rPr lang="sv-SE">
                <a:latin typeface="Calibri" pitchFamily="34" charset="0"/>
              </a:rPr>
              <a:t> 2010)</a:t>
            </a:r>
            <a:endParaRPr lang="en-US">
              <a:latin typeface="Calibri" pitchFamily="34" charset="0"/>
            </a:endParaRPr>
          </a:p>
          <a:p>
            <a:pPr algn="ctr"/>
            <a:endParaRPr lang="en-US" sz="32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accent1"/>
                </a:solidFill>
                <a:latin typeface="Arial Black" pitchFamily="34" charset="0"/>
              </a:rPr>
              <a:t>Рост эффективности сжигания древесины</a:t>
            </a:r>
          </a:p>
        </p:txBody>
      </p:sp>
      <p:pic>
        <p:nvPicPr>
          <p:cNvPr id="3481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2338" y="1644650"/>
            <a:ext cx="7299325" cy="44370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Биотопливо нового поколения</a:t>
            </a:r>
            <a:endParaRPr lang="en-US" b="1" dirty="0" smtClean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buFontTx/>
              <a:buNone/>
            </a:pPr>
            <a:r>
              <a:rPr lang="ru-RU" smtClean="0">
                <a:solidFill>
                  <a:srgbClr val="000000"/>
                </a:solidFill>
              </a:rPr>
              <a:t>     </a:t>
            </a: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Непрерывно расширяющееся использование пеллет (энергогранул)</a:t>
            </a: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</a:rPr>
              <a:t> обусловлено их высоким энергосодержанием (в 3-5 раз выше, чем у древесной щепы).</a:t>
            </a: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</a:rPr>
              <a:t>      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</a:rPr>
              <a:t>    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</a:rPr>
              <a:t>    Для производства 1 ГВЧ энергии необходимо 385 кубометров пеллет или 1200-1800 кубометров щепы.</a:t>
            </a:r>
          </a:p>
          <a:p>
            <a:pPr algn="just">
              <a:lnSpc>
                <a:spcPct val="90000"/>
              </a:lnSpc>
              <a:buFontTx/>
              <a:buNone/>
            </a:pPr>
            <a:endParaRPr lang="ru-RU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FontTx/>
              <a:buNone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</a:rPr>
              <a:t>   Производство и применение пеллет </a:t>
            </a: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базируется на ряде научных принципов, обеспечивающих при совместном использовании очень высокую эффективность (КПД до 95-97%).</a:t>
            </a: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400" b="1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sz="2400" b="1" smtClean="0">
              <a:latin typeface="Times New Roman" pitchFamily="18" charset="0"/>
            </a:endParaRPr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4022725" y="9421813"/>
            <a:ext cx="22050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3F0BE94-7475-4CCC-BBE3-AAED22FDD9A9}" type="slidenum">
              <a:rPr lang="sv-SE" sz="1200">
                <a:latin typeface="Calibri" pitchFamily="34" charset="0"/>
              </a:rPr>
              <a:pPr algn="r"/>
              <a:t>18</a:t>
            </a:fld>
            <a:endParaRPr lang="sv-SE" sz="1200">
              <a:latin typeface="Calibri" pitchFamily="34" charset="0"/>
            </a:endParaRP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1143000" y="0"/>
            <a:ext cx="2027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1" rIns="91303" bIns="45651" anchor="b"/>
          <a:lstStyle/>
          <a:p>
            <a:pPr defTabSz="912813"/>
            <a:endParaRPr lang="en-GB" sz="12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143000" y="9383713"/>
            <a:ext cx="2447925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60000"/>
              </a:spcAft>
            </a:pPr>
            <a:r>
              <a:rPr lang="en-GB" sz="1200">
                <a:latin typeface="Calibri" pitchFamily="34" charset="0"/>
              </a:rPr>
              <a:t>Bengt.Hillring@bioenergi.slu.se olssonolle@gmail.com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036050" cy="1920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>
                <a:solidFill>
                  <a:schemeClr val="accent1"/>
                </a:solidFill>
                <a:latin typeface="Arial Black" pitchFamily="34" charset="0"/>
              </a:rPr>
              <a:t>Глобальный </a:t>
            </a:r>
            <a:r>
              <a:rPr lang="ru-RU" sz="3600" b="1" dirty="0">
                <a:solidFill>
                  <a:schemeClr val="accent1"/>
                </a:solidFill>
                <a:latin typeface="Arial Black" pitchFamily="34" charset="0"/>
              </a:rPr>
              <a:t>рынок пеллет достигнет к 2020   9 миллиардов </a:t>
            </a:r>
            <a:r>
              <a:rPr lang="en-US" sz="3600" b="1" dirty="0">
                <a:solidFill>
                  <a:schemeClr val="accent1"/>
                </a:solidFill>
                <a:latin typeface="Arial Black" pitchFamily="34" charset="0"/>
              </a:rPr>
              <a:t>US$</a:t>
            </a:r>
            <a:r>
              <a:rPr lang="ru-RU" dirty="0" smtClean="0">
                <a:solidFill>
                  <a:schemeClr val="accent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chemeClr val="accent1"/>
                </a:solidFill>
                <a:latin typeface="Arial Black" pitchFamily="34" charset="0"/>
              </a:rPr>
            </a:br>
            <a:endParaRPr lang="ru-RU" dirty="0" smtClean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825" y="1557338"/>
            <a:ext cx="8424863" cy="5040312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Мировой рынок пеллет, как ожидают, удвоится за следующие семь лет </a:t>
            </a:r>
            <a:r>
              <a:rPr lang="en-US" b="1" dirty="0" smtClean="0"/>
              <a:t>(</a:t>
            </a:r>
            <a:r>
              <a:rPr lang="ru-RU" b="1" dirty="0" smtClean="0"/>
              <a:t>Международная Конференция по Биомассе 24-27 марта  2014, Орландо, Флорида).</a:t>
            </a:r>
          </a:p>
        </p:txBody>
      </p:sp>
      <p:pic>
        <p:nvPicPr>
          <p:cNvPr id="36867" name="Рисунок 3" descr="http://www.biomassmagazine.com/uploads/posts/web/2014/03/gintehrBiomass_139570949133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484313"/>
            <a:ext cx="51117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050" cy="20018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solidFill>
                  <a:schemeClr val="accent1"/>
                </a:solidFill>
                <a:latin typeface="Arial Black" pitchFamily="34" charset="0"/>
              </a:rPr>
              <a:t>Разработка стратегии долгосрочного развития с низким уровнем выбросов парниковых газов – один из первых шагов России в рамках подготовки к ратификации Парижского соглашения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(</a:t>
            </a:r>
            <a:r>
              <a:rPr lang="ru-RU" sz="2000" dirty="0" smtClean="0"/>
              <a:t>Александр </a:t>
            </a:r>
            <a:r>
              <a:rPr lang="ru-RU" sz="2000" dirty="0" err="1" smtClean="0"/>
              <a:t>Бедрицкий</a:t>
            </a:r>
            <a:r>
              <a:rPr lang="ru-RU" sz="2000" dirty="0" smtClean="0"/>
              <a:t>, Советник Президента РФ, специальный представитель Президента РФ по вопросам климата, </a:t>
            </a:r>
            <a:r>
              <a:rPr lang="ru-RU" sz="2000" dirty="0" err="1" smtClean="0"/>
              <a:t>Марракеш</a:t>
            </a:r>
            <a:r>
              <a:rPr lang="ru-RU" sz="2000" dirty="0" smtClean="0"/>
              <a:t>, Марокко, 16 ноября 2016г.  ).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2349500"/>
            <a:ext cx="8229600" cy="3776663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    </a:t>
            </a:r>
            <a:r>
              <a:rPr lang="ru-RU" sz="3400" b="1" dirty="0" smtClean="0"/>
              <a:t>В России около 40% электроэнергии вырабатывается из </a:t>
            </a:r>
            <a:r>
              <a:rPr lang="ru-RU" sz="3400" b="1" dirty="0" err="1" smtClean="0"/>
              <a:t>безуглеродных</a:t>
            </a:r>
            <a:r>
              <a:rPr lang="ru-RU" sz="3400" b="1" dirty="0" smtClean="0"/>
              <a:t> источников – АЭС и ГЭС. При этом для России технологии </a:t>
            </a:r>
            <a:r>
              <a:rPr lang="ru-RU" sz="3400" b="1" dirty="0" err="1" smtClean="0"/>
              <a:t>возобновлямых</a:t>
            </a:r>
            <a:r>
              <a:rPr lang="ru-RU" sz="3400" b="1" dirty="0" smtClean="0"/>
              <a:t> источников энергии особенно важны для обеспечения электроэнергией отдаленных, изолированных от единой энергосистемы районов. «Зеленая» энергетика не только решает вопросы доступа к энергии, но и обеспечивает низкий углеродный след российской продукции, производство которой связано с использованием </a:t>
            </a:r>
            <a:r>
              <a:rPr lang="ru-RU" sz="3400" b="1" dirty="0" err="1" smtClean="0"/>
              <a:t>безуглеродной</a:t>
            </a:r>
            <a:r>
              <a:rPr lang="ru-RU" sz="3400" b="1" dirty="0" smtClean="0"/>
              <a:t> энергии.</a:t>
            </a:r>
            <a:endParaRPr lang="ru-RU" sz="3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/>
                </a:solidFill>
                <a:latin typeface="Arial Black" pitchFamily="34" charset="0"/>
              </a:rPr>
              <a:t>Перспективы потребления пеллет</a:t>
            </a:r>
            <a:r>
              <a:rPr lang="en-US" dirty="0" smtClean="0">
                <a:solidFill>
                  <a:schemeClr val="accent1"/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schemeClr val="accent1"/>
                </a:solidFill>
                <a:latin typeface="Arial Black" pitchFamily="34" charset="0"/>
              </a:rPr>
              <a:t>в Западной Европе</a:t>
            </a:r>
          </a:p>
        </p:txBody>
      </p:sp>
      <p:sp>
        <p:nvSpPr>
          <p:cNvPr id="3891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sz="4000" b="1" smtClean="0">
                <a:latin typeface="Arial" charset="0"/>
                <a:cs typeface="Arial" charset="0"/>
              </a:rPr>
              <a:t>    2013 г. - 20 миллион тонн </a:t>
            </a:r>
          </a:p>
          <a:p>
            <a:pPr>
              <a:buFontTx/>
              <a:buNone/>
            </a:pPr>
            <a:r>
              <a:rPr lang="ru-RU" sz="4000" b="1" smtClean="0">
                <a:latin typeface="Arial" charset="0"/>
                <a:cs typeface="Arial" charset="0"/>
              </a:rPr>
              <a:t>     </a:t>
            </a:r>
          </a:p>
          <a:p>
            <a:pPr>
              <a:buFontTx/>
              <a:buNone/>
            </a:pPr>
            <a:r>
              <a:rPr lang="ru-RU" sz="4000" b="1" smtClean="0">
                <a:latin typeface="Arial" charset="0"/>
                <a:cs typeface="Arial" charset="0"/>
              </a:rPr>
              <a:t>    2015г. - 28 миллион тонн</a:t>
            </a:r>
          </a:p>
          <a:p>
            <a:pPr>
              <a:buFontTx/>
              <a:buNone/>
            </a:pPr>
            <a:r>
              <a:rPr lang="ru-RU" sz="4000" b="1" smtClean="0">
                <a:latin typeface="Arial" charset="0"/>
                <a:cs typeface="Arial" charset="0"/>
              </a:rPr>
              <a:t>     </a:t>
            </a:r>
          </a:p>
          <a:p>
            <a:pPr>
              <a:buFontTx/>
              <a:buNone/>
            </a:pPr>
            <a:r>
              <a:rPr lang="ru-RU" sz="4000" b="1" smtClean="0">
                <a:latin typeface="Arial" charset="0"/>
                <a:cs typeface="Arial" charset="0"/>
              </a:rPr>
              <a:t>    2020г. -  до 42 миллион тонн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2563" y="884238"/>
            <a:ext cx="3698875" cy="50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/>
                </a:solidFill>
                <a:latin typeface="Arial Black" pitchFamily="34" charset="0"/>
                <a:cs typeface="Arial" pitchFamily="34" charset="0"/>
              </a:rPr>
              <a:t>Особенности пеллет и их сжигания</a:t>
            </a:r>
            <a:endParaRPr lang="en-US" dirty="0" smtClean="0">
              <a:solidFill>
                <a:schemeClr val="accent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8823325" cy="5446712"/>
          </a:xfrm>
        </p:spPr>
        <p:txBody>
          <a:bodyPr rtlCol="0">
            <a:normAutofit fontScale="85000" lnSpcReduction="20000"/>
          </a:bodyPr>
          <a:lstStyle/>
          <a:p>
            <a:pPr marL="609600" indent="-60960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000000"/>
                </a:solidFill>
              </a:rPr>
              <a:t>    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609600" indent="-60960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000000"/>
                </a:solidFill>
              </a:rPr>
              <a:t> Влажность - в отличие от исходной древесины, имеющей благодаря природной капиллярно-пористой структуре влажность </a:t>
            </a:r>
            <a:r>
              <a:rPr lang="ru-RU" dirty="0" smtClean="0"/>
              <a:t>30-50%, пеллеты имеют влажность 6-8%.</a:t>
            </a:r>
            <a:endParaRPr lang="en-US" dirty="0" smtClean="0"/>
          </a:p>
          <a:p>
            <a:pPr marL="609600" indent="-6096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000000"/>
                </a:solidFill>
              </a:rPr>
              <a:t>Сжигание пеллет осуществляется в две стадии – газификация в условиях контролируемого недостатка кислорода (</a:t>
            </a:r>
            <a:r>
              <a:rPr lang="ru-RU" dirty="0" err="1" smtClean="0">
                <a:solidFill>
                  <a:srgbClr val="000000"/>
                </a:solidFill>
              </a:rPr>
              <a:t>лямбда-датчики</a:t>
            </a:r>
            <a:r>
              <a:rPr lang="ru-RU" dirty="0" smtClean="0">
                <a:solidFill>
                  <a:srgbClr val="000000"/>
                </a:solidFill>
              </a:rPr>
              <a:t>) и вихревое сжигание газообразных продуктов в смеси со вторичным воздухом.</a:t>
            </a:r>
          </a:p>
          <a:p>
            <a:pPr marL="609600" indent="-6096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000000"/>
                </a:solidFill>
              </a:rPr>
              <a:t>Отсутствие в древесине серы (обуславливающей при сжигании большинства других видов топлива возможность образования сернокислотного тумана) позволяет вести глубокое охлаждение отходящих газов - ниже точки росы– до 30-50</a:t>
            </a:r>
            <a:r>
              <a:rPr lang="ru-RU" dirty="0" smtClean="0"/>
              <a:t>°С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00B0F0"/>
                </a:solidFill>
                <a:latin typeface="Arial Black" pitchFamily="34" charset="0"/>
              </a:rPr>
              <a:t>Энергоэффективность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smtClean="0"/>
              <a:t>Открытые источники огня  - около 5%;</a:t>
            </a:r>
          </a:p>
          <a:p>
            <a:r>
              <a:rPr lang="ru-RU" b="1" smtClean="0"/>
              <a:t>Традиционные дровяные печи –до 36%;</a:t>
            </a:r>
          </a:p>
          <a:p>
            <a:r>
              <a:rPr lang="ru-RU" b="1" smtClean="0"/>
              <a:t>Системы на древесном угле – 44 – 80%;</a:t>
            </a:r>
          </a:p>
          <a:p>
            <a:r>
              <a:rPr lang="ru-RU" b="1" smtClean="0"/>
              <a:t>Системы на древесных гранулах – 80% и выше</a:t>
            </a:r>
          </a:p>
          <a:p>
            <a:endParaRPr lang="ru-RU" b="1" smtClean="0"/>
          </a:p>
          <a:p>
            <a:pPr>
              <a:buFontTx/>
              <a:buNone/>
            </a:pPr>
            <a:r>
              <a:rPr lang="ru-RU" b="1" smtClean="0"/>
              <a:t>                      </a:t>
            </a:r>
            <a:r>
              <a:rPr lang="en-US" b="1" smtClean="0"/>
              <a:t>FAO Forestry Paper 154, 2008</a:t>
            </a:r>
            <a:r>
              <a:rPr lang="ru-RU" b="1" smtClean="0"/>
              <a:t>       </a:t>
            </a:r>
          </a:p>
          <a:p>
            <a:endParaRPr lang="ru-RU" smtClean="0"/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/>
          <a:srcRect l="3848" t="4865" r="5537" b="10251"/>
          <a:stretch>
            <a:fillRect/>
          </a:stretch>
        </p:blipFill>
        <p:spPr bwMode="auto">
          <a:xfrm>
            <a:off x="1135063" y="1125538"/>
            <a:ext cx="6838950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1331913" y="6348413"/>
            <a:ext cx="59166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Comtrade 2015 in UNECE/FAO Forest Products Annual Market Review, 2014-2015 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350" y="412750"/>
            <a:ext cx="77120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7AD837-3EE9-482C-B1DE-7492D191821E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775" y="990600"/>
            <a:ext cx="84804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395288" y="115888"/>
            <a:ext cx="84248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chemeClr val="accent1"/>
                </a:solidFill>
                <a:latin typeface="Arial Black" pitchFamily="34" charset="0"/>
              </a:rPr>
              <a:t>Пелетные заводы в США</a:t>
            </a:r>
            <a:endParaRPr lang="en-US" sz="4000" b="1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45060" name="TextBox 2"/>
          <p:cNvSpPr txBox="1">
            <a:spLocks noChangeArrowheads="1"/>
          </p:cNvSpPr>
          <p:nvPr/>
        </p:nvSpPr>
        <p:spPr bwMode="auto">
          <a:xfrm>
            <a:off x="762000" y="6488113"/>
            <a:ext cx="2593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BBI / FutureMetrics,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928100" cy="1143000"/>
          </a:xfrm>
        </p:spPr>
        <p:txBody>
          <a:bodyPr/>
          <a:lstStyle/>
          <a:p>
            <a:r>
              <a:rPr lang="ru-RU" sz="3600" smtClean="0">
                <a:solidFill>
                  <a:schemeClr val="accent1"/>
                </a:solidFill>
                <a:latin typeface="Arial Black" pitchFamily="34" charset="0"/>
              </a:rPr>
              <a:t>Основные импортеры (%) пеллет из США и Канады в 2014 г.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750" y="2205038"/>
          <a:ext cx="8229600" cy="2967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Страна - импортер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Из США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Из Канады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Великобритания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54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Бельгия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-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Италия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14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Нидерланды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-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Дания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-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США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-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19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Южная Корея и Япония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-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 + 4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http://www.imeche.org/images/default-source/pe-news/entrade's-biomass-chp-plant-in-cheshire.jpg?sfvrsn=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133600"/>
            <a:ext cx="737711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157163" y="193675"/>
            <a:ext cx="87899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accent1"/>
                </a:solidFill>
                <a:latin typeface="Arial Black" pitchFamily="34" charset="0"/>
              </a:rPr>
              <a:t>Работающая на био-топливе когенерационная микроустановка </a:t>
            </a:r>
            <a:endParaRPr lang="en-US" sz="2000" b="1">
              <a:solidFill>
                <a:schemeClr val="accent1"/>
              </a:solidFill>
              <a:latin typeface="Arial Black" pitchFamily="34" charset="0"/>
            </a:endParaRPr>
          </a:p>
          <a:p>
            <a:pPr algn="ctr"/>
            <a:r>
              <a:rPr lang="ru-RU" sz="2000" b="1">
                <a:solidFill>
                  <a:schemeClr val="accent1"/>
                </a:solidFill>
                <a:latin typeface="Arial Black" pitchFamily="34" charset="0"/>
              </a:rPr>
              <a:t>(</a:t>
            </a:r>
            <a:r>
              <a:rPr lang="en-US" sz="2000" b="1">
                <a:solidFill>
                  <a:schemeClr val="accent1"/>
                </a:solidFill>
                <a:latin typeface="Arial Black" pitchFamily="34" charset="0"/>
              </a:rPr>
              <a:t>E3 Micro-Scale Biomass CHP Plant</a:t>
            </a:r>
            <a:r>
              <a:rPr lang="ru-RU" sz="2000" b="1">
                <a:solidFill>
                  <a:schemeClr val="accent1"/>
                </a:solidFill>
                <a:latin typeface="Arial Black" pitchFamily="34" charset="0"/>
              </a:rPr>
              <a:t>)</a:t>
            </a:r>
          </a:p>
          <a:p>
            <a:pPr algn="ctr"/>
            <a:r>
              <a:rPr lang="en-US" sz="3200">
                <a:latin typeface="Calibri" pitchFamily="34" charset="0"/>
              </a:rPr>
              <a:t>22 kW </a:t>
            </a:r>
            <a:r>
              <a:rPr lang="ru-RU" sz="3200">
                <a:latin typeface="Calibri" pitchFamily="34" charset="0"/>
              </a:rPr>
              <a:t>электрической и</a:t>
            </a:r>
            <a:r>
              <a:rPr lang="en-US" sz="3200">
                <a:latin typeface="Calibri" pitchFamily="34" charset="0"/>
              </a:rPr>
              <a:t> 55 kW </a:t>
            </a:r>
            <a:r>
              <a:rPr lang="ru-RU" sz="3200">
                <a:latin typeface="Calibri" pitchFamily="34" charset="0"/>
              </a:rPr>
              <a:t>тепловой энергии, устанавливается за один день</a:t>
            </a:r>
            <a:endParaRPr lang="en-US" sz="3200" b="1"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1"/>
          <p:cNvSpPr>
            <a:spLocks noGrp="1"/>
          </p:cNvSpPr>
          <p:nvPr>
            <p:ph type="title"/>
          </p:nvPr>
        </p:nvSpPr>
        <p:spPr>
          <a:xfrm>
            <a:off x="1452563" y="303213"/>
            <a:ext cx="6181725" cy="6858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B0F0"/>
                </a:solidFill>
                <a:latin typeface="Arial Black" pitchFamily="34" charset="0"/>
              </a:rPr>
              <a:t>Прогноз развития мирового производства пеллет</a:t>
            </a:r>
            <a:endParaRPr lang="en-GB" sz="32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4915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18336C-BB92-4812-9940-FE538719DAD1}" type="slidenum">
              <a:rPr lang="en-GB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r>
              <a:rPr lang="en-GB">
                <a:solidFill>
                  <a:srgbClr val="000000"/>
                </a:solidFill>
                <a:cs typeface="Arial" charset="0"/>
              </a:rPr>
              <a:t>     </a:t>
            </a:r>
          </a:p>
        </p:txBody>
      </p:sp>
      <p:sp>
        <p:nvSpPr>
          <p:cNvPr id="49155" name="Rectangle 15"/>
          <p:cNvSpPr txBox="1">
            <a:spLocks noGrp="1" noChangeArrowheads="1"/>
          </p:cNvSpPr>
          <p:nvPr/>
        </p:nvSpPr>
        <p:spPr bwMode="auto">
          <a:xfrm>
            <a:off x="1493838" y="6591300"/>
            <a:ext cx="401637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800" b="1">
                <a:solidFill>
                  <a:srgbClr val="657C83"/>
                </a:solidFill>
                <a:latin typeface="Calibri" pitchFamily="34" charset="0"/>
              </a:rPr>
              <a:t>    </a:t>
            </a:r>
          </a:p>
        </p:txBody>
      </p:sp>
      <p:sp>
        <p:nvSpPr>
          <p:cNvPr id="49156" name="Slide Number Placeholder 3"/>
          <p:cNvSpPr txBox="1">
            <a:spLocks noGrp="1"/>
          </p:cNvSpPr>
          <p:nvPr/>
        </p:nvSpPr>
        <p:spPr bwMode="auto">
          <a:xfrm>
            <a:off x="1470025" y="6597650"/>
            <a:ext cx="401638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800" b="1">
                <a:solidFill>
                  <a:srgbClr val="657C83"/>
                </a:solidFill>
                <a:latin typeface="Calibri" pitchFamily="34" charset="0"/>
              </a:rPr>
              <a:t>     </a:t>
            </a:r>
          </a:p>
        </p:txBody>
      </p:sp>
      <p:pic>
        <p:nvPicPr>
          <p:cNvPr id="49157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3963" y="981075"/>
            <a:ext cx="6513512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473200" y="5981700"/>
            <a:ext cx="437515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Source: Hawkins Wright, Outlook For Wood Pellets, Q1 2016</a:t>
            </a:r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25550" y="6564313"/>
            <a:ext cx="3090863" cy="217487"/>
          </a:xfrm>
        </p:spPr>
        <p:txBody>
          <a:bodyPr/>
          <a:lstStyle/>
          <a:p>
            <a:pPr>
              <a:defRPr/>
            </a:pPr>
            <a:r>
              <a:rPr lang="en-GB" dirty="0"/>
              <a:t>Drax Group plc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err="1" smtClean="0">
                <a:solidFill>
                  <a:schemeClr val="accent1"/>
                </a:solidFill>
                <a:latin typeface="Arial Black" pitchFamily="34" charset="0"/>
              </a:rPr>
              <a:t>Энергообеспеченность</a:t>
            </a:r>
            <a:r>
              <a:rPr lang="ru-RU" b="1" dirty="0" smtClean="0">
                <a:solidFill>
                  <a:schemeClr val="accent1"/>
                </a:solidFill>
                <a:latin typeface="Arial Black" pitchFamily="34" charset="0"/>
              </a:rPr>
              <a:t> территории России</a:t>
            </a:r>
            <a:endParaRPr lang="ru-RU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51202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mtClean="0"/>
              <a:t>  </a:t>
            </a:r>
            <a:r>
              <a:rPr lang="ru-RU" b="1" smtClean="0"/>
              <a:t>70% территории России, на которых проживает 20% населения страны лишены централизованного энергообеспечения. </a:t>
            </a:r>
          </a:p>
          <a:p>
            <a:pPr algn="ctr">
              <a:buFont typeface="Arial" charset="0"/>
              <a:buNone/>
            </a:pPr>
            <a:r>
              <a:rPr lang="ru-RU" b="1" smtClean="0"/>
              <a:t>   Уровень газификации населенных пунктов   составляет 63% (70% в городских и 47% в сельских населенных пунктах) </a:t>
            </a:r>
          </a:p>
          <a:p>
            <a:pPr algn="ctr">
              <a:buFont typeface="Arial" charset="0"/>
              <a:buNone/>
            </a:pPr>
            <a:r>
              <a:rPr lang="ru-RU" b="1" smtClean="0"/>
              <a:t>(«Малая энергетика»,2014, №1-2, стр.9).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928100" cy="1498600"/>
          </a:xfrm>
        </p:spPr>
        <p:txBody>
          <a:bodyPr/>
          <a:lstStyle/>
          <a:p>
            <a:r>
              <a:rPr lang="ru-RU" sz="3200" smtClean="0">
                <a:solidFill>
                  <a:schemeClr val="accent1"/>
                </a:solidFill>
                <a:latin typeface="Arial Black" pitchFamily="34" charset="0"/>
              </a:rPr>
              <a:t>Экологические аспекты взаимосвязи Парижского соглашения и Лесного Сектора</a:t>
            </a:r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  <a:p>
            <a:endParaRPr lang="ru-RU" smtClean="0"/>
          </a:p>
          <a:p>
            <a:r>
              <a:rPr lang="ru-RU" b="1" smtClean="0"/>
              <a:t>Интенсивное лесопользование и Парижское соглашение</a:t>
            </a:r>
          </a:p>
          <a:p>
            <a:r>
              <a:rPr lang="ru-RU" b="1" smtClean="0"/>
              <a:t>Био-рефайнинг и био-энергетика</a:t>
            </a:r>
          </a:p>
          <a:p>
            <a:r>
              <a:rPr lang="ru-RU" b="1" smtClean="0"/>
              <a:t>Оптимизация систем водопользования и проблемы энергосбережения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chemeClr val="accent1"/>
                </a:solidFill>
                <a:latin typeface="Arial Black" pitchFamily="34" charset="0"/>
              </a:rPr>
              <a:t>Основные направления развития отечественной биоэнергетики</a:t>
            </a:r>
          </a:p>
        </p:txBody>
      </p:sp>
      <p:graphicFrame>
        <p:nvGraphicFramePr>
          <p:cNvPr id="157699" name="Group 3"/>
          <p:cNvGraphicFramePr>
            <a:graphicFrameLocks noGrp="1"/>
          </p:cNvGraphicFramePr>
          <p:nvPr>
            <p:ph idx="1"/>
          </p:nvPr>
        </p:nvGraphicFramePr>
        <p:xfrm>
          <a:off x="1485900" y="1600200"/>
          <a:ext cx="6327775" cy="4572000"/>
        </p:xfrm>
        <a:graphic>
          <a:graphicData uri="http://schemas.openxmlformats.org/drawingml/2006/table">
            <a:tbl>
              <a:tblPr/>
              <a:tblGrid>
                <a:gridCol w="1793081"/>
                <a:gridCol w="1554956"/>
                <a:gridCol w="1724025"/>
                <a:gridCol w="1254919"/>
              </a:tblGrid>
              <a:tr h="5937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Наименование направления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Сырье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Продукция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Рынок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 rowSpan="3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Первичная переработка дровяной древесины и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отходов на  щепу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Дрова, отходы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лесозаготовки  и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деревопереработки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Щепа топливная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Российский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Теплоэнергия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Российский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Единицы сокращенных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выбросов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Европейский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34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Производство пеллет   и брикетов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Отходы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деревопереработки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Гранулированное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топливо (пеллеты, брикеты)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Европейский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Российский 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128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Углубленная переработка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на новые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биоэнергетические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продукты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Отходы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деревопереработки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Торрефицированные продукты, 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жидкие и газообразные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виды  био-топлива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Европейский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Batang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Batang"/>
                          <a:cs typeface="Arial" pitchFamily="34" charset="0"/>
                        </a:rPr>
                        <a:t>Российский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3604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/>
                </a:solidFill>
                <a:latin typeface="Arial Black" pitchFamily="34" charset="0"/>
              </a:rPr>
              <a:t>Производство в России в 2012 году</a:t>
            </a:r>
            <a:r>
              <a:rPr lang="ru-RU" sz="4000" dirty="0" smtClean="0">
                <a:solidFill>
                  <a:schemeClr val="accent1"/>
                </a:solidFill>
                <a:latin typeface="Arial Black" pitchFamily="34" charset="0"/>
              </a:rPr>
              <a:t> </a:t>
            </a:r>
            <a:r>
              <a:rPr lang="ru-RU" sz="3200" b="1" dirty="0" smtClean="0">
                <a:solidFill>
                  <a:schemeClr val="accent1"/>
                </a:solidFill>
                <a:latin typeface="Arial Black" pitchFamily="34" charset="0"/>
              </a:rPr>
              <a:t> древесных пеллет и брикетов </a:t>
            </a:r>
            <a:r>
              <a:rPr lang="ru-RU" sz="2800" b="1" dirty="0" smtClean="0">
                <a:solidFill>
                  <a:schemeClr val="accent1"/>
                </a:solidFill>
                <a:latin typeface="Arial Black" pitchFamily="34" charset="0"/>
              </a:rPr>
              <a:t>(</a:t>
            </a:r>
            <a:r>
              <a:rPr lang="en-US" sz="2800" b="1" dirty="0" smtClean="0">
                <a:solidFill>
                  <a:schemeClr val="accent1"/>
                </a:solidFill>
                <a:latin typeface="Arial Black" pitchFamily="34" charset="0"/>
              </a:rPr>
              <a:t>FPAMR 2013)</a:t>
            </a:r>
            <a:r>
              <a:rPr lang="ru-RU" sz="4000" dirty="0" smtClean="0">
                <a:solidFill>
                  <a:schemeClr val="accent1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1438"/>
            <a:ext cx="9144000" cy="4784725"/>
          </a:xfrm>
        </p:spPr>
        <p:txBody>
          <a:bodyPr/>
          <a:lstStyle/>
          <a:p>
            <a:pPr>
              <a:buFontTx/>
              <a:buNone/>
            </a:pPr>
            <a:r>
              <a:rPr lang="ru-RU" smtClean="0"/>
              <a:t>    В 2012 году производство пеллет в РФ выросло на 50% и достигло 1,5 млн. тонн, из которых на экспорт идет 96% (ЕС, Республика Корея).  Производство брикетов выросло на 20% и достигло 0,3 млн. тонн, из которых на внутренний рынок идет 40%.</a:t>
            </a:r>
            <a:endParaRPr lang="en-US" smtClean="0"/>
          </a:p>
          <a:p>
            <a:pPr>
              <a:buFontTx/>
              <a:buNone/>
            </a:pPr>
            <a:r>
              <a:rPr lang="ru-RU" smtClean="0">
                <a:solidFill>
                  <a:srgbClr val="C00000"/>
                </a:solidFill>
              </a:rPr>
              <a:t>   Основная проблема – развитие внутреннего рынка пеллет для муниципальных и индивидуальных котельных.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706438"/>
            <a:ext cx="6172200" cy="8731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000" b="1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39863" y="2205038"/>
            <a:ext cx="3028950" cy="3455987"/>
          </a:xfrm>
        </p:spPr>
        <p:txBody>
          <a:bodyPr rtlCol="0">
            <a:normAutofit fontScale="85000" lnSpcReduction="1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2001 – 1 завод («</a:t>
            </a:r>
            <a:r>
              <a:rPr lang="ru-RU" sz="1800" b="1" dirty="0" err="1"/>
              <a:t>Биотопливо</a:t>
            </a:r>
            <a:r>
              <a:rPr lang="ru-RU" sz="1800" b="1" dirty="0"/>
              <a:t>», Гатчина)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2002 – 2-3 производства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2003 – 6-7 действующих завода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2004 - 13-15 заводов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2005 – 28 заводов в России на конец года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2006 – в настоящее время – около 45-50 действующих производств по всей стране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2007 – 100-110 заводов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2008 –160 производств!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2010 – около 200 производств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2011-12  - около 250 производств</a:t>
            </a:r>
          </a:p>
        </p:txBody>
      </p:sp>
      <p:graphicFrame>
        <p:nvGraphicFramePr>
          <p:cNvPr id="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421188" y="1557338"/>
          <a:ext cx="4052887" cy="374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4276" name="Прямоугольник 4"/>
          <p:cNvSpPr>
            <a:spLocks noChangeArrowheads="1"/>
          </p:cNvSpPr>
          <p:nvPr/>
        </p:nvSpPr>
        <p:spPr bwMode="auto">
          <a:xfrm>
            <a:off x="1158875" y="338138"/>
            <a:ext cx="55118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>
              <a:latin typeface="Calibri" pitchFamily="34" charset="0"/>
            </a:endParaRPr>
          </a:p>
          <a:p>
            <a:pPr algn="ctr"/>
            <a:r>
              <a:rPr lang="ru-RU" b="1">
                <a:solidFill>
                  <a:srgbClr val="00B0F0"/>
                </a:solidFill>
                <a:latin typeface="Arial Black" pitchFamily="34" charset="0"/>
              </a:rPr>
              <a:t>Биотопливные заводы  в России</a:t>
            </a:r>
            <a:br>
              <a:rPr lang="ru-RU" b="1">
                <a:solidFill>
                  <a:srgbClr val="00B0F0"/>
                </a:solidFill>
                <a:latin typeface="Arial Black" pitchFamily="34" charset="0"/>
              </a:rPr>
            </a:br>
            <a:r>
              <a:rPr lang="ru-RU" b="1">
                <a:solidFill>
                  <a:srgbClr val="00B0F0"/>
                </a:solidFill>
                <a:latin typeface="Calibri" pitchFamily="34" charset="0"/>
              </a:rPr>
              <a:t>Объем частных инвестиций  - с 2001 года</a:t>
            </a:r>
            <a:r>
              <a:rPr lang="ru-RU">
                <a:solidFill>
                  <a:srgbClr val="00B0F0"/>
                </a:solidFill>
                <a:latin typeface="Calibri" pitchFamily="34" charset="0"/>
              </a:rPr>
              <a:t> –  </a:t>
            </a:r>
          </a:p>
          <a:p>
            <a:pPr algn="ctr"/>
            <a:r>
              <a:rPr lang="ru-RU" b="1">
                <a:solidFill>
                  <a:srgbClr val="00B0F0"/>
                </a:solidFill>
                <a:latin typeface="Calibri" pitchFamily="34" charset="0"/>
              </a:rPr>
              <a:t>около 1 млрд. евро</a:t>
            </a:r>
            <a:br>
              <a:rPr lang="ru-RU" b="1">
                <a:solidFill>
                  <a:srgbClr val="00B0F0"/>
                </a:solidFill>
                <a:latin typeface="Calibri" pitchFamily="34" charset="0"/>
              </a:rPr>
            </a:br>
            <a:endParaRPr lang="ru-RU">
              <a:solidFill>
                <a:srgbClr val="00B0F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  <p:bldGraphic spid="6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4"/>
          <p:cNvSpPr>
            <a:spLocks noGrp="1" noChangeArrowheads="1"/>
          </p:cNvSpPr>
          <p:nvPr>
            <p:ph type="title"/>
          </p:nvPr>
        </p:nvSpPr>
        <p:spPr>
          <a:xfrm>
            <a:off x="615950" y="188913"/>
            <a:ext cx="7886700" cy="1560512"/>
          </a:xfrm>
        </p:spPr>
        <p:txBody>
          <a:bodyPr/>
          <a:lstStyle/>
          <a:p>
            <a:r>
              <a:rPr lang="ru-RU" sz="2400" smtClean="0">
                <a:solidFill>
                  <a:schemeClr val="accent1"/>
                </a:solidFill>
                <a:latin typeface="Arial Black" pitchFamily="34" charset="0"/>
              </a:rPr>
              <a:t>Импорт пеллет в страны ЕС в 2009-2012</a:t>
            </a:r>
            <a:r>
              <a:rPr lang="en-US" sz="2400" smtClean="0">
                <a:solidFill>
                  <a:schemeClr val="accent1"/>
                </a:solidFill>
                <a:latin typeface="Arial Black" pitchFamily="34" charset="0"/>
              </a:rPr>
              <a:t> </a:t>
            </a:r>
            <a:r>
              <a:rPr lang="ru-RU" sz="2400" smtClean="0">
                <a:solidFill>
                  <a:schemeClr val="accent1"/>
                </a:solidFill>
                <a:latin typeface="Arial Black" pitchFamily="34" charset="0"/>
              </a:rPr>
              <a:t>гг. </a:t>
            </a:r>
            <a:r>
              <a:rPr lang="en-US" sz="2400" smtClean="0">
                <a:solidFill>
                  <a:schemeClr val="accent1"/>
                </a:solidFill>
                <a:latin typeface="Arial Black" pitchFamily="34" charset="0"/>
              </a:rPr>
              <a:t>   </a:t>
            </a:r>
            <a:r>
              <a:rPr lang="ru-RU" sz="2400" b="1" smtClean="0">
                <a:solidFill>
                  <a:schemeClr val="accent1"/>
                </a:solidFill>
                <a:latin typeface="Arial Black" pitchFamily="34" charset="0"/>
              </a:rPr>
              <a:t>(</a:t>
            </a:r>
            <a:r>
              <a:rPr lang="en-US" sz="2400" b="1" smtClean="0">
                <a:solidFill>
                  <a:schemeClr val="accent1"/>
                </a:solidFill>
                <a:latin typeface="Arial Black" pitchFamily="34" charset="0"/>
              </a:rPr>
              <a:t>FPAMR 2013)</a:t>
            </a:r>
            <a:endParaRPr lang="ru-RU" sz="2400" b="1" smtClean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56322" name="Rectangle 6"/>
          <p:cNvSpPr>
            <a:spLocks noChangeArrowheads="1"/>
          </p:cNvSpPr>
          <p:nvPr/>
        </p:nvSpPr>
        <p:spPr bwMode="auto">
          <a:xfrm>
            <a:off x="3478213" y="1966913"/>
            <a:ext cx="2857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-457200" algn="l"/>
              </a:tabLst>
            </a:pPr>
            <a:r>
              <a:rPr lang="en-CA" sz="1000" b="1" i="1">
                <a:latin typeface="Segoe UI" pitchFamily="34" charset="0"/>
                <a:ea typeface="Times New Roman" pitchFamily="18" charset="0"/>
                <a:cs typeface="Segoe UI" pitchFamily="34" charset="0"/>
              </a:rPr>
              <a:t>Imports of wood pellets to EU-27, 2009-2012</a:t>
            </a:r>
            <a:endParaRPr lang="en-CA" sz="1000" b="1">
              <a:latin typeface="Calibri" pitchFamily="34" charset="0"/>
              <a:ea typeface="Times New Roman" pitchFamily="18" charset="0"/>
              <a:cs typeface="Segoe UI" pitchFamily="34" charset="0"/>
            </a:endParaRPr>
          </a:p>
          <a:p>
            <a:pPr eaLnBrk="0" hangingPunct="0">
              <a:tabLst>
                <a:tab pos="-457200" algn="l"/>
              </a:tabLst>
            </a:pPr>
            <a:r>
              <a:rPr lang="en-CA" sz="1000" b="1">
                <a:latin typeface="Calibri" pitchFamily="34" charset="0"/>
                <a:ea typeface="Times New Roman" pitchFamily="18" charset="0"/>
                <a:cs typeface="Segoe UI" pitchFamily="34" charset="0"/>
              </a:rPr>
              <a:t> </a:t>
            </a:r>
            <a:endParaRPr lang="en-CA">
              <a:latin typeface="Calibri" pitchFamily="34" charset="0"/>
              <a:ea typeface="Times New Roman" pitchFamily="18" charset="0"/>
              <a:cs typeface="Segoe UI" pitchFamily="34" charset="0"/>
            </a:endParaRPr>
          </a:p>
        </p:txBody>
      </p:sp>
      <p:pic>
        <p:nvPicPr>
          <p:cNvPr id="56323" name="Picture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5888" y="1341438"/>
            <a:ext cx="626427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7"/>
          <p:cNvSpPr>
            <a:spLocks noChangeArrowheads="1"/>
          </p:cNvSpPr>
          <p:nvPr/>
        </p:nvSpPr>
        <p:spPr bwMode="auto">
          <a:xfrm>
            <a:off x="3478213" y="4659313"/>
            <a:ext cx="2111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900">
                <a:latin typeface="Calibri" pitchFamily="34" charset="0"/>
              </a:rPr>
              <a:t> 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4"/>
          <p:cNvSpPr>
            <a:spLocks noGrp="1" noChangeArrowheads="1"/>
          </p:cNvSpPr>
          <p:nvPr>
            <p:ph type="title"/>
          </p:nvPr>
        </p:nvSpPr>
        <p:spPr>
          <a:xfrm>
            <a:off x="106363" y="365125"/>
            <a:ext cx="8751887" cy="1325563"/>
          </a:xfrm>
        </p:spPr>
        <p:txBody>
          <a:bodyPr/>
          <a:lstStyle/>
          <a:p>
            <a:r>
              <a:rPr lang="ru-RU" sz="2000" b="1" smtClean="0">
                <a:solidFill>
                  <a:schemeClr val="accent1"/>
                </a:solidFill>
                <a:latin typeface="Arial Black" pitchFamily="34" charset="0"/>
              </a:rPr>
              <a:t>Изменение цен на промышленные пеллеты в 2009-2013 гг. (</a:t>
            </a:r>
            <a:r>
              <a:rPr lang="en-US" sz="2000" b="1" smtClean="0">
                <a:solidFill>
                  <a:schemeClr val="accent1"/>
                </a:solidFill>
                <a:latin typeface="Arial Black" pitchFamily="34" charset="0"/>
              </a:rPr>
              <a:t>FPAMR 2013)</a:t>
            </a:r>
            <a:endParaRPr lang="ru-RU" sz="2000" b="1" smtClean="0">
              <a:solidFill>
                <a:schemeClr val="accent1"/>
              </a:solidFill>
              <a:latin typeface="Arial Black" pitchFamily="34" charset="0"/>
            </a:endParaRPr>
          </a:p>
        </p:txBody>
      </p:sp>
      <p:pic>
        <p:nvPicPr>
          <p:cNvPr id="57346" name="Picture 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557338"/>
            <a:ext cx="653415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>
          <a:xfrm>
            <a:off x="1277938" y="260350"/>
            <a:ext cx="65151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/>
                </a:solidFill>
                <a:latin typeface="Arial Black" pitchFamily="34" charset="0"/>
              </a:rPr>
              <a:t>Производственные мощности и производство пеллет в Канаде</a:t>
            </a:r>
            <a:r>
              <a:rPr lang="ru-RU" sz="4000" dirty="0">
                <a:solidFill>
                  <a:schemeClr val="accent1"/>
                </a:solidFill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accent1"/>
                </a:solidFill>
                <a:latin typeface="Arial Black" pitchFamily="34" charset="0"/>
              </a:rPr>
              <a:t>(</a:t>
            </a:r>
            <a:r>
              <a:rPr lang="en-US" sz="2000" b="1" dirty="0">
                <a:solidFill>
                  <a:schemeClr val="accent1"/>
                </a:solidFill>
                <a:latin typeface="Arial Black" pitchFamily="34" charset="0"/>
              </a:rPr>
              <a:t>FPAMR 2013)</a:t>
            </a:r>
            <a:endParaRPr lang="ru-RU" sz="20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58370" name="Rectangle 6"/>
          <p:cNvSpPr>
            <a:spLocks noChangeArrowheads="1"/>
          </p:cNvSpPr>
          <p:nvPr/>
        </p:nvSpPr>
        <p:spPr bwMode="auto">
          <a:xfrm>
            <a:off x="1143000" y="1941513"/>
            <a:ext cx="307975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-457200" algn="l"/>
              </a:tabLst>
            </a:pPr>
            <a:r>
              <a:rPr lang="en-CA" sz="1000" b="1" i="1">
                <a:latin typeface="Segoe UI" pitchFamily="34" charset="0"/>
                <a:ea typeface="Times New Roman" pitchFamily="18" charset="0"/>
                <a:cs typeface="Segoe UI" pitchFamily="34" charset="0"/>
              </a:rPr>
              <a:t>Wood pellet production and capacity in Canada,</a:t>
            </a:r>
            <a:br>
              <a:rPr lang="en-CA" sz="1000" b="1" i="1">
                <a:latin typeface="Segoe UI" pitchFamily="34" charset="0"/>
                <a:ea typeface="Times New Roman" pitchFamily="18" charset="0"/>
                <a:cs typeface="Segoe UI" pitchFamily="34" charset="0"/>
              </a:rPr>
            </a:br>
            <a:r>
              <a:rPr lang="en-CA" sz="1000" b="1" i="1">
                <a:latin typeface="Segoe UI" pitchFamily="34" charset="0"/>
                <a:ea typeface="Times New Roman" pitchFamily="18" charset="0"/>
                <a:cs typeface="Segoe UI" pitchFamily="34" charset="0"/>
              </a:rPr>
              <a:t>1998-2012 </a:t>
            </a:r>
            <a:endParaRPr lang="ru-RU" sz="900">
              <a:latin typeface="Calibri" pitchFamily="34" charset="0"/>
              <a:ea typeface="Times New Roman" pitchFamily="18" charset="0"/>
              <a:cs typeface="Segoe UI" pitchFamily="34" charset="0"/>
            </a:endParaRPr>
          </a:p>
          <a:p>
            <a:pPr eaLnBrk="0" hangingPunct="0">
              <a:tabLst>
                <a:tab pos="-457200" algn="l"/>
              </a:tabLst>
            </a:pPr>
            <a:endParaRPr lang="ru-RU">
              <a:latin typeface="Calibri" pitchFamily="34" charset="0"/>
              <a:ea typeface="Times New Roman" pitchFamily="18" charset="0"/>
              <a:cs typeface="Segoe UI" pitchFamily="34" charset="0"/>
            </a:endParaRPr>
          </a:p>
        </p:txBody>
      </p:sp>
      <p:pic>
        <p:nvPicPr>
          <p:cNvPr id="58371" name="Picture 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0825" y="1557338"/>
            <a:ext cx="6480175" cy="50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Rectangle 7"/>
          <p:cNvSpPr>
            <a:spLocks noChangeArrowheads="1"/>
          </p:cNvSpPr>
          <p:nvPr/>
        </p:nvSpPr>
        <p:spPr bwMode="auto">
          <a:xfrm>
            <a:off x="1143000" y="4727575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-457200" algn="l"/>
              </a:tabLst>
            </a:pP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13017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/>
                </a:solidFill>
                <a:latin typeface="Arial Black" pitchFamily="34" charset="0"/>
              </a:rPr>
              <a:t>Фактическая и перспективная продуктивность плантаций 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7938" y="1412875"/>
            <a:ext cx="672306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171450"/>
            <a:ext cx="8424863" cy="14033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/>
              <a:t> </a:t>
            </a:r>
            <a:r>
              <a:rPr lang="ru-RU" sz="2400" b="1" dirty="0">
                <a:solidFill>
                  <a:schemeClr val="accent1"/>
                </a:solidFill>
                <a:latin typeface="Arial Black" pitchFamily="34" charset="0"/>
              </a:rPr>
              <a:t>Занимая 1% площади Бразилии плантации позволили сохранить природные леса на 61% ее территории</a:t>
            </a:r>
          </a:p>
        </p:txBody>
      </p:sp>
      <p:pic>
        <p:nvPicPr>
          <p:cNvPr id="6041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147763"/>
            <a:ext cx="7775575" cy="57102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144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1443" name="Picture 2" descr="C:\Documents and Settings\user\Рабочий стол\DCIM\101MSDCF\DSC022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-1827213"/>
            <a:ext cx="8280400" cy="868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accent1"/>
                </a:solidFill>
                <a:latin typeface="Arial Black" pitchFamily="34" charset="0"/>
                <a:cs typeface="Arial" charset="0"/>
              </a:rPr>
              <a:t>Микроводоросли и ЦБП</a:t>
            </a:r>
          </a:p>
        </p:txBody>
      </p:sp>
      <p:sp>
        <p:nvSpPr>
          <p:cNvPr id="52227" name="Содержимое 2"/>
          <p:cNvSpPr>
            <a:spLocks noGrp="1"/>
          </p:cNvSpPr>
          <p:nvPr>
            <p:ph idx="1"/>
          </p:nvPr>
        </p:nvSpPr>
        <p:spPr>
          <a:xfrm>
            <a:off x="61913" y="1517650"/>
            <a:ext cx="8313737" cy="4322763"/>
          </a:xfrm>
        </p:spPr>
        <p:txBody>
          <a:bodyPr rtlCol="0">
            <a:normAutofit fontScale="85000" lnSpcReduction="20000"/>
          </a:bodyPr>
          <a:lstStyle/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ru-RU" b="1" dirty="0" smtClean="0"/>
              <a:t> 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ЦБК имеют огромные количества вторичного тепла, сбрасываемого с очищенными стоками в водоемы: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среднегодовая температура забираемой воды -   5-7</a:t>
            </a:r>
            <a:r>
              <a:rPr lang="ru-RU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С, 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среднегодовая температура стоков -   35-40</a:t>
            </a:r>
            <a:r>
              <a:rPr lang="ru-RU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объем для крупных комбинатов – 150-300 тысяч кубометров в сутки. 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Эта вода может быть использована, в перспективе, для выращивания микроводорослей. 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2713" y="365125"/>
            <a:ext cx="8402637" cy="13255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Био-топливо как часть лесного сектора</a:t>
            </a:r>
            <a:endParaRPr lang="ru-RU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38113" y="1825625"/>
            <a:ext cx="8828087" cy="4818063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/>
              <a:t>В последние 10-15 лет из всех видов древесных продуктов (бумага и картон, древесные плиты, фанера, пиломатериалы, конструкционные материалы из древесины и др.), наиболее динамично развивается </a:t>
            </a:r>
            <a:r>
              <a:rPr lang="ru-RU" b="1" i="1" dirty="0" err="1" smtClean="0"/>
              <a:t>биотопливо</a:t>
            </a:r>
            <a:r>
              <a:rPr lang="ru-RU" b="1" i="1" dirty="0" smtClean="0"/>
              <a:t> и, прежде всего, древесные пеллеты.  По данным </a:t>
            </a:r>
            <a:r>
              <a:rPr lang="en-US" b="1" i="1" dirty="0" smtClean="0"/>
              <a:t>UNECE</a:t>
            </a:r>
            <a:r>
              <a:rPr lang="ru-RU" b="1" i="1" dirty="0" smtClean="0"/>
              <a:t>/</a:t>
            </a:r>
            <a:r>
              <a:rPr lang="en-US" b="1" i="1" dirty="0" smtClean="0"/>
              <a:t>FAO TIMBER database</a:t>
            </a:r>
            <a:r>
              <a:rPr lang="ru-RU" b="1" i="1" dirty="0" smtClean="0"/>
              <a:t>, 2015, (июнь 2015 года), производство древесных пеллет в регионе </a:t>
            </a:r>
            <a:r>
              <a:rPr lang="en-US" b="1" i="1" dirty="0" smtClean="0"/>
              <a:t>UNECE</a:t>
            </a:r>
            <a:r>
              <a:rPr lang="ru-RU" b="1" i="1" dirty="0" smtClean="0"/>
              <a:t> (Западная Европа, СНГ, Северная Америка) составило около 25 млн. тонн, в то время, как в 2012 году оно составляло около 19 млн. тонн. За год, с 2013 по 2014 год в США рост составил 21,1%, в РФ – 30,5%. </a:t>
            </a: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/>
              <a:t>Потребление пеллет в регионе </a:t>
            </a:r>
            <a:r>
              <a:rPr lang="en-US" b="1" i="1" dirty="0" smtClean="0"/>
              <a:t>UNECE</a:t>
            </a:r>
            <a:r>
              <a:rPr lang="ru-RU" b="1" i="1" dirty="0" smtClean="0"/>
              <a:t> (Западная Европа, СНГ, Северная Америка) выросло с 18 млн. тонн в 2012 году до свыше 25 млн. тонн в 2014 году, т.е. рост на 40%.</a:t>
            </a: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/>
              <a:t>Практически можно говорить о создании за последние 10-15 лет нового, динамично развивающегося, самостоятельного сегмента лесного сектора.</a:t>
            </a: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6"/>
          <p:cNvSpPr>
            <a:spLocks noGrp="1"/>
          </p:cNvSpPr>
          <p:nvPr>
            <p:ph type="title"/>
          </p:nvPr>
        </p:nvSpPr>
        <p:spPr>
          <a:xfrm>
            <a:off x="179388" y="274638"/>
            <a:ext cx="8964612" cy="1143000"/>
          </a:xfrm>
        </p:spPr>
        <p:txBody>
          <a:bodyPr/>
          <a:lstStyle/>
          <a:p>
            <a:r>
              <a:rPr lang="ru-RU" sz="3600" smtClean="0">
                <a:solidFill>
                  <a:schemeClr val="accent1"/>
                </a:solidFill>
                <a:latin typeface="Arial Black" pitchFamily="34" charset="0"/>
              </a:rPr>
              <a:t>Прогноз развития производства микроводорослей в мире</a:t>
            </a:r>
          </a:p>
        </p:txBody>
      </p:sp>
      <p:pic>
        <p:nvPicPr>
          <p:cNvPr id="6349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1600" y="1600200"/>
            <a:ext cx="6400800" cy="4953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0070C0"/>
                </a:solidFill>
                <a:latin typeface="Arial Black" pitchFamily="34" charset="0"/>
              </a:rPr>
              <a:t>Производство микроводорослей (альга) в Нидерландах</a:t>
            </a:r>
          </a:p>
        </p:txBody>
      </p:sp>
      <p:pic>
        <p:nvPicPr>
          <p:cNvPr id="64514" name="Picture 2" descr="C:\Documents and Settings\user\Рабочий стол\DCIM\101MSDCF\DSC025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08225" y="1600200"/>
            <a:ext cx="4926013" cy="49244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>
                <a:solidFill>
                  <a:schemeClr val="accent1"/>
                </a:solidFill>
                <a:latin typeface="Arial Black" pitchFamily="34" charset="0"/>
              </a:rPr>
              <a:t>Разработки по биотопливу </a:t>
            </a:r>
            <a:br>
              <a:rPr lang="ru-RU" sz="4000" dirty="0">
                <a:solidFill>
                  <a:schemeClr val="accent1"/>
                </a:solidFill>
                <a:latin typeface="Arial Black" pitchFamily="34" charset="0"/>
              </a:rPr>
            </a:br>
            <a:r>
              <a:rPr lang="ru-RU" sz="4000" dirty="0">
                <a:solidFill>
                  <a:schemeClr val="accent1"/>
                </a:solidFill>
                <a:latin typeface="Arial Black" pitchFamily="34" charset="0"/>
              </a:rPr>
              <a:t>СПб ГТУ РП</a:t>
            </a:r>
            <a:r>
              <a:rPr lang="ru-RU" sz="4000" dirty="0" smtClean="0">
                <a:solidFill>
                  <a:schemeClr val="accent1"/>
                </a:solidFill>
                <a:latin typeface="Arial Black" pitchFamily="34" charset="0"/>
              </a:rPr>
              <a:t>, «Илима», </a:t>
            </a:r>
            <a:r>
              <a:rPr lang="ru-RU" sz="4000" dirty="0">
                <a:solidFill>
                  <a:schemeClr val="accent1"/>
                </a:solidFill>
                <a:latin typeface="Arial Black" pitchFamily="34" charset="0"/>
              </a:rPr>
              <a:t>КВИ и </a:t>
            </a:r>
            <a:br>
              <a:rPr lang="ru-RU" sz="4000" dirty="0">
                <a:solidFill>
                  <a:schemeClr val="accent1"/>
                </a:solidFill>
                <a:latin typeface="Arial Black" pitchFamily="34" charset="0"/>
              </a:rPr>
            </a:br>
            <a:r>
              <a:rPr lang="ru-RU" sz="4000" dirty="0">
                <a:solidFill>
                  <a:schemeClr val="accent1"/>
                </a:solidFill>
                <a:latin typeface="Arial Black" pitchFamily="34" charset="0"/>
              </a:rPr>
              <a:t>ОАО «Светогорск</a:t>
            </a:r>
            <a:r>
              <a:rPr lang="ru-RU" sz="4000" dirty="0" smtClean="0">
                <a:solidFill>
                  <a:schemeClr val="accent1"/>
                </a:solidFill>
                <a:latin typeface="Arial Black" pitchFamily="34" charset="0"/>
              </a:rPr>
              <a:t>» </a:t>
            </a:r>
            <a:endParaRPr lang="ru-RU" sz="4000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августе 2014 г. ОАО «Группа «Илим»     и         СПб ГТУ РП   успешно завершили и в 2014-2016 гг. реализовали проект «Лиственница» - крупнейший инновационный проект в Лесном секторе России (Частно-государственное партнерство –свыше 350 млн. руб.).  В рамках проекта в качестве био-топлива стал успешно использоваться один из компонентов древесины лиственницы – арабиногалактан.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В 2007-2008 году на Светогорском ЦБК, совместно с Компанией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KWI,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реализован ряд инновационных технологий, обеспечивших увеличение использования биотоплива на 150-200 тонн в сутки.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/>
                </a:solidFill>
                <a:latin typeface="Arial Black" pitchFamily="34" charset="0"/>
              </a:rPr>
              <a:t>Леса России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50180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200" b="1" smtClean="0"/>
              <a:t>Коренная </a:t>
            </a:r>
            <a:r>
              <a:rPr lang="ru-RU" sz="2200" smtClean="0"/>
              <a:t>реконструкция существующих ЦБК</a:t>
            </a:r>
            <a:r>
              <a:rPr lang="ru-RU" sz="2200" b="1" smtClean="0"/>
              <a:t>, с созданием на их основе непосредственно в регионе произрастания древесины предприятий комплексной (</a:t>
            </a:r>
            <a:r>
              <a:rPr lang="en-US" sz="2200" b="1" smtClean="0"/>
              <a:t>integrated</a:t>
            </a:r>
            <a:r>
              <a:rPr lang="ru-RU" sz="2200" b="1" smtClean="0"/>
              <a:t>) глубокой переработки древесины по принципу био-рефайнери (</a:t>
            </a:r>
            <a:r>
              <a:rPr lang="en-US" sz="2200" b="1" smtClean="0"/>
              <a:t>biorefinery</a:t>
            </a:r>
            <a:r>
              <a:rPr lang="ru-RU" sz="2200" b="1" smtClean="0"/>
              <a:t>), </a:t>
            </a:r>
          </a:p>
          <a:p>
            <a:pPr>
              <a:lnSpc>
                <a:spcPct val="80000"/>
              </a:lnSpc>
            </a:pPr>
            <a:r>
              <a:rPr lang="pt-BR" sz="2200" smtClean="0"/>
              <a:t> </a:t>
            </a:r>
            <a:endParaRPr lang="ru-RU" sz="2200" b="1" smtClean="0"/>
          </a:p>
          <a:p>
            <a:pPr>
              <a:lnSpc>
                <a:spcPct val="80000"/>
              </a:lnSpc>
            </a:pPr>
            <a:r>
              <a:rPr lang="ru-RU" sz="2200" b="1" smtClean="0"/>
              <a:t>оптимизация лесосырьевой структуры ЦБП, </a:t>
            </a:r>
            <a:r>
              <a:rPr lang="ru-RU" sz="2200" smtClean="0"/>
              <a:t>устойчивое лесообеспечение ЦБК</a:t>
            </a:r>
            <a:r>
              <a:rPr lang="ru-RU" sz="2200" b="1" smtClean="0"/>
              <a:t> на базе сочетания интенсификации лесопользования и плантационного выращивания быстрорастущих пород (в том числе, с созданием питомников на площадях внеплощадочных очистных сооружений и утилизацией тепла очищенных сточных вод), Оптимизация структуры волокнистых полуфабрикатов ЦБП, расширение </a:t>
            </a:r>
            <a:r>
              <a:rPr lang="ru-RU" sz="2200" smtClean="0"/>
              <a:t>использования вторичных волокон (макулатуры),</a:t>
            </a:r>
            <a:endParaRPr lang="ru-RU" sz="2200" b="1" smtClean="0"/>
          </a:p>
          <a:p>
            <a:pPr>
              <a:lnSpc>
                <a:spcPct val="80000"/>
              </a:lnSpc>
            </a:pPr>
            <a:endParaRPr lang="ru-RU" sz="2200" smtClean="0"/>
          </a:p>
        </p:txBody>
      </p:sp>
      <p:graphicFrame>
        <p:nvGraphicFramePr>
          <p:cNvPr id="50178" name="Object 2"/>
          <p:cNvGraphicFramePr>
            <a:graphicFrameLocks/>
          </p:cNvGraphicFramePr>
          <p:nvPr/>
        </p:nvGraphicFramePr>
        <p:xfrm>
          <a:off x="92075" y="835025"/>
          <a:ext cx="8959850" cy="5187950"/>
        </p:xfrm>
        <a:graphic>
          <a:graphicData uri="http://schemas.openxmlformats.org/presentationml/2006/ole">
            <p:oleObj spid="_x0000_s50178" r:id="rId3" imgW="8961897" imgH="5188146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50825" y="103188"/>
            <a:ext cx="8785225" cy="13541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/>
                </a:solidFill>
                <a:latin typeface="Arial Black" pitchFamily="34" charset="0"/>
                <a:cs typeface="Arial" pitchFamily="34" charset="0"/>
              </a:rPr>
              <a:t>Физико-химические аспекты </a:t>
            </a:r>
            <a:br>
              <a:rPr lang="ru-RU" b="1" dirty="0" smtClean="0">
                <a:solidFill>
                  <a:schemeClr val="accent1"/>
                </a:solidFill>
                <a:latin typeface="Arial Black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accent1"/>
                </a:solidFill>
                <a:latin typeface="Arial Black" pitchFamily="34" charset="0"/>
                <a:cs typeface="Arial" pitchFamily="34" charset="0"/>
              </a:rPr>
              <a:t>био-рефайнинга древесины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" y="1423988"/>
            <a:ext cx="8432800" cy="5307012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  Целлюлозные фибриллы являются армирующим элементом древесины и других растений. Построенная из высоко ориентированных элементов надмолекулярная структура целлюлозы обеспечивает высокую прочность целлюлозных волокон, сохраняет свои армирующие функции в бумаге и картоне.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Основные физико-химические аспекты био-рефайнинга: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Какова прочность целлюлозных фибрилл в  древесине лесных плантаций ускоренного роста и в северных хвойных лесах?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До какого уровня надо «разбирать» «архитектуру»,  надмолекулярную структуру природного композита – древесины – нано-структуры, морфологической структуры?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Какие структурные изменения происходят с полимерными компонентами древесины?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Как создать оптимальную структуру новых материалов и композитов?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Как решить задачу </a:t>
            </a:r>
            <a:r>
              <a:rPr lang="ru-RU" dirty="0"/>
              <a:t>максимальной реализации прочности целлюлозных фибрилл </a:t>
            </a:r>
            <a:r>
              <a:rPr lang="ru-RU" dirty="0" smtClean="0"/>
              <a:t>древесины?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800" b="1" smtClean="0">
                <a:solidFill>
                  <a:schemeClr val="accent1"/>
                </a:solidFill>
                <a:latin typeface="Arial Black" pitchFamily="34" charset="0"/>
              </a:rPr>
              <a:t>Схема потоков при био-рефайнинге</a:t>
            </a:r>
          </a:p>
        </p:txBody>
      </p:sp>
      <p:sp>
        <p:nvSpPr>
          <p:cNvPr id="52228" name="Rectangle 10"/>
          <p:cNvSpPr>
            <a:spLocks noChangeArrowheads="1"/>
          </p:cNvSpPr>
          <p:nvPr/>
        </p:nvSpPr>
        <p:spPr bwMode="auto">
          <a:xfrm>
            <a:off x="0" y="1095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0" y="1052513"/>
          <a:ext cx="8820150" cy="5573712"/>
        </p:xfrm>
        <a:graphic>
          <a:graphicData uri="http://schemas.openxmlformats.org/presentationml/2006/ole">
            <p:oleObj spid="_x0000_s52226" r:id="rId3" imgW="11781731" imgH="934035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/>
                </a:solidFill>
                <a:latin typeface="Arial Black" pitchFamily="34" charset="0"/>
              </a:rPr>
              <a:t>Био-рефайнинг лиственницы и осины</a:t>
            </a:r>
            <a:endParaRPr lang="ru-RU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71682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r>
              <a:rPr lang="ru-RU" b="1" smtClean="0"/>
              <a:t>При биорефайнинге древесины использование побочных продуктов (арабиногалактан) и отходов (избыточный активный ил) в качестве био-топлива является простейшим способом решения экологических проблем на начальных стадиях реализации принципов биорефайнинга.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6868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accent1"/>
                </a:solidFill>
                <a:latin typeface="Arial Black" pitchFamily="34" charset="0"/>
              </a:rPr>
              <a:t>Запасы лиственницы в России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2600" b="1" smtClean="0"/>
              <a:t>Возможный ежегодный объем заготовки в России древесины лиственницы (сибирской и даурской) может составить 105 млн.кубометров. 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2600" b="1" smtClean="0"/>
              <a:t>    Более 97% лиственницы сосредоточено в Сибирском и Дальневосточном Федеральном округах.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2600" b="1" smtClean="0"/>
              <a:t>   Одним из эффективных направлений ее использования может быть комплексная переработка с организацией производства новых продуктов, востребованных на мировых и Российских рынках. </a:t>
            </a:r>
          </a:p>
          <a:p>
            <a:pPr algn="ctr">
              <a:lnSpc>
                <a:spcPct val="90000"/>
              </a:lnSpc>
            </a:pPr>
            <a:endParaRPr lang="ru-RU" sz="2400" b="1" smtClean="0"/>
          </a:p>
        </p:txBody>
      </p:sp>
      <p:sp>
        <p:nvSpPr>
          <p:cNvPr id="72707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685A762-9034-48A3-8EB6-560A146DAF52}" type="slidenum">
              <a:rPr lang="ru-RU" sz="1400">
                <a:latin typeface="Calibri" pitchFamily="34" charset="0"/>
              </a:rPr>
              <a:pPr algn="r"/>
              <a:t>47</a:t>
            </a:fld>
            <a:endParaRPr lang="ru-RU" sz="1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accent1"/>
                </a:solidFill>
                <a:latin typeface="Arial Black" pitchFamily="34" charset="0"/>
              </a:rPr>
              <a:t>Био-рефайнинг древесины лиственницы</a:t>
            </a:r>
          </a:p>
        </p:txBody>
      </p:sp>
      <p:graphicFrame>
        <p:nvGraphicFramePr>
          <p:cNvPr id="53250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228600" y="1557338"/>
          <a:ext cx="8591550" cy="5040312"/>
        </p:xfrm>
        <a:graphic>
          <a:graphicData uri="http://schemas.openxmlformats.org/presentationml/2006/ole">
            <p:oleObj spid="_x0000_s53250" r:id="rId3" imgW="11130850" imgH="7036413" progId="">
              <p:embed/>
            </p:oleObj>
          </a:graphicData>
        </a:graphic>
      </p:graphicFrame>
      <p:sp>
        <p:nvSpPr>
          <p:cNvPr id="53252" name="Rectangle 7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Grp="1"/>
          </p:cNvSpPr>
          <p:nvPr>
            <p:ph type="title" idx="4294967295"/>
          </p:nvPr>
        </p:nvSpPr>
        <p:spPr>
          <a:xfrm>
            <a:off x="77788" y="0"/>
            <a:ext cx="9066212" cy="17510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7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августе 2014 г. 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ОАО </a:t>
            </a:r>
            <a:r>
              <a:rPr lang="ru-RU" sz="27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«Группа «Илим»     и         СПб 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ГТУРП   </a:t>
            </a:r>
            <a:r>
              <a:rPr lang="ru-RU" sz="27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успешно завершили проект «Лиственница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 - крупнейший инновационный проект, </a:t>
            </a:r>
            <a:br>
              <a:rPr lang="ru-RU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реализованный в Лесном секторе России</a:t>
            </a:r>
            <a:r>
              <a:rPr lang="ru-RU" sz="3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78851" name="Rectangle 5"/>
          <p:cNvSpPr>
            <a:spLocks noChangeArrowheads="1"/>
          </p:cNvSpPr>
          <p:nvPr/>
        </p:nvSpPr>
        <p:spPr bwMode="auto">
          <a:xfrm>
            <a:off x="174625" y="1447800"/>
            <a:ext cx="8605838" cy="649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cs typeface="+mn-cs"/>
              </a:rPr>
              <a:t>К выполнению исследований по проекту были привлечены институты РАН (ИВС, ИХФ, ЦЭПЛ, ИКИ), ВУЗы (</a:t>
            </a:r>
            <a:r>
              <a:rPr lang="ru-RU" sz="2400" b="1" dirty="0">
                <a:solidFill>
                  <a:srgbClr val="FF0000"/>
                </a:solidFill>
                <a:latin typeface="+mn-lt"/>
                <a:cs typeface="+mn-cs"/>
              </a:rPr>
              <a:t>СПб ГТУ РП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cs typeface="+mn-cs"/>
              </a:rPr>
              <a:t>, СПб ГУТД, СПб ГЛТУ и др.), отраслевые институты, зарубежные университеты и компании. </a:t>
            </a:r>
            <a:endParaRPr lang="ru-RU" sz="2400" b="1" dirty="0">
              <a:solidFill>
                <a:srgbClr val="FF000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  <a:cs typeface="+mn-cs"/>
              </a:rPr>
              <a:t>Проект реализован </a:t>
            </a:r>
            <a:r>
              <a:rPr lang="ru-RU" sz="2400" b="1" dirty="0">
                <a:solidFill>
                  <a:srgbClr val="FF0000"/>
                </a:solidFill>
                <a:latin typeface="+mn-lt"/>
                <a:cs typeface="+mn-cs"/>
              </a:rPr>
              <a:t>на принципах частно-государственного партнерства</a:t>
            </a:r>
            <a:r>
              <a:rPr lang="ru-RU" sz="2400" b="1" dirty="0">
                <a:latin typeface="+mn-lt"/>
                <a:cs typeface="+mn-cs"/>
              </a:rPr>
              <a:t>,  с общим объемом финансирования свыше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  <a:cs typeface="+mn-cs"/>
              </a:rPr>
              <a:t> 300 млн. руб., в том числе объем государственного финансирования – около 150 млн.руб.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  <a:cs typeface="+mn-cs"/>
              </a:rPr>
              <a:t>В СПб ГТУ РП созданы лаборатории, оснащенные современным оборудованием общей стоимостью около 2-х млн. </a:t>
            </a:r>
            <a:r>
              <a:rPr lang="ru-RU" sz="2400" b="1" dirty="0">
                <a:latin typeface="+mn-lt"/>
                <a:cs typeface="+mn-cs"/>
              </a:rPr>
              <a:t>долларов. </a:t>
            </a:r>
            <a:r>
              <a:rPr lang="ru-RU" sz="2400" b="1" dirty="0">
                <a:latin typeface="+mn-lt"/>
                <a:cs typeface="+mn-cs"/>
              </a:rPr>
              <a:t>Это позволяет оперативно решать задачи по созданию инновационных технологий и продуктов, а также осуществлять целевое обучение специалистов для их реализации.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  <a:cs typeface="+mn-cs"/>
              </a:rPr>
              <a:t/>
            </a:r>
            <a:br>
              <a:rPr lang="ru-RU" b="1" dirty="0">
                <a:latin typeface="+mn-lt"/>
                <a:cs typeface="+mn-cs"/>
              </a:rPr>
            </a:br>
            <a:endParaRPr lang="ru-RU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79388" y="0"/>
            <a:ext cx="8785225" cy="15430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err="1" smtClean="0">
                <a:solidFill>
                  <a:schemeClr val="accent1"/>
                </a:solidFill>
                <a:latin typeface="Arial Black" pitchFamily="34" charset="0"/>
              </a:rPr>
              <a:t>Био-энергетика</a:t>
            </a:r>
            <a:r>
              <a:rPr lang="ru-RU" sz="3200" b="1" dirty="0" smtClean="0">
                <a:solidFill>
                  <a:schemeClr val="accent1"/>
                </a:solidFill>
                <a:latin typeface="Arial Black" pitchFamily="34" charset="0"/>
              </a:rPr>
              <a:t>  –   проблемы развития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dirty="0" smtClean="0"/>
              <a:t> </a:t>
            </a:r>
            <a:r>
              <a:rPr lang="ru-RU" sz="2000" b="1" dirty="0" smtClean="0"/>
              <a:t>Термин «</a:t>
            </a:r>
            <a:r>
              <a:rPr lang="ru-RU" sz="2000" b="1" dirty="0" err="1" smtClean="0"/>
              <a:t>Био-энергия</a:t>
            </a:r>
            <a:r>
              <a:rPr lang="ru-RU" sz="2000" b="1" dirty="0" smtClean="0"/>
              <a:t>» относится ко всем видам энергии, полученным </a:t>
            </a:r>
            <a:br>
              <a:rPr lang="ru-RU" sz="2000" b="1" dirty="0" smtClean="0"/>
            </a:br>
            <a:r>
              <a:rPr lang="ru-RU" sz="2000" b="1" dirty="0" smtClean="0"/>
              <a:t>из био-топлива, включая черный щелок (ФАО ООН, Рим 2008)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 smtClean="0"/>
          </a:p>
        </p:txBody>
      </p:sp>
      <p:sp>
        <p:nvSpPr>
          <p:cNvPr id="22530" name="Содержимое 3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r>
              <a:rPr lang="ru-RU" sz="2800" b="1" smtClean="0"/>
              <a:t>Повышение энерго-эффективности;</a:t>
            </a:r>
          </a:p>
          <a:p>
            <a:r>
              <a:rPr lang="ru-RU" sz="2800" b="1" smtClean="0"/>
              <a:t>Кинетика воспроизводства (прирост) и удельная производительность на единицу площади суши (плантации) или воды (микроводоросли);</a:t>
            </a:r>
          </a:p>
          <a:p>
            <a:r>
              <a:rPr lang="ru-RU" sz="2800" b="1" smtClean="0"/>
              <a:t>Комплексность использования лесных ресурсов и древесины;</a:t>
            </a:r>
          </a:p>
          <a:p>
            <a:r>
              <a:rPr lang="ru-RU" sz="2800" b="1" smtClean="0"/>
              <a:t>Истощение почв при интенсивном лесопользовании и плантационном лесоразведении.</a:t>
            </a:r>
          </a:p>
          <a:p>
            <a:endParaRPr lang="ru-RU" sz="2400" smtClean="0"/>
          </a:p>
          <a:p>
            <a:endParaRPr lang="ru-RU" sz="2400" smtClean="0"/>
          </a:p>
          <a:p>
            <a:endParaRPr lang="ru-RU" smtClean="0"/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ontent Placeholder 2"/>
          <p:cNvSpPr>
            <a:spLocks noGrp="1"/>
          </p:cNvSpPr>
          <p:nvPr>
            <p:ph idx="4294967295"/>
          </p:nvPr>
        </p:nvSpPr>
        <p:spPr>
          <a:xfrm>
            <a:off x="122238" y="115888"/>
            <a:ext cx="8902700" cy="6380162"/>
          </a:xfrm>
        </p:spPr>
        <p:txBody>
          <a:bodyPr rtlCol="0">
            <a:normAutofit fontScale="92500" lnSpcReduction="10000"/>
          </a:bodyPr>
          <a:lstStyle/>
          <a:p>
            <a:pPr marL="0" indent="0" algn="ctr" defTabSz="457200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>
                <a:solidFill>
                  <a:schemeClr val="accent1"/>
                </a:solidFill>
                <a:latin typeface="Arial Black" pitchFamily="34" charset="0"/>
                <a:cs typeface="Arial" pitchFamily="34" charset="0"/>
              </a:rPr>
              <a:t>В результате  проекта:</a:t>
            </a:r>
          </a:p>
          <a:p>
            <a:pPr marL="0" indent="0" algn="ctr" defTabSz="457200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defTabSz="457200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>
                <a:latin typeface="Arial" pitchFamily="34" charset="0"/>
                <a:cs typeface="Arial" pitchFamily="34" charset="0"/>
              </a:rPr>
              <a:t>На основании фундаментальных исследований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структуры древесины лиственницы впервые установлено, что в древесине лиственницы арабиногалактан (АГ) находится в виде </a:t>
            </a:r>
            <a:r>
              <a:rPr lang="ru-RU" sz="1800" b="1" dirty="0" err="1">
                <a:latin typeface="Arial" pitchFamily="34" charset="0"/>
                <a:cs typeface="Arial" pitchFamily="34" charset="0"/>
              </a:rPr>
              <a:t>аква-комплексов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, находящихся в жидком состоянии. Это позволило предложить инновационные методы как получения волокнистых полуфабрикатов, так и извлечения из щепы арабиногалактана. Методы апробированы в лабораторных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и освоены 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в промышленных масштабах. </a:t>
            </a:r>
          </a:p>
          <a:p>
            <a:pPr marL="0" indent="0" algn="ctr" defTabSz="457200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b="1" dirty="0">
              <a:latin typeface="Arial" pitchFamily="34" charset="0"/>
              <a:cs typeface="Arial" pitchFamily="34" charset="0"/>
            </a:endParaRPr>
          </a:p>
          <a:p>
            <a:pPr marL="0" indent="0" algn="ctr" defTabSz="457200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>
                <a:latin typeface="Arial" pitchFamily="34" charset="0"/>
                <a:cs typeface="Arial" pitchFamily="34" charset="0"/>
              </a:rPr>
              <a:t>Предложены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и реализованы в промышленных масштабах инновационные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технологии получения волокнистых полуфабрикатов из древесины лиственницы и извлечения арабиногалактана.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Разработаны технологии переработки 100% лиственницы, а также ее смесей с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другими видами древесного сырья (в том числе с мало востребованными породами лиственной древесины).  </a:t>
            </a:r>
          </a:p>
          <a:p>
            <a:pPr marL="0" indent="0" algn="ctr" defTabSz="457200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Инновационность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разработанных технологий подтверждена 1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патентами   РФ.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 defTabSz="457200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defTabSz="457200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2014-2016 годах Братский филиал ОАО «Группа  «Илим» переработал свыше миллиона кубометров лиственницы, выпустил по  инновационной технологии свыше </a:t>
            </a:r>
          </a:p>
          <a:p>
            <a:pPr marL="0" indent="0" algn="ctr" defTabSz="457200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1 миллиона тонн сульфатной беленой целлюлозы из смеси хвойных пород,  на сумму свыше 20 миллиардов рублей.</a:t>
            </a:r>
          </a:p>
          <a:p>
            <a:pPr marL="0" indent="0" algn="ctr" defTabSz="457200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Доля экспорта составила 86%. </a:t>
            </a:r>
            <a:endParaRPr lang="ru-RU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defTabSz="457200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выполнении НИР и  НИОКТР в рамках проекта приняли участие свыше 100 студентов и аспирантов.</a:t>
            </a:r>
          </a:p>
          <a:p>
            <a:pPr marL="0" indent="0" algn="ctr" defTabSz="457200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3" descr="D:\Фото для презентации в Светогорской школе\Оборудование\DSC_05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7938" y="549275"/>
            <a:ext cx="3132137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6" name="Прямоугольник 8"/>
          <p:cNvSpPr>
            <a:spLocks noChangeArrowheads="1"/>
          </p:cNvSpPr>
          <p:nvPr/>
        </p:nvSpPr>
        <p:spPr bwMode="auto">
          <a:xfrm>
            <a:off x="1385888" y="3284538"/>
            <a:ext cx="26463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Варка и отбелка целлюлозы</a:t>
            </a:r>
          </a:p>
        </p:txBody>
      </p:sp>
      <p:pic>
        <p:nvPicPr>
          <p:cNvPr id="77827" name="Picture 5" descr="D:\Фото для презентации в Светогорской школе\Оборудование\DSC_01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3838" y="3644900"/>
            <a:ext cx="2592387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Rectangle 13"/>
          <p:cNvSpPr>
            <a:spLocks noChangeArrowheads="1"/>
          </p:cNvSpPr>
          <p:nvPr/>
        </p:nvSpPr>
        <p:spPr bwMode="auto">
          <a:xfrm>
            <a:off x="1385888" y="5949950"/>
            <a:ext cx="2403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Моделирование производства бумаги</a:t>
            </a:r>
          </a:p>
        </p:txBody>
      </p:sp>
      <p:pic>
        <p:nvPicPr>
          <p:cNvPr id="77829" name="Picture 5" descr="D:\Фото для презентации в Светогорской школе\Оборудование\PICT00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8025" y="3429000"/>
            <a:ext cx="259238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6" descr="D:\Фото для презентации в Светогорской школе\Оборудование\DSC_016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1875" y="692150"/>
            <a:ext cx="226853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1" name="Text Box 16"/>
          <p:cNvSpPr txBox="1">
            <a:spLocks noChangeArrowheads="1"/>
          </p:cNvSpPr>
          <p:nvPr/>
        </p:nvSpPr>
        <p:spPr bwMode="auto">
          <a:xfrm>
            <a:off x="4572000" y="6021388"/>
            <a:ext cx="3255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Испытание целлюлозно-бумажной продукции</a:t>
            </a:r>
          </a:p>
        </p:txBody>
      </p:sp>
      <p:sp>
        <p:nvSpPr>
          <p:cNvPr id="77832" name="Text Box 17"/>
          <p:cNvSpPr txBox="1">
            <a:spLocks noChangeArrowheads="1"/>
          </p:cNvSpPr>
          <p:nvPr/>
        </p:nvSpPr>
        <p:spPr bwMode="auto">
          <a:xfrm>
            <a:off x="4518025" y="2997200"/>
            <a:ext cx="33639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Мелование бумаги и картона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68313" y="0"/>
            <a:ext cx="8064500" cy="5937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/>
                </a:solidFill>
                <a:latin typeface="Arial Black" pitchFamily="34" charset="0"/>
                <a:ea typeface="+mj-ea"/>
                <a:cs typeface="+mj-cs"/>
              </a:rPr>
              <a:t>Модернизированные  л</a:t>
            </a:r>
            <a:r>
              <a:rPr lang="ru-RU" sz="2400" b="1" dirty="0" err="1">
                <a:solidFill>
                  <a:schemeClr val="accent1"/>
                </a:solidFill>
                <a:latin typeface="Arial Black" pitchFamily="34" charset="0"/>
                <a:ea typeface="+mj-ea"/>
                <a:cs typeface="+mj-cs"/>
              </a:rPr>
              <a:t>аборатории</a:t>
            </a:r>
            <a:endParaRPr lang="ru-RU" sz="2400" b="1" dirty="0">
              <a:solidFill>
                <a:schemeClr val="accent1"/>
              </a:solidFill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5575"/>
            <a:ext cx="9036050" cy="1216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accent1"/>
                </a:solidFill>
                <a:latin typeface="Arial Black" pitchFamily="34" charset="0"/>
                <a:cs typeface="Arial" pitchFamily="34" charset="0"/>
              </a:rPr>
              <a:t>Запасы лиственницы в России и проблемы ее переработки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4138" y="1319213"/>
            <a:ext cx="8934450" cy="5367337"/>
          </a:xfrm>
        </p:spPr>
        <p:txBody>
          <a:bodyPr rtlCol="0"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ru-RU" sz="2600" b="1" dirty="0"/>
              <a:t>Возможный ежегодный объем заготовки в России древесины лиственницы </a:t>
            </a:r>
            <a:endParaRPr lang="ru-RU" sz="2600" b="1" dirty="0" smtClean="0"/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ru-RU" sz="2600" b="1" dirty="0" smtClean="0"/>
              <a:t>(</a:t>
            </a:r>
            <a:r>
              <a:rPr lang="ru-RU" sz="2600" b="1" dirty="0"/>
              <a:t>сибирской и даурской) может составить 105 млн.кубометров.  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ru-RU" sz="2600" b="1" dirty="0"/>
              <a:t>    Более 97% лиственницы сосредоточено в Сибирском и Дальневосточном Федеральном округах.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600" b="1" dirty="0" smtClean="0"/>
              <a:t>   Одним из эффективных направлений ее использования может быть комплексная переработка с организацией производства новых продуктов, востребованных на мировых и Российских рынках.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600" b="1" dirty="0" smtClean="0"/>
              <a:t> </a:t>
            </a:r>
            <a:r>
              <a:rPr lang="ru-RU" sz="2400" b="1" dirty="0" smtClean="0"/>
              <a:t>До данной работы в мире отсутствовали методы промышленного крупнотоннажного производства сульфатной беленой целлюлозы из  древесины лиственницы сибирской и лиственницы даурской.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 smtClean="0"/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     </a:t>
            </a:r>
            <a:r>
              <a:rPr lang="ru-RU" sz="2400" b="1" dirty="0" smtClean="0">
                <a:solidFill>
                  <a:srgbClr val="FF0000"/>
                </a:solidFill>
              </a:rPr>
              <a:t>Процесс варки затрудняют специфические особенности этих пород древесины: высокое содержание  в них водорастворимого полисахарида - арабиногалактана (от 5 до 30%) и высокая плотность (480-520 кг/м</a:t>
            </a:r>
            <a:r>
              <a:rPr lang="ru-RU" sz="2400" b="1" baseline="30000" dirty="0" smtClean="0">
                <a:solidFill>
                  <a:srgbClr val="FF0000"/>
                </a:solidFill>
              </a:rPr>
              <a:t>3</a:t>
            </a:r>
            <a:r>
              <a:rPr lang="ru-RU" sz="2400" b="1" dirty="0" smtClean="0">
                <a:solidFill>
                  <a:srgbClr val="FF0000"/>
                </a:solidFill>
              </a:rPr>
              <a:t>).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 smtClean="0">
              <a:solidFill>
                <a:srgbClr val="FF0000"/>
              </a:solidFill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     В основе разработанной технологии варки лежит предварительное извлечение арабиногалактана в полимерной форме, а также  разработка методов его квалифицированного использования. </a:t>
            </a:r>
            <a:endParaRPr lang="ru-RU" sz="2400" dirty="0"/>
          </a:p>
        </p:txBody>
      </p:sp>
      <p:sp>
        <p:nvSpPr>
          <p:cNvPr id="78851" name="Номер слайда 5"/>
          <p:cNvSpPr txBox="1">
            <a:spLocks noGrp="1"/>
          </p:cNvSpPr>
          <p:nvPr/>
        </p:nvSpPr>
        <p:spPr bwMode="auto">
          <a:xfrm>
            <a:off x="6057900" y="6245225"/>
            <a:ext cx="1600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Заголовок 1"/>
          <p:cNvSpPr>
            <a:spLocks noGrp="1"/>
          </p:cNvSpPr>
          <p:nvPr>
            <p:ph type="title"/>
          </p:nvPr>
        </p:nvSpPr>
        <p:spPr>
          <a:xfrm>
            <a:off x="323850" y="0"/>
            <a:ext cx="8424863" cy="1417638"/>
          </a:xfrm>
        </p:spPr>
        <p:txBody>
          <a:bodyPr/>
          <a:lstStyle/>
          <a:p>
            <a:r>
              <a:rPr lang="ru-RU" sz="2800" b="1" smtClean="0">
                <a:solidFill>
                  <a:schemeClr val="accent1"/>
                </a:solidFill>
                <a:latin typeface="Arial Black" pitchFamily="34" charset="0"/>
                <a:cs typeface="Arial" charset="0"/>
              </a:rPr>
              <a:t>Пленка арабиногалактана на поверхности древесины    </a:t>
            </a:r>
          </a:p>
        </p:txBody>
      </p:sp>
      <p:sp>
        <p:nvSpPr>
          <p:cNvPr id="7987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9875" name="Рисунок 3" descr="рис1п поперечный срез(торцевой)ядр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450" y="1311275"/>
            <a:ext cx="7902575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38113"/>
            <a:ext cx="8893175" cy="15525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100" b="1" dirty="0" err="1">
                <a:solidFill>
                  <a:schemeClr val="accent1"/>
                </a:solidFill>
                <a:latin typeface="Arial Black" pitchFamily="34" charset="0"/>
                <a:cs typeface="Arial" pitchFamily="34" charset="0"/>
              </a:rPr>
              <a:t>Нано-структура</a:t>
            </a:r>
            <a:r>
              <a:rPr lang="ru-RU" sz="3100" b="1" dirty="0">
                <a:solidFill>
                  <a:schemeClr val="accent1"/>
                </a:solidFill>
                <a:latin typeface="Arial Black" pitchFamily="34" charset="0"/>
                <a:cs typeface="Arial" pitchFamily="34" charset="0"/>
              </a:rPr>
              <a:t> древесины  </a:t>
            </a:r>
            <a:r>
              <a:rPr lang="ru-RU" sz="3100" b="1" dirty="0" smtClean="0">
                <a:solidFill>
                  <a:schemeClr val="accent1"/>
                </a:solidFill>
                <a:latin typeface="Arial Black" pitchFamily="34" charset="0"/>
                <a:cs typeface="Arial" pitchFamily="34" charset="0"/>
              </a:rPr>
              <a:t>лиственницы после экстракции </a:t>
            </a:r>
            <a:r>
              <a:rPr lang="ru-RU" sz="3100" b="1" dirty="0" err="1" smtClean="0">
                <a:solidFill>
                  <a:schemeClr val="accent1"/>
                </a:solidFill>
                <a:latin typeface="Arial Black" pitchFamily="34" charset="0"/>
                <a:cs typeface="Arial" pitchFamily="34" charset="0"/>
              </a:rPr>
              <a:t>арабино-галактана</a:t>
            </a:r>
            <a:r>
              <a:rPr lang="en-US" sz="3100" b="1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sz="3100" b="1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en-US" sz="2000" b="1" dirty="0"/>
              <a:t/>
            </a:r>
            <a:br>
              <a:rPr lang="en-US" sz="2000" b="1" dirty="0"/>
            </a:br>
            <a:endParaRPr lang="ru-RU" sz="2000" b="1" dirty="0"/>
          </a:p>
        </p:txBody>
      </p:sp>
      <p:pic>
        <p:nvPicPr>
          <p:cNvPr id="80898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7063" y="2924175"/>
            <a:ext cx="209867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 descr="cel_struc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8738" y="4724400"/>
            <a:ext cx="2200275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Rectangle 10"/>
          <p:cNvSpPr>
            <a:spLocks noChangeArrowheads="1"/>
          </p:cNvSpPr>
          <p:nvPr/>
        </p:nvSpPr>
        <p:spPr bwMode="auto">
          <a:xfrm rot="11065980" flipV="1">
            <a:off x="3330575" y="4149725"/>
            <a:ext cx="249396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sp>
        <p:nvSpPr>
          <p:cNvPr id="80901" name="Rectangle 12"/>
          <p:cNvSpPr>
            <a:spLocks noChangeArrowheads="1"/>
          </p:cNvSpPr>
          <p:nvPr/>
        </p:nvSpPr>
        <p:spPr bwMode="auto">
          <a:xfrm rot="10800000" flipV="1">
            <a:off x="3706813" y="4435475"/>
            <a:ext cx="2497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>
                <a:latin typeface="Calibri" pitchFamily="34" charset="0"/>
              </a:rPr>
              <a:t>Cellulose nano-fibrills</a:t>
            </a:r>
          </a:p>
        </p:txBody>
      </p:sp>
      <p:pic>
        <p:nvPicPr>
          <p:cNvPr id="80902" name="Picture 3" descr="cel_struc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8738" y="4724400"/>
            <a:ext cx="2200275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2" descr="G:\Фото Лиственница горячая вода, щелочь\Новая папка\Listv. K 2, .3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4888" y="1484313"/>
            <a:ext cx="22161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4" name="Picture 4" descr="LISTV 1(2),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4088" y="3068638"/>
            <a:ext cx="286226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5" name="Picture 4" descr="LISTV 1(2),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7188" y="981075"/>
            <a:ext cx="2376487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284163"/>
            <a:ext cx="6858000" cy="4926012"/>
          </a:xfrm>
        </p:spPr>
        <p:txBody>
          <a:bodyPr/>
          <a:lstStyle/>
          <a:p>
            <a:r>
              <a:rPr lang="ru-RU" altLang="ru-RU" b="1" smtClean="0">
                <a:solidFill>
                  <a:schemeClr val="accent1"/>
                </a:solidFill>
                <a:latin typeface="Arial Black" pitchFamily="34" charset="0"/>
                <a:cs typeface="Arial" charset="0"/>
              </a:rPr>
              <a:t>Био-рефайнинг древесины осины –</a:t>
            </a:r>
            <a:br>
              <a:rPr lang="ru-RU" altLang="ru-RU" b="1" smtClean="0">
                <a:solidFill>
                  <a:schemeClr val="accent1"/>
                </a:solidFill>
                <a:latin typeface="Arial Black" pitchFamily="34" charset="0"/>
                <a:cs typeface="Arial" charset="0"/>
              </a:rPr>
            </a:br>
            <a:r>
              <a:rPr lang="ru-RU" altLang="ru-RU" b="1" smtClean="0">
                <a:solidFill>
                  <a:schemeClr val="accent1"/>
                </a:solidFill>
                <a:latin typeface="Arial Black" pitchFamily="34" charset="0"/>
                <a:cs typeface="Arial" charset="0"/>
              </a:rPr>
              <a:t>быстрорастущей породы, часто содержащей прижизненную гниль</a:t>
            </a:r>
          </a:p>
        </p:txBody>
      </p:sp>
      <p:sp>
        <p:nvSpPr>
          <p:cNvPr id="6451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5348288"/>
            <a:ext cx="6858000" cy="79375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altLang="ru-RU" smtClean="0"/>
              <a:t>Очистка сточных вод завода БХТММ ОАО «Светогорск»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/>
                </a:solidFill>
                <a:latin typeface="Arial Black" pitchFamily="34" charset="0"/>
              </a:rPr>
              <a:t>Осиновая древесина, пораженная</a:t>
            </a:r>
            <a:br>
              <a:rPr lang="ru-RU" b="1" dirty="0" smtClean="0">
                <a:solidFill>
                  <a:schemeClr val="accent1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chemeClr val="accent1"/>
                </a:solidFill>
                <a:latin typeface="Arial Black" pitchFamily="34" charset="0"/>
              </a:rPr>
              <a:t> сердцевинной гнилью</a:t>
            </a:r>
            <a:endParaRPr lang="ru-RU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pic>
        <p:nvPicPr>
          <p:cNvPr id="82946" name="Picture 2" descr="C:\Users\akim\Desktop\Фото из аппарата\DSC024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95538" y="1825625"/>
            <a:ext cx="4352925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3" descr="C:\Users\akim\Desktop\Фото из аппарата\DSC024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8972550" cy="13255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/>
                </a:solidFill>
                <a:latin typeface="Arial Black" pitchFamily="34" charset="0"/>
              </a:rPr>
              <a:t>Осиновая древесина, пораженная</a:t>
            </a:r>
            <a:br>
              <a:rPr lang="ru-RU" b="1" dirty="0" smtClean="0">
                <a:solidFill>
                  <a:schemeClr val="accent1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chemeClr val="accent1"/>
                </a:solidFill>
                <a:latin typeface="Arial Black" pitchFamily="34" charset="0"/>
              </a:rPr>
              <a:t> сердцевинной гнилью</a:t>
            </a:r>
            <a:endParaRPr lang="ru-RU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28650" y="2030413"/>
            <a:ext cx="7886700" cy="3943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2738"/>
            <a:ext cx="9144000" cy="1325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/>
                </a:solidFill>
              </a:rPr>
              <a:t>Изображение спила осиновой</a:t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dirty="0" smtClean="0">
                <a:solidFill>
                  <a:schemeClr val="accent1"/>
                </a:solidFill>
              </a:rPr>
              <a:t>древесины, разделенного на зоны и кубики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713" y="1825625"/>
            <a:ext cx="4649787" cy="4843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143000" y="0"/>
            <a:ext cx="61722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err="1">
                <a:solidFill>
                  <a:srgbClr val="00B0F0"/>
                </a:solidFill>
                <a:latin typeface="Arial Black" pitchFamily="34" charset="0"/>
              </a:rPr>
              <a:t>Био-энергетика</a:t>
            </a:r>
            <a:r>
              <a:rPr lang="ru-RU" sz="4000" b="1" dirty="0">
                <a:solidFill>
                  <a:srgbClr val="00B0F0"/>
                </a:solidFill>
                <a:latin typeface="Arial Black" pitchFamily="34" charset="0"/>
              </a:rPr>
              <a:t> – достоинства </a:t>
            </a:r>
            <a:endParaRPr lang="ru-RU" sz="4000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21507" name="Содержимое 3"/>
          <p:cNvSpPr>
            <a:spLocks noGrp="1"/>
          </p:cNvSpPr>
          <p:nvPr>
            <p:ph idx="1"/>
          </p:nvPr>
        </p:nvSpPr>
        <p:spPr>
          <a:xfrm>
            <a:off x="1485900" y="1196975"/>
            <a:ext cx="6172200" cy="492918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/>
              <a:t>Энергоэффективность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/>
              <a:t>Транспортабельность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/>
              <a:t>Безопасность и  устойчивость к терроризму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/>
              <a:t>Трансформация в электроэнергию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/>
              <a:t>Трансформация древесины в моторное топливо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/>
              <a:t>Совместимость с ископаемыми видами топлива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/>
              <a:t>Совместимость с существующими энергосистемами и инфраструктурой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/>
              <a:t>Возможность использования в автоматизированных автономных отопительных системах малого и среднего размера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mtClean="0">
                <a:solidFill>
                  <a:schemeClr val="accent1"/>
                </a:solidFill>
                <a:latin typeface="Arial Black" pitchFamily="34" charset="0"/>
              </a:rPr>
              <a:t>Обезвоживание осадков</a:t>
            </a:r>
          </a:p>
        </p:txBody>
      </p:sp>
      <p:pic>
        <p:nvPicPr>
          <p:cNvPr id="87042" name="Picture 3" descr="Svetogorsk 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55763" y="1196975"/>
            <a:ext cx="4953000" cy="4953000"/>
          </a:xfrm>
        </p:spPr>
      </p:pic>
      <p:pic>
        <p:nvPicPr>
          <p:cNvPr id="87043" name="Picture 4" descr="f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5725" y="3933825"/>
            <a:ext cx="2405063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Содержимое 2"/>
          <p:cNvSpPr>
            <a:spLocks noGrp="1"/>
          </p:cNvSpPr>
          <p:nvPr>
            <p:ph idx="1"/>
          </p:nvPr>
        </p:nvSpPr>
        <p:spPr>
          <a:xfrm>
            <a:off x="323850" y="3284538"/>
            <a:ext cx="8183563" cy="865187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3789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453188"/>
            <a:ext cx="2133600" cy="404812"/>
          </a:xfrm>
        </p:spPr>
        <p:txBody>
          <a:bodyPr/>
          <a:lstStyle/>
          <a:p>
            <a:pPr>
              <a:defRPr/>
            </a:pPr>
            <a:fld id="{1B2CCA0F-0083-4CCF-9B97-21FC65226FBF}" type="slidenum">
              <a:rPr lang="ru-RU">
                <a:latin typeface="Arial" pitchFamily="34" charset="0"/>
              </a:rPr>
              <a:pPr>
                <a:defRPr/>
              </a:pPr>
              <a:t>61</a:t>
            </a:fld>
            <a:endParaRPr lang="ru-RU">
              <a:latin typeface="Arial" pitchFamily="34" charset="0"/>
            </a:endParaRPr>
          </a:p>
        </p:txBody>
      </p:sp>
      <p:sp>
        <p:nvSpPr>
          <p:cNvPr id="88067" name="Заголовок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183562" cy="908050"/>
          </a:xfrm>
        </p:spPr>
        <p:txBody>
          <a:bodyPr/>
          <a:lstStyle/>
          <a:p>
            <a:r>
              <a:rPr lang="ru-RU" sz="2400" b="1" smtClean="0">
                <a:solidFill>
                  <a:schemeClr val="accent1"/>
                </a:solidFill>
                <a:latin typeface="Arial Black" pitchFamily="34" charset="0"/>
              </a:rPr>
              <a:t>Цикл превращения органических отходов целлюлозных заводов в сырьё</a:t>
            </a:r>
          </a:p>
        </p:txBody>
      </p:sp>
      <p:pic>
        <p:nvPicPr>
          <p:cNvPr id="88068" name="Picture 2" descr="C:\Users\пользователь\Desktop\dok\статьи\саженц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12875"/>
            <a:ext cx="813752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0713"/>
            <a:ext cx="8686800" cy="12144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/>
                </a:solidFill>
                <a:latin typeface="Arial Black" pitchFamily="34" charset="0"/>
                <a:cs typeface="Arial" pitchFamily="34" charset="0"/>
              </a:rPr>
              <a:t>Обезвоженные осадки – не только </a:t>
            </a:r>
            <a:r>
              <a:rPr lang="ru-RU" sz="3200" b="1" dirty="0" err="1" smtClean="0">
                <a:solidFill>
                  <a:schemeClr val="accent1"/>
                </a:solidFill>
                <a:latin typeface="Arial Black" pitchFamily="34" charset="0"/>
                <a:cs typeface="Arial" pitchFamily="34" charset="0"/>
              </a:rPr>
              <a:t>биотопливо</a:t>
            </a:r>
            <a:r>
              <a:rPr lang="ru-RU" sz="3200" b="1" dirty="0" smtClean="0">
                <a:solidFill>
                  <a:schemeClr val="accent1"/>
                </a:solidFill>
                <a:latin typeface="Arial Black" pitchFamily="34" charset="0"/>
                <a:cs typeface="Arial" pitchFamily="34" charset="0"/>
              </a:rPr>
              <a:t>, но и основа для био-рефайнинга </a:t>
            </a:r>
          </a:p>
        </p:txBody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r>
              <a:rPr lang="ru-RU" sz="3600" b="1" smtClean="0"/>
              <a:t>На ЦБК образуется большое количество отходов в виде осадков, шламов, избыточного ила и пр.,</a:t>
            </a:r>
          </a:p>
          <a:p>
            <a:r>
              <a:rPr lang="ru-RU" sz="3600" b="1" smtClean="0"/>
              <a:t>Разная природа и структура осадков требуют разного подхода к обработке и утилизации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5"/>
          <p:cNvSpPr>
            <a:spLocks noChangeArrowheads="1"/>
          </p:cNvSpPr>
          <p:nvPr/>
        </p:nvSpPr>
        <p:spPr bwMode="auto">
          <a:xfrm>
            <a:off x="0" y="1882775"/>
            <a:ext cx="184150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90114" name="Picture 4" descr="Harvenn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33375"/>
            <a:ext cx="8213725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6"/>
          <p:cNvSpPr>
            <a:spLocks noChangeArrowheads="1"/>
          </p:cNvSpPr>
          <p:nvPr/>
        </p:nvSpPr>
        <p:spPr bwMode="auto">
          <a:xfrm>
            <a:off x="0" y="4606925"/>
            <a:ext cx="184150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0116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524625"/>
            <a:ext cx="2133600" cy="1968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8C5445-5000-43B7-AC95-7454687553AD}" type="slidenum">
              <a:rPr lang="ru-RU" sz="1400">
                <a:solidFill>
                  <a:schemeClr val="tx1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ru-RU" sz="140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8488" cy="923925"/>
          </a:xfrm>
        </p:spPr>
        <p:txBody>
          <a:bodyPr/>
          <a:lstStyle/>
          <a:p>
            <a:pPr algn="ctr"/>
            <a:r>
              <a:rPr lang="ru-RU" sz="2800" b="0" smtClean="0">
                <a:solidFill>
                  <a:schemeClr val="accent1"/>
                </a:solidFill>
                <a:latin typeface="Arial Black" pitchFamily="34" charset="0"/>
              </a:rPr>
              <a:t>Применение компоста из осадков для повышения плодородия почв</a:t>
            </a:r>
          </a:p>
        </p:txBody>
      </p:sp>
      <p:sp>
        <p:nvSpPr>
          <p:cNvPr id="91138" name="Текст 3"/>
          <p:cNvSpPr>
            <a:spLocks noGrp="1"/>
          </p:cNvSpPr>
          <p:nvPr>
            <p:ph type="body" sz="half" idx="2"/>
          </p:nvPr>
        </p:nvSpPr>
        <p:spPr>
          <a:xfrm>
            <a:off x="5651500" y="1557338"/>
            <a:ext cx="3492500" cy="4691062"/>
          </a:xfrm>
        </p:spPr>
        <p:txBody>
          <a:bodyPr/>
          <a:lstStyle/>
          <a:p>
            <a:r>
              <a:rPr lang="ru-RU" sz="2400" b="1" smtClean="0"/>
              <a:t>Внесение компоста в почву перед посадкой позволит сохранить скорость прироста и обеспечит высокую приживаемость даже на очень обеднённых почвах, таких как выработанные карьеры, восстановленные ландшафты после строительства и т.п.  </a:t>
            </a:r>
          </a:p>
        </p:txBody>
      </p:sp>
      <p:pic>
        <p:nvPicPr>
          <p:cNvPr id="911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557338"/>
            <a:ext cx="5400675" cy="4681537"/>
          </a:xfrm>
        </p:spPr>
      </p:pic>
      <p:sp>
        <p:nvSpPr>
          <p:cNvPr id="91140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E3293A-4EF6-494C-A6A1-3B5178F12585}" type="slidenum">
              <a:rPr lang="ru-RU" sz="1400">
                <a:solidFill>
                  <a:schemeClr val="tx1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ru-RU" sz="140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700"/>
          </a:xfrm>
        </p:spPr>
        <p:txBody>
          <a:bodyPr/>
          <a:lstStyle/>
          <a:p>
            <a:r>
              <a:rPr lang="ru-RU" sz="3200" smtClean="0">
                <a:solidFill>
                  <a:schemeClr val="accent1"/>
                </a:solidFill>
                <a:latin typeface="Arial Black" pitchFamily="34" charset="0"/>
              </a:rPr>
              <a:t>Результаты предварительных экспериментов</a:t>
            </a:r>
            <a:endParaRPr lang="ru-RU" sz="3200" smtClean="0"/>
          </a:p>
        </p:txBody>
      </p:sp>
      <p:sp>
        <p:nvSpPr>
          <p:cNvPr id="92162" name="Содержимое 2"/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4281488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b="1" smtClean="0">
                <a:latin typeface="Arial" charset="0"/>
                <a:cs typeface="Arial" charset="0"/>
              </a:rPr>
              <a:t>    Проведенные в 2011-2012 годах совместные исследования ЦЭПЛ РАН и СПб ГТУ РП показали перспективность использования биотехнологий для переработки избыточного активного ила и других твердых отходов ЦБК (золы, опилок, шламов из шламо-ило-накопителей).</a:t>
            </a:r>
          </a:p>
        </p:txBody>
      </p:sp>
      <p:sp>
        <p:nvSpPr>
          <p:cNvPr id="9216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817076-14E8-41F2-B438-C3DF94F34A7B}" type="slidenum">
              <a:rPr lang="ru-RU" sz="1400">
                <a:solidFill>
                  <a:schemeClr val="tx1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ru-RU" sz="140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183562" cy="908050"/>
          </a:xfrm>
        </p:spPr>
        <p:txBody>
          <a:bodyPr/>
          <a:lstStyle/>
          <a:p>
            <a:r>
              <a:rPr lang="ru-RU" sz="3200" smtClean="0">
                <a:solidFill>
                  <a:schemeClr val="accent1"/>
                </a:solidFill>
                <a:latin typeface="Arial Black" pitchFamily="34" charset="0"/>
              </a:rPr>
              <a:t>Дополнительные плюсы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412875"/>
            <a:ext cx="8183562" cy="4968875"/>
          </a:xfrm>
        </p:spPr>
        <p:txBody>
          <a:bodyPr rtlCol="0">
            <a:normAutofit fontScale="70000" lnSpcReduction="20000"/>
          </a:bodyPr>
          <a:lstStyle/>
          <a:p>
            <a:pPr marL="265176" indent="-265176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     </a:t>
            </a:r>
            <a:r>
              <a:rPr lang="ru-RU" b="1" dirty="0" smtClean="0"/>
              <a:t>Организация питомников саженцев существенно ускоряет селекционную работу и позволяет заниматься  выращиванием древесины с заданными свойствами, вести направленное изменение потребительских свойств древесины.</a:t>
            </a:r>
          </a:p>
          <a:p>
            <a:pPr marL="265176" indent="-265176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     В качестве посадочного материала могут использоваться как семена (в основном, для хвойных пород), так и клонированные   (в основном лиственные породы, например, </a:t>
            </a:r>
            <a:r>
              <a:rPr lang="ru-RU" b="1" dirty="0" err="1" smtClean="0"/>
              <a:t>триплоидная</a:t>
            </a:r>
            <a:r>
              <a:rPr lang="ru-RU" b="1" dirty="0" smtClean="0"/>
              <a:t> осина).</a:t>
            </a:r>
          </a:p>
          <a:p>
            <a:pPr marL="265176" indent="-265176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     Организация питомников в непосредственной близости от производства  (в идеале - прямо на </a:t>
            </a:r>
            <a:r>
              <a:rPr lang="ru-RU" b="1" dirty="0" err="1" smtClean="0"/>
              <a:t>промплощадке</a:t>
            </a:r>
            <a:r>
              <a:rPr lang="ru-RU" b="1" dirty="0" smtClean="0"/>
              <a:t>) позволяет увеличить степень механизации работ и обеспечить лучшую управляемость производства саженцев.</a:t>
            </a:r>
          </a:p>
          <a:p>
            <a:pPr marL="265176" indent="-265176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     Организация лесных плантаций, по возможности, вблизи от предприятия – потребителя снизит транспортные расходы на перевозку саженцев к месту посадки и выращенной плантационной древесины на предприятие - для переработки. </a:t>
            </a:r>
            <a:endParaRPr lang="ru-RU" b="1" dirty="0"/>
          </a:p>
        </p:txBody>
      </p:sp>
      <p:sp>
        <p:nvSpPr>
          <p:cNvPr id="9318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8629506-B30A-4C27-A17C-ED32C714A24E}" type="slidenum">
              <a:rPr lang="ru-RU" sz="1400">
                <a:solidFill>
                  <a:schemeClr val="tx1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ru-RU" sz="140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229600" cy="12969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>
                <a:solidFill>
                  <a:schemeClr val="accent1"/>
                </a:solidFill>
                <a:latin typeface="Arial Black" pitchFamily="34" charset="0"/>
              </a:rPr>
              <a:t>Разработки по био-рефайнингу, биотопливу </a:t>
            </a:r>
            <a:br>
              <a:rPr lang="ru-RU" sz="2800" b="1" dirty="0" smtClean="0">
                <a:solidFill>
                  <a:schemeClr val="accent1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chemeClr val="accent1"/>
                </a:solidFill>
                <a:latin typeface="Arial Black" pitchFamily="34" charset="0"/>
              </a:rPr>
              <a:t> и решению экологических проблем </a:t>
            </a:r>
            <a:r>
              <a:rPr lang="ru-RU" sz="3200" dirty="0" smtClean="0">
                <a:solidFill>
                  <a:schemeClr val="accent1"/>
                </a:solidFill>
                <a:latin typeface="Arial Black" pitchFamily="34" charset="0"/>
              </a:rPr>
              <a:t/>
            </a:r>
            <a:br>
              <a:rPr lang="ru-RU" sz="3200" dirty="0" smtClean="0">
                <a:solidFill>
                  <a:schemeClr val="accent1"/>
                </a:solidFill>
                <a:latin typeface="Arial Black" pitchFamily="34" charset="0"/>
              </a:rPr>
            </a:br>
            <a:endParaRPr lang="ru-RU" sz="3200" dirty="0" smtClean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507412" cy="4784725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sz="2000" b="1" smtClean="0"/>
              <a:t>    </a:t>
            </a:r>
          </a:p>
          <a:p>
            <a:pPr algn="just">
              <a:buFontTx/>
              <a:buNone/>
            </a:pPr>
            <a:r>
              <a:rPr lang="ru-RU" sz="2000" b="1" smtClean="0"/>
              <a:t>      СПб ГУ ПТД осуществляет научное сопровождение при создании инновационных технологий и решении экологических проблем в ЦБП, при создании систем оптимально-замкнутого водооборота на базе сочетания систем локальной и общезаводской очистки стоков.      </a:t>
            </a:r>
          </a:p>
          <a:p>
            <a:pPr algn="just">
              <a:buFontTx/>
              <a:buNone/>
            </a:pPr>
            <a:r>
              <a:rPr lang="ru-RU" sz="2000" b="1" smtClean="0"/>
              <a:t>      </a:t>
            </a:r>
          </a:p>
          <a:p>
            <a:pPr algn="just">
              <a:buFontTx/>
              <a:buNone/>
            </a:pPr>
            <a:r>
              <a:rPr lang="ru-RU" sz="2000" b="1" smtClean="0"/>
              <a:t>      В 2007-2008 году на ОАО «Светогорск» реализован ряд инновационных технологий, обеспечивших решение экологических проблем и увеличение использования избыточного активного ила, как биотоплива, на 150-200 тонн в сутки.</a:t>
            </a:r>
          </a:p>
          <a:p>
            <a:pPr algn="just">
              <a:buFontTx/>
              <a:buNone/>
            </a:pPr>
            <a:r>
              <a:rPr lang="ru-RU" sz="2000" b="1" smtClean="0"/>
              <a:t>      </a:t>
            </a:r>
          </a:p>
          <a:p>
            <a:pPr algn="just">
              <a:buFontTx/>
              <a:buNone/>
            </a:pPr>
            <a:r>
              <a:rPr lang="ru-RU" sz="2000" b="1" smtClean="0"/>
              <a:t>       В 2010-2014 гг. , совместно с ОАО «Группа «Илим» выполнен проект «Лиственница» в результате которого в жидкое биотопливо «черный щелок» включен и арабиногалактан.</a:t>
            </a:r>
          </a:p>
          <a:p>
            <a:pPr algn="just">
              <a:buFontTx/>
              <a:buNone/>
            </a:pPr>
            <a:endParaRPr lang="ru-RU" sz="24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9523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658813"/>
            <a:ext cx="7308850" cy="548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9625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Черный щелок как био-топливо</a:t>
            </a:r>
            <a:endParaRPr lang="ru-RU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Для современной ЦБП использование ряда  видов био-топлива (черный щелок, кора) традиционно является составной частью технологии.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 По материалам ФАО ООН, (Рим 2008), термин «</a:t>
            </a:r>
            <a:r>
              <a:rPr lang="ru-RU" b="1" dirty="0" err="1" smtClean="0"/>
              <a:t>Биоэнергия</a:t>
            </a:r>
            <a:r>
              <a:rPr lang="ru-RU" b="1" dirty="0" smtClean="0"/>
              <a:t>» относится ко всем видам энергии, полученным из био-топлива.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/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Одним из важнейших видов жидкого био-топлива и является образующийся в процессе производства целлюлозы из биомассы древесины сульфатным способом </a:t>
            </a:r>
            <a:r>
              <a:rPr lang="ru-RU" b="1" i="1" dirty="0" smtClean="0"/>
              <a:t>черный щелок </a:t>
            </a:r>
            <a:r>
              <a:rPr lang="ru-RU" b="1" dirty="0" smtClean="0"/>
              <a:t>- сложная смесь органических веществ (в основном лигнин, гемицеллюлозы) с минеральными. В качестве биотоплива черный щелок в процессе регенерации химикатов сжигается  в содорегенерационных котлах (СРК) с получением тепла и электрической энергии.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9015413" cy="13255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1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     </a:t>
            </a:r>
            <a:br>
              <a:rPr lang="ru-RU" sz="3100" dirty="0" smtClean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ru-RU" sz="31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Дрова – традиционное био-топливо</a:t>
            </a:r>
            <a:r>
              <a:rPr lang="ru-RU" sz="4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/>
            </a:r>
            <a:br>
              <a:rPr lang="ru-RU" sz="4000" dirty="0" smtClean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ru-RU" sz="4000" dirty="0" smtClean="0"/>
              <a:t> </a:t>
            </a:r>
            <a:r>
              <a:rPr lang="ru-RU" sz="2200" dirty="0" smtClean="0">
                <a:latin typeface="Arial Black" pitchFamily="34" charset="0"/>
              </a:rPr>
              <a:t>Термин «</a:t>
            </a:r>
            <a:r>
              <a:rPr lang="ru-RU" sz="2200" dirty="0" err="1" smtClean="0">
                <a:latin typeface="Arial Black" pitchFamily="34" charset="0"/>
              </a:rPr>
              <a:t>Биоэнергия</a:t>
            </a:r>
            <a:r>
              <a:rPr lang="ru-RU" sz="2200" dirty="0" smtClean="0">
                <a:latin typeface="Arial Black" pitchFamily="34" charset="0"/>
              </a:rPr>
              <a:t>» относится ко всем видам энергии, полученным из био-топлива (ФАО ООН, Рим 2008)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5400" b="1" dirty="0" smtClean="0"/>
              <a:t> </a:t>
            </a:r>
            <a:endParaRPr lang="ru-RU" sz="4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2560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28725" y="1500188"/>
            <a:ext cx="5843588" cy="5845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Arial Black" pitchFamily="34" charset="0"/>
              </a:rPr>
              <a:t>Добавочная стоимость и занятость при различных направлениях переработки древесины (на тонну сухой древесины)</a:t>
            </a:r>
            <a:br>
              <a:rPr lang="ru-RU" sz="2000" b="1" dirty="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en-US" sz="2000" b="1" dirty="0" smtClean="0">
                <a:solidFill>
                  <a:srgbClr val="0070C0"/>
                </a:solidFill>
                <a:latin typeface="Arial Black" pitchFamily="34" charset="0"/>
              </a:rPr>
              <a:t>RISI,2007, Global Pulpwood Review</a:t>
            </a:r>
            <a:endParaRPr lang="ru-RU" sz="2000" dirty="0">
              <a:solidFill>
                <a:srgbClr val="0070C0"/>
              </a:solidFill>
              <a:latin typeface="Arial Black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7216775" cy="4754563"/>
        </p:xfrm>
        <a:graphic>
          <a:graphicData uri="http://schemas.openxmlformats.org/drawingml/2006/table">
            <a:tbl>
              <a:tblPr/>
              <a:tblGrid>
                <a:gridCol w="2568161"/>
                <a:gridCol w="2253978"/>
                <a:gridCol w="2394239"/>
              </a:tblGrid>
              <a:tr h="10059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Направление переработки древесины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45726" marB="4572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Добавочная стоимость,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евро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Трудоемкость, человеко-часы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45726" marB="4572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4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Глубокая механическая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45726" marB="4572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1044</a:t>
                      </a:r>
                    </a:p>
                  </a:txBody>
                  <a:tcPr marL="68580" marR="68580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54</a:t>
                      </a:r>
                    </a:p>
                  </a:txBody>
                  <a:tcPr marL="68580" marR="68580" marT="45726" marB="4572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4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Целлюлозно-бумажная промышленность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45726" marB="4572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993</a:t>
                      </a:r>
                    </a:p>
                  </a:txBody>
                  <a:tcPr marL="68580" marR="68580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124</a:t>
                      </a:r>
                    </a:p>
                  </a:txBody>
                  <a:tcPr marL="68580" marR="68580" marT="45726" marB="4572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93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Био-энергетика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45726" marB="4572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199</a:t>
                      </a:r>
                    </a:p>
                  </a:txBody>
                  <a:tcPr marL="68580" marR="68580"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L="68580" marR="68580" marT="45726" marB="4572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1924</TotalTime>
  <Words>2545</Words>
  <Application>Microsoft Office PowerPoint</Application>
  <PresentationFormat>Экран (4:3)</PresentationFormat>
  <Paragraphs>402</Paragraphs>
  <Slides>69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69</vt:i4>
      </vt:variant>
    </vt:vector>
  </HeadingPairs>
  <TitlesOfParts>
    <vt:vector size="80" baseType="lpstr">
      <vt:lpstr>Calibri</vt:lpstr>
      <vt:lpstr>Arial</vt:lpstr>
      <vt:lpstr>Times New Roman</vt:lpstr>
      <vt:lpstr>Arial Black</vt:lpstr>
      <vt:lpstr>Batang</vt:lpstr>
      <vt:lpstr>Segoe UI</vt:lpstr>
      <vt:lpstr>Тема Office</vt:lpstr>
      <vt:lpstr>Тема Office</vt:lpstr>
      <vt:lpstr>Тема Office</vt:lpstr>
      <vt:lpstr>Лист Microsoft Excel</vt:lpstr>
      <vt:lpstr>Диаграмма Microsoft Excel</vt:lpstr>
      <vt:lpstr>     Ministry of Education and Science of Russian Federation  Saint Petersburg State University  of Industrial Technologies and Design  (SPbSUITD) HIGHER SCHOOL OF TECHNOLOGY AND ENERGY    Парижское соглашение, Маракешское совещание  и   Лесной Сектор     </vt:lpstr>
      <vt:lpstr>   Разработка стратегии долгосрочного развития с низким уровнем выбросов парниковых газов – один из первых шагов России в рамках подготовки к ратификации Парижского соглашения (Александр Бедрицкий, Советник Президента РФ, специальный представитель Президента РФ по вопросам климата, Марракеш, Марокко, 16 ноября 2016г.  ). </vt:lpstr>
      <vt:lpstr>Экологические аспекты взаимосвязи Парижского соглашения и Лесного Сектора</vt:lpstr>
      <vt:lpstr>Био-топливо как часть лесного сектора</vt:lpstr>
      <vt:lpstr>   Био-энергетика  –   проблемы развития  Термин «Био-энергия» относится ко всем видам энергии, полученным  из био-топлива, включая черный щелок (ФАО ООН, Рим 2008)   </vt:lpstr>
      <vt:lpstr>Био-энергетика – достоинства </vt:lpstr>
      <vt:lpstr>Черный щелок как био-топливо</vt:lpstr>
      <vt:lpstr>      Дрова – традиционное био-топливо  Термин «Биоэнергия» относится ко всем видам энергии, полученным из био-топлива (ФАО ООН, Рим 2008)  </vt:lpstr>
      <vt:lpstr>Добавочная стоимость и занятость при различных направлениях переработки древесины (на тонну сухой древесины) RISI,2007, Global Pulpwood Review</vt:lpstr>
      <vt:lpstr>   Доля различных воспроизводимых источников энергии (ВИЭ)  в общем объеме;  общая доля всех ВИЭ в мировом потреблении энергии - 13%.  ( По данным Международного Энергетического Агентства - МЭА - 2009 г.)   </vt:lpstr>
      <vt:lpstr>Место био-энергетики  среди ВИЭ</vt:lpstr>
      <vt:lpstr>Возобновляемые источники энергии  (ВИЭ) в США (2014)</vt:lpstr>
      <vt:lpstr>Слайд 13</vt:lpstr>
      <vt:lpstr>Производство энергетической щепы  из древесины рубок ухода в Финляндии</vt:lpstr>
      <vt:lpstr> Использование  лесной щепы в Финляндии в 2000‐2012  (Тонкомер-51%, Порубочные остатки -31%, Пни и корни – 13%, Дровяная древесина – 5%) Котельные и электростанции - серые; Мелкие бойлеры в домах - красные)  Источник: Тимо Карьялайнен,  Лесной Форум, СПб,  октябрь 2014</vt:lpstr>
      <vt:lpstr>Слайд 16</vt:lpstr>
      <vt:lpstr>Рост эффективности сжигания древесины</vt:lpstr>
      <vt:lpstr>Биотопливо нового поколения</vt:lpstr>
      <vt:lpstr> Глобальный рынок пеллет достигнет к 2020   9 миллиардов US$ </vt:lpstr>
      <vt:lpstr>Перспективы потребления пеллет в Западной Европе</vt:lpstr>
      <vt:lpstr>Слайд 21</vt:lpstr>
      <vt:lpstr>Особенности пеллет и их сжигания</vt:lpstr>
      <vt:lpstr>Энергоэффективность</vt:lpstr>
      <vt:lpstr>Слайд 24</vt:lpstr>
      <vt:lpstr>Слайд 25</vt:lpstr>
      <vt:lpstr>Основные импортеры (%) пеллет из США и Канады в 2014 г.</vt:lpstr>
      <vt:lpstr>Слайд 27</vt:lpstr>
      <vt:lpstr>Прогноз развития мирового производства пеллет</vt:lpstr>
      <vt:lpstr>Энергообеспеченность территории России</vt:lpstr>
      <vt:lpstr>Основные направления развития отечественной биоэнергетики</vt:lpstr>
      <vt:lpstr>Производство в России в 2012 году  древесных пеллет и брикетов (FPAMR 2013) </vt:lpstr>
      <vt:lpstr>      </vt:lpstr>
      <vt:lpstr>Импорт пеллет в страны ЕС в 2009-2012 гг.    (FPAMR 2013)</vt:lpstr>
      <vt:lpstr>Изменение цен на промышленные пеллеты в 2009-2013 гг. (FPAMR 2013)</vt:lpstr>
      <vt:lpstr>Производственные мощности и производство пеллет в Канаде (FPAMR 2013)</vt:lpstr>
      <vt:lpstr>Фактическая и перспективная продуктивность плантаций </vt:lpstr>
      <vt:lpstr> Занимая 1% площади Бразилии плантации позволили сохранить природные леса на 61% ее территории</vt:lpstr>
      <vt:lpstr>Слайд 38</vt:lpstr>
      <vt:lpstr>Микроводоросли и ЦБП</vt:lpstr>
      <vt:lpstr>Прогноз развития производства микроводорослей в мире</vt:lpstr>
      <vt:lpstr>Производство микроводорослей (альга) в Нидерландах</vt:lpstr>
      <vt:lpstr>Разработки по биотопливу  СПб ГТУ РП, «Илима», КВИ и  ОАО «Светогорск» </vt:lpstr>
      <vt:lpstr>Леса России </vt:lpstr>
      <vt:lpstr>Физико-химические аспекты  био-рефайнинга древесины</vt:lpstr>
      <vt:lpstr>Схема потоков при био-рефайнинге</vt:lpstr>
      <vt:lpstr>Био-рефайнинг лиственницы и осины</vt:lpstr>
      <vt:lpstr>Запасы лиственницы в России</vt:lpstr>
      <vt:lpstr>Био-рефайнинг древесины лиственницы</vt:lpstr>
      <vt:lpstr>    В августе 2014 г. ОАО «Группа «Илим»     и         СПб ГТУРП   успешно завершили проект «Лиственница» - крупнейший инновационный проект,  реализованный в Лесном секторе России      </vt:lpstr>
      <vt:lpstr>Слайд 50</vt:lpstr>
      <vt:lpstr>Слайд 51</vt:lpstr>
      <vt:lpstr>Запасы лиственницы в России и проблемы ее переработки</vt:lpstr>
      <vt:lpstr>Пленка арабиногалактана на поверхности древесины    </vt:lpstr>
      <vt:lpstr>Нано-структура древесины  лиственницы после экстракции арабино-галактана   </vt:lpstr>
      <vt:lpstr>Био-рефайнинг древесины осины – быстрорастущей породы, часто содержащей прижизненную гниль</vt:lpstr>
      <vt:lpstr>Осиновая древесина, пораженная  сердцевинной гнилью</vt:lpstr>
      <vt:lpstr>Слайд 57</vt:lpstr>
      <vt:lpstr>Осиновая древесина, пораженная  сердцевинной гнилью</vt:lpstr>
      <vt:lpstr>Изображение спила осиновой древесины, разделенного на зоны и кубики</vt:lpstr>
      <vt:lpstr>Обезвоживание осадков</vt:lpstr>
      <vt:lpstr>Цикл превращения органических отходов целлюлозных заводов в сырьё</vt:lpstr>
      <vt:lpstr>Обезвоженные осадки – не только биотопливо, но и основа для био-рефайнинга </vt:lpstr>
      <vt:lpstr>Слайд 63</vt:lpstr>
      <vt:lpstr>Применение компоста из осадков для повышения плодородия почв</vt:lpstr>
      <vt:lpstr>Результаты предварительных экспериментов</vt:lpstr>
      <vt:lpstr>Дополнительные плюсы</vt:lpstr>
      <vt:lpstr> Разработки по био-рефайнингу, биотопливу   и решению экологических проблем  </vt:lpstr>
      <vt:lpstr>Слайд 68</vt:lpstr>
      <vt:lpstr>Слайд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Ministry of Education and Science of Russian Federation  Saint Petersburg State University  of Industrial Technologies and Design  (SPbSUITD) HIGHER SCHOOL OF TECHNOLOGY AND ENERGY    Био-топливо и его роль в развитии  Лесного Сектора</dc:title>
  <dc:creator>akim</dc:creator>
  <cp:lastModifiedBy>1</cp:lastModifiedBy>
  <cp:revision>99</cp:revision>
  <dcterms:created xsi:type="dcterms:W3CDTF">2016-10-16T18:40:16Z</dcterms:created>
  <dcterms:modified xsi:type="dcterms:W3CDTF">2016-12-07T08:16:11Z</dcterms:modified>
</cp:coreProperties>
</file>