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8" r:id="rId2"/>
    <p:sldId id="259" r:id="rId3"/>
    <p:sldId id="260" r:id="rId4"/>
    <p:sldId id="264" r:id="rId5"/>
    <p:sldId id="269" r:id="rId6"/>
    <p:sldId id="267" r:id="rId7"/>
    <p:sldId id="272" r:id="rId8"/>
    <p:sldId id="268" r:id="rId9"/>
    <p:sldId id="276" r:id="rId10"/>
    <p:sldId id="281" r:id="rId11"/>
    <p:sldId id="279" r:id="rId12"/>
    <p:sldId id="274" r:id="rId13"/>
    <p:sldId id="299" r:id="rId14"/>
    <p:sldId id="285" r:id="rId15"/>
    <p:sldId id="286" r:id="rId16"/>
    <p:sldId id="280" r:id="rId17"/>
    <p:sldId id="282" r:id="rId18"/>
    <p:sldId id="266" r:id="rId19"/>
    <p:sldId id="275" r:id="rId20"/>
    <p:sldId id="288"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6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C0E641-2036-4D7C-AB10-70B495531FEB}" type="datetimeFigureOut">
              <a:rPr lang="ru-RU" smtClean="0"/>
              <a:pPr/>
              <a:t>16.10.2016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64785-82C6-421F-8B11-85D64341EC9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3264785-82C6-421F-8B11-85D64341EC9D}"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3264785-82C6-421F-8B11-85D64341EC9D}"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2AA70BC-B1E8-4027-AE74-BFC9C622E3FE}" type="datetimeFigureOut">
              <a:rPr lang="ru-RU" smtClean="0"/>
              <a:pPr/>
              <a:t>16.10.2016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ECF624-DD83-48E7-ACE5-C5FB05BDDC57}"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AA70BC-B1E8-4027-AE74-BFC9C622E3FE}" type="datetimeFigureOut">
              <a:rPr lang="ru-RU" smtClean="0"/>
              <a:pPr/>
              <a:t>16.10.2016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ECF624-DD83-48E7-ACE5-C5FB05BDDC5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AA70BC-B1E8-4027-AE74-BFC9C622E3FE}" type="datetimeFigureOut">
              <a:rPr lang="ru-RU" smtClean="0"/>
              <a:pPr/>
              <a:t>16.10.2016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ECF624-DD83-48E7-ACE5-C5FB05BDDC5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2AA70BC-B1E8-4027-AE74-BFC9C622E3FE}" type="datetimeFigureOut">
              <a:rPr lang="ru-RU" smtClean="0"/>
              <a:pPr/>
              <a:t>16.10.2016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ECF624-DD83-48E7-ACE5-C5FB05BDDC57}"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2AA70BC-B1E8-4027-AE74-BFC9C622E3FE}" type="datetimeFigureOut">
              <a:rPr lang="ru-RU" smtClean="0"/>
              <a:pPr/>
              <a:t>16.10.2016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ECF624-DD83-48E7-ACE5-C5FB05BDDC57}"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2AA70BC-B1E8-4027-AE74-BFC9C622E3FE}" type="datetimeFigureOut">
              <a:rPr lang="ru-RU" smtClean="0"/>
              <a:pPr/>
              <a:t>16.10.2016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ECF624-DD83-48E7-ACE5-C5FB05BDDC57}"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2AA70BC-B1E8-4027-AE74-BFC9C622E3FE}" type="datetimeFigureOut">
              <a:rPr lang="ru-RU" smtClean="0"/>
              <a:pPr/>
              <a:t>16.10.2016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0ECF624-DD83-48E7-ACE5-C5FB05BDDC57}"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2AA70BC-B1E8-4027-AE74-BFC9C622E3FE}" type="datetimeFigureOut">
              <a:rPr lang="ru-RU" smtClean="0"/>
              <a:pPr/>
              <a:t>16.10.2016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0ECF624-DD83-48E7-ACE5-C5FB05BDDC57}"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2AA70BC-B1E8-4027-AE74-BFC9C622E3FE}" type="datetimeFigureOut">
              <a:rPr lang="ru-RU" smtClean="0"/>
              <a:pPr/>
              <a:t>16.10.2016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0ECF624-DD83-48E7-ACE5-C5FB05BDDC5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AA70BC-B1E8-4027-AE74-BFC9C622E3FE}" type="datetimeFigureOut">
              <a:rPr lang="ru-RU" smtClean="0"/>
              <a:pPr/>
              <a:t>16.10.2016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ECF624-DD83-48E7-ACE5-C5FB05BDDC57}"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2AA70BC-B1E8-4027-AE74-BFC9C622E3FE}" type="datetimeFigureOut">
              <a:rPr lang="ru-RU" smtClean="0"/>
              <a:pPr/>
              <a:t>16.10.2016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0ECF624-DD83-48E7-ACE5-C5FB05BDDC57}"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AA70BC-B1E8-4027-AE74-BFC9C622E3FE}" type="datetimeFigureOut">
              <a:rPr lang="ru-RU" smtClean="0"/>
              <a:pPr/>
              <a:t>16.10.2016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ECF624-DD83-48E7-ACE5-C5FB05BDDC5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kim-ed@mail.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_____Microsoft_Office_Excel_97-2003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88640"/>
            <a:ext cx="6696744" cy="2808312"/>
          </a:xfrm>
        </p:spPr>
        <p:txBody>
          <a:bodyPr>
            <a:normAutofit fontScale="90000"/>
          </a:bodyPr>
          <a:lstStyle/>
          <a:p>
            <a:r>
              <a:rPr lang="en-US" sz="1600" b="1" dirty="0" smtClean="0">
                <a:latin typeface="Times New Roman" pitchFamily="18" charset="0"/>
                <a:cs typeface="Times New Roman" pitchFamily="18" charset="0"/>
              </a:rPr>
              <a:t/>
            </a:r>
            <a:br>
              <a:rPr lang="en-US" sz="1600" b="1" dirty="0" smtClean="0">
                <a:latin typeface="Times New Roman" pitchFamily="18" charset="0"/>
                <a:cs typeface="Times New Roman" pitchFamily="18" charset="0"/>
              </a:rPr>
            </a:br>
            <a:r>
              <a:rPr lang="en-US" sz="1600" b="1" dirty="0" smtClean="0">
                <a:latin typeface="Times New Roman" pitchFamily="18" charset="0"/>
                <a:cs typeface="Times New Roman" pitchFamily="18" charset="0"/>
              </a:rPr>
              <a:t/>
            </a:r>
            <a:br>
              <a:rPr lang="en-US" sz="1600" b="1" dirty="0" smtClean="0">
                <a:latin typeface="Times New Roman" pitchFamily="18" charset="0"/>
                <a:cs typeface="Times New Roman" pitchFamily="18" charset="0"/>
              </a:rPr>
            </a:br>
            <a:r>
              <a:rPr lang="en-US" sz="1300" b="1" dirty="0" smtClean="0">
                <a:latin typeface="Times New Roman" pitchFamily="18" charset="0"/>
                <a:cs typeface="Times New Roman" pitchFamily="18" charset="0"/>
              </a:rPr>
              <a:t>Ministry of Education and Science of Russian Federation</a:t>
            </a:r>
            <a:r>
              <a:rPr lang="en-US" sz="1300" dirty="0" smtClean="0">
                <a:latin typeface="Times New Roman" pitchFamily="18" charset="0"/>
                <a:cs typeface="Times New Roman" pitchFamily="18" charset="0"/>
              </a:rPr>
              <a:t/>
            </a:r>
            <a:br>
              <a:rPr lang="en-US" sz="1300" dirty="0" smtClean="0">
                <a:latin typeface="Times New Roman" pitchFamily="18" charset="0"/>
                <a:cs typeface="Times New Roman" pitchFamily="18" charset="0"/>
              </a:rPr>
            </a:br>
            <a:r>
              <a:rPr lang="en-US" sz="1300" b="1" dirty="0" smtClean="0">
                <a:latin typeface="Times New Roman" pitchFamily="18" charset="0"/>
                <a:cs typeface="Times New Roman" pitchFamily="18" charset="0"/>
              </a:rPr>
              <a:t> Saint Petersburg State University </a:t>
            </a:r>
            <a:br>
              <a:rPr lang="en-US" sz="1300" b="1" dirty="0" smtClean="0">
                <a:latin typeface="Times New Roman" pitchFamily="18" charset="0"/>
                <a:cs typeface="Times New Roman" pitchFamily="18" charset="0"/>
              </a:rPr>
            </a:br>
            <a:r>
              <a:rPr lang="en-US" sz="1300" b="1" dirty="0" smtClean="0">
                <a:latin typeface="Times New Roman" pitchFamily="18" charset="0"/>
                <a:cs typeface="Times New Roman" pitchFamily="18" charset="0"/>
              </a:rPr>
              <a:t>of Industrial Technologies and Design</a:t>
            </a:r>
            <a:r>
              <a:rPr lang="en-US" sz="1300" dirty="0" smtClean="0">
                <a:latin typeface="Times New Roman" pitchFamily="18" charset="0"/>
                <a:cs typeface="Times New Roman" pitchFamily="18" charset="0"/>
              </a:rPr>
              <a:t/>
            </a:r>
            <a:br>
              <a:rPr lang="en-US" sz="1300" dirty="0" smtClean="0">
                <a:latin typeface="Times New Roman" pitchFamily="18" charset="0"/>
                <a:cs typeface="Times New Roman" pitchFamily="18" charset="0"/>
              </a:rPr>
            </a:br>
            <a:r>
              <a:rPr lang="en-US" sz="1300" b="1" dirty="0" smtClean="0">
                <a:latin typeface="Times New Roman" pitchFamily="18" charset="0"/>
                <a:cs typeface="Times New Roman" pitchFamily="18" charset="0"/>
              </a:rPr>
              <a:t> (</a:t>
            </a:r>
            <a:r>
              <a:rPr lang="en-US" sz="1300" b="1" dirty="0" err="1" smtClean="0">
                <a:latin typeface="Times New Roman" pitchFamily="18" charset="0"/>
                <a:cs typeface="Times New Roman" pitchFamily="18" charset="0"/>
              </a:rPr>
              <a:t>SPbSUITD</a:t>
            </a:r>
            <a:r>
              <a:rPr lang="en-US" sz="1300" b="1" dirty="0" smtClean="0">
                <a:latin typeface="Times New Roman" pitchFamily="18" charset="0"/>
                <a:cs typeface="Times New Roman" pitchFamily="18" charset="0"/>
              </a:rPr>
              <a:t>)</a:t>
            </a:r>
            <a:r>
              <a:rPr lang="en-US" sz="1300" dirty="0" smtClean="0">
                <a:latin typeface="Times New Roman" pitchFamily="18" charset="0"/>
                <a:cs typeface="Times New Roman" pitchFamily="18" charset="0"/>
              </a:rPr>
              <a:t/>
            </a:r>
            <a:br>
              <a:rPr lang="en-US" sz="1300" dirty="0" smtClean="0">
                <a:latin typeface="Times New Roman" pitchFamily="18" charset="0"/>
                <a:cs typeface="Times New Roman" pitchFamily="18" charset="0"/>
              </a:rPr>
            </a:br>
            <a:r>
              <a:rPr lang="en-US" sz="1300" b="1" dirty="0" smtClean="0">
                <a:latin typeface="Times New Roman" pitchFamily="18" charset="0"/>
                <a:cs typeface="Times New Roman" pitchFamily="18" charset="0"/>
              </a:rPr>
              <a:t>HIGHER SCHOOL OF TECHNOLOGY AND ENERGY</a:t>
            </a:r>
            <a:r>
              <a:rPr lang="en-US" sz="1300" b="1" dirty="0" smtClean="0">
                <a:solidFill>
                  <a:srgbClr val="FF0000"/>
                </a:solidFill>
                <a:latin typeface="Times New Roman" pitchFamily="18" charset="0"/>
                <a:cs typeface="Times New Roman" pitchFamily="18" charset="0"/>
              </a:rPr>
              <a:t/>
            </a:r>
            <a:br>
              <a:rPr lang="en-US" sz="13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
            </a:r>
            <a:br>
              <a:rPr lang="en-US" sz="2000" b="1" dirty="0" smtClean="0">
                <a:solidFill>
                  <a:srgbClr val="FF0000"/>
                </a:solidFill>
                <a:latin typeface="Times New Roman" pitchFamily="18" charset="0"/>
                <a:cs typeface="Times New Roman" pitchFamily="18" charset="0"/>
              </a:rPr>
            </a:br>
            <a:r>
              <a:rPr lang="en-US" sz="3200" dirty="0" smtClean="0">
                <a:solidFill>
                  <a:srgbClr val="FF0000"/>
                </a:solidFill>
                <a:latin typeface="Arial Black" pitchFamily="34" charset="0"/>
              </a:rPr>
              <a:t>Research &amp; Innovation</a:t>
            </a:r>
            <a:br>
              <a:rPr lang="en-US" sz="3200" dirty="0" smtClean="0">
                <a:solidFill>
                  <a:srgbClr val="FF0000"/>
                </a:solidFill>
                <a:latin typeface="Arial Black" pitchFamily="34" charset="0"/>
              </a:rPr>
            </a:br>
            <a:r>
              <a:rPr lang="en-US" sz="3200" dirty="0" smtClean="0">
                <a:solidFill>
                  <a:srgbClr val="FF0000"/>
                </a:solidFill>
                <a:latin typeface="Arial Black" pitchFamily="34" charset="0"/>
              </a:rPr>
              <a:t>in the Russian Pulp and Paper</a:t>
            </a:r>
            <a:br>
              <a:rPr lang="en-US" sz="3200" dirty="0" smtClean="0">
                <a:solidFill>
                  <a:srgbClr val="FF0000"/>
                </a:solidFill>
                <a:latin typeface="Arial Black" pitchFamily="34" charset="0"/>
              </a:rPr>
            </a:br>
            <a:r>
              <a:rPr lang="en-US" sz="3200" b="1" dirty="0" smtClean="0">
                <a:solidFill>
                  <a:srgbClr val="FF0000"/>
                </a:solidFill>
                <a:latin typeface="Arial Black" pitchFamily="34" charset="0"/>
              </a:rPr>
              <a:t> Industry</a:t>
            </a:r>
            <a:r>
              <a:rPr lang="ru-RU" sz="3200" b="1" dirty="0" smtClean="0">
                <a:solidFill>
                  <a:srgbClr val="FF0000"/>
                </a:solidFill>
                <a:latin typeface="Arial Black" pitchFamily="34" charset="0"/>
              </a:rPr>
              <a:t> </a:t>
            </a:r>
            <a:endParaRPr lang="ru-RU" sz="3200" dirty="0">
              <a:solidFill>
                <a:srgbClr val="FF0000"/>
              </a:solidFill>
              <a:latin typeface="Arial Black" pitchFamily="34" charset="0"/>
            </a:endParaRPr>
          </a:p>
        </p:txBody>
      </p:sp>
      <p:sp>
        <p:nvSpPr>
          <p:cNvPr id="3" name="Подзаголовок 2"/>
          <p:cNvSpPr>
            <a:spLocks noGrp="1"/>
          </p:cNvSpPr>
          <p:nvPr>
            <p:ph type="subTitle" idx="1"/>
          </p:nvPr>
        </p:nvSpPr>
        <p:spPr>
          <a:xfrm>
            <a:off x="611560" y="2852936"/>
            <a:ext cx="8280920" cy="3456384"/>
          </a:xfrm>
        </p:spPr>
        <p:txBody>
          <a:bodyPr>
            <a:normAutofit fontScale="92500" lnSpcReduction="20000"/>
          </a:bodyPr>
          <a:lstStyle/>
          <a:p>
            <a:pPr algn="r"/>
            <a:endParaRPr lang="en-US" sz="1600" b="1" dirty="0" smtClean="0">
              <a:solidFill>
                <a:srgbClr val="FF0000"/>
              </a:solidFill>
            </a:endParaRPr>
          </a:p>
          <a:p>
            <a:pPr algn="r"/>
            <a:endParaRPr lang="en-US" sz="1600" b="1" dirty="0" smtClean="0">
              <a:solidFill>
                <a:srgbClr val="FF0000"/>
              </a:solidFill>
            </a:endParaRPr>
          </a:p>
          <a:p>
            <a:pPr algn="r"/>
            <a:r>
              <a:rPr lang="en-US" sz="1900" b="1" dirty="0" smtClean="0">
                <a:solidFill>
                  <a:srgbClr val="FF0000"/>
                </a:solidFill>
              </a:rPr>
              <a:t>Prof. Eduard L. Akim, </a:t>
            </a:r>
            <a:endParaRPr lang="ru-RU" sz="1900" b="1" dirty="0" smtClean="0">
              <a:solidFill>
                <a:srgbClr val="FF0000"/>
              </a:solidFill>
            </a:endParaRPr>
          </a:p>
          <a:p>
            <a:pPr algn="r"/>
            <a:r>
              <a:rPr lang="en-US" sz="1600" b="1" dirty="0" smtClean="0"/>
              <a:t>Honorary Member FAO UN Advisory Committee</a:t>
            </a:r>
          </a:p>
          <a:p>
            <a:pPr algn="r"/>
            <a:r>
              <a:rPr lang="en-US" sz="1600" b="1" dirty="0" smtClean="0"/>
              <a:t> on Sustainable   Forest-based Industries</a:t>
            </a:r>
            <a:r>
              <a:rPr lang="ru-RU" sz="1600" b="1" dirty="0" smtClean="0"/>
              <a:t> (</a:t>
            </a:r>
            <a:r>
              <a:rPr lang="en-US" sz="1600" b="1" dirty="0" smtClean="0"/>
              <a:t>ACSFI).</a:t>
            </a:r>
            <a:r>
              <a:rPr lang="ru-RU" sz="1600" dirty="0" smtClean="0"/>
              <a:t/>
            </a:r>
            <a:br>
              <a:rPr lang="ru-RU" sz="1600" dirty="0" smtClean="0"/>
            </a:br>
            <a:r>
              <a:rPr lang="en-US" sz="1600" b="1" i="1" dirty="0" smtClean="0"/>
              <a:t>Head of Department.</a:t>
            </a:r>
          </a:p>
          <a:p>
            <a:pPr algn="r"/>
            <a:r>
              <a:rPr lang="en-US" sz="1600" dirty="0" smtClean="0">
                <a:hlinkClick r:id="rId3"/>
              </a:rPr>
              <a:t>Akim-ed@mail.ru</a:t>
            </a:r>
            <a:endParaRPr lang="ru-RU" sz="1600" dirty="0" smtClean="0"/>
          </a:p>
          <a:p>
            <a:pPr algn="r"/>
            <a:endParaRPr lang="ru-RU" sz="1600" b="1" i="1" dirty="0" smtClean="0"/>
          </a:p>
          <a:p>
            <a:endParaRPr lang="ru-RU" sz="1800" dirty="0" smtClean="0"/>
          </a:p>
          <a:p>
            <a:pPr fontAlgn="base"/>
            <a:endParaRPr lang="en-US" sz="1800" b="1" dirty="0" smtClean="0"/>
          </a:p>
          <a:p>
            <a:pPr fontAlgn="base"/>
            <a:r>
              <a:rPr lang="en-US" sz="1800" b="1" dirty="0" smtClean="0"/>
              <a:t>Seventy-fourth session of the ECE Committee on Forests and the Forest Industry</a:t>
            </a:r>
          </a:p>
          <a:p>
            <a:pPr fontAlgn="base"/>
            <a:r>
              <a:rPr lang="en-US" sz="1800" dirty="0" smtClean="0"/>
              <a:t>18 - 20 October 2016</a:t>
            </a:r>
          </a:p>
          <a:p>
            <a:pPr fontAlgn="base"/>
            <a:r>
              <a:rPr lang="en-US" sz="1800" dirty="0" smtClean="0"/>
              <a:t>Geneva (Pala's des Nations)</a:t>
            </a:r>
          </a:p>
          <a:p>
            <a:endParaRPr lang="ru-RU" sz="1800" dirty="0" smtClean="0"/>
          </a:p>
          <a:p>
            <a:endParaRPr lang="ru-RU" sz="1800" dirty="0"/>
          </a:p>
        </p:txBody>
      </p:sp>
      <p:pic>
        <p:nvPicPr>
          <p:cNvPr id="6" name="Рисунок 7" descr="logo-sutd-mono"/>
          <p:cNvPicPr>
            <a:picLocks noChangeAspect="1" noChangeArrowheads="1"/>
          </p:cNvPicPr>
          <p:nvPr/>
        </p:nvPicPr>
        <p:blipFill>
          <a:blip r:embed="rId4" cstate="print"/>
          <a:srcRect/>
          <a:stretch>
            <a:fillRect/>
          </a:stretch>
        </p:blipFill>
        <p:spPr bwMode="auto">
          <a:xfrm>
            <a:off x="547936" y="485056"/>
            <a:ext cx="974452" cy="936104"/>
          </a:xfrm>
          <a:prstGeom prst="rect">
            <a:avLst/>
          </a:prstGeom>
          <a:noFill/>
          <a:ln w="9525">
            <a:noFill/>
            <a:miter lim="800000"/>
            <a:headEnd/>
            <a:tailEnd/>
          </a:ln>
        </p:spPr>
      </p:pic>
      <p:pic>
        <p:nvPicPr>
          <p:cNvPr id="7" name="Picture 4"/>
          <p:cNvPicPr>
            <a:picLocks noChangeAspect="1" noChangeArrowheads="1"/>
          </p:cNvPicPr>
          <p:nvPr/>
        </p:nvPicPr>
        <p:blipFill>
          <a:blip r:embed="rId5" cstate="print"/>
          <a:srcRect/>
          <a:stretch>
            <a:fillRect/>
          </a:stretch>
        </p:blipFill>
        <p:spPr bwMode="auto">
          <a:xfrm>
            <a:off x="7737388" y="188913"/>
            <a:ext cx="817650" cy="1007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274638"/>
            <a:ext cx="9144000" cy="850106"/>
          </a:xfrm>
        </p:spPr>
        <p:txBody>
          <a:bodyPr>
            <a:normAutofit fontScale="90000"/>
          </a:bodyPr>
          <a:lstStyle/>
          <a:p>
            <a:r>
              <a:rPr lang="en-US" sz="3600" b="1" dirty="0" smtClean="0">
                <a:solidFill>
                  <a:srgbClr val="FF0000"/>
                </a:solidFill>
                <a:latin typeface="Arial Black" pitchFamily="34" charset="0"/>
              </a:rPr>
              <a:t>Information technology, Bio-technology &amp; Nanotechnology  </a:t>
            </a:r>
            <a:endParaRPr lang="ru-RU" sz="3600" b="1" dirty="0" smtClean="0">
              <a:solidFill>
                <a:srgbClr val="FF0000"/>
              </a:solidFill>
              <a:latin typeface="Arial Black" pitchFamily="34" charset="0"/>
            </a:endParaRPr>
          </a:p>
        </p:txBody>
      </p:sp>
      <p:sp>
        <p:nvSpPr>
          <p:cNvPr id="71683" name="Rectangle 3"/>
          <p:cNvSpPr>
            <a:spLocks noGrp="1" noChangeArrowheads="1"/>
          </p:cNvSpPr>
          <p:nvPr>
            <p:ph type="body" idx="1"/>
          </p:nvPr>
        </p:nvSpPr>
        <p:spPr/>
        <p:txBody>
          <a:bodyPr>
            <a:noAutofit/>
          </a:bodyPr>
          <a:lstStyle/>
          <a:p>
            <a:pPr algn="just">
              <a:lnSpc>
                <a:spcPct val="90000"/>
              </a:lnSpc>
              <a:buNone/>
            </a:pPr>
            <a:r>
              <a:rPr lang="en-US" sz="2000" b="1" dirty="0" smtClean="0">
                <a:solidFill>
                  <a:srgbClr val="FF0000"/>
                </a:solidFill>
              </a:rPr>
              <a:t>Information technology </a:t>
            </a:r>
            <a:r>
              <a:rPr lang="en-US" sz="2000" b="1" dirty="0" smtClean="0"/>
              <a:t>is used for development of geo-information systems which receive and process data from satellites on actual larch resources, and for development of the most effective harvesting logistics based on the principles of sustainable forest management.</a:t>
            </a:r>
            <a:endParaRPr lang="en-US" sz="2000" b="1" dirty="0" smtClean="0">
              <a:solidFill>
                <a:srgbClr val="FF0000"/>
              </a:solidFill>
            </a:endParaRPr>
          </a:p>
          <a:p>
            <a:pPr algn="just">
              <a:lnSpc>
                <a:spcPct val="90000"/>
              </a:lnSpc>
              <a:buFontTx/>
              <a:buNone/>
            </a:pPr>
            <a:endParaRPr lang="en-US" sz="2000" b="1" dirty="0" smtClean="0">
              <a:solidFill>
                <a:srgbClr val="FF0000"/>
              </a:solidFill>
            </a:endParaRPr>
          </a:p>
          <a:p>
            <a:pPr algn="just">
              <a:lnSpc>
                <a:spcPct val="90000"/>
              </a:lnSpc>
              <a:buFontTx/>
              <a:buNone/>
            </a:pPr>
            <a:r>
              <a:rPr lang="en-US" sz="2000" b="1" dirty="0" smtClean="0">
                <a:solidFill>
                  <a:srgbClr val="FF0000"/>
                </a:solidFill>
              </a:rPr>
              <a:t>Bio-technology </a:t>
            </a:r>
            <a:r>
              <a:rPr lang="en-US" sz="2000" b="1" dirty="0" smtClean="0"/>
              <a:t>involves application of targeted control of processes such as </a:t>
            </a:r>
            <a:r>
              <a:rPr lang="en-US" sz="2000" b="1" dirty="0" err="1" smtClean="0"/>
              <a:t>biodestruction</a:t>
            </a:r>
            <a:r>
              <a:rPr lang="en-US" sz="2000" b="1" dirty="0" smtClean="0"/>
              <a:t>, chemical reactions, and </a:t>
            </a:r>
            <a:r>
              <a:rPr lang="en-US" sz="2000" b="1" dirty="0" err="1" smtClean="0"/>
              <a:t>mechano</a:t>
            </a:r>
            <a:r>
              <a:rPr lang="en-US" sz="2000" b="1" dirty="0" smtClean="0"/>
              <a:t>-chemical reactions in combination with membrane methods for concentration and separation of non-fiber polysaccharide larch components, and combination of these methods with separation of multi-component systems by flotation.</a:t>
            </a:r>
          </a:p>
          <a:p>
            <a:pPr algn="just">
              <a:lnSpc>
                <a:spcPct val="90000"/>
              </a:lnSpc>
              <a:buFontTx/>
              <a:buNone/>
            </a:pPr>
            <a:endParaRPr lang="en-US" sz="2000" b="1" dirty="0" smtClean="0"/>
          </a:p>
          <a:p>
            <a:pPr algn="just">
              <a:lnSpc>
                <a:spcPct val="90000"/>
              </a:lnSpc>
              <a:buNone/>
            </a:pPr>
            <a:r>
              <a:rPr lang="en-US" sz="2000" b="1" dirty="0" smtClean="0">
                <a:solidFill>
                  <a:srgbClr val="FF0000"/>
                </a:solidFill>
              </a:rPr>
              <a:t>Nanotechnology </a:t>
            </a:r>
            <a:r>
              <a:rPr lang="en-US" sz="2000" b="1" dirty="0" smtClean="0"/>
              <a:t>is used to develop a scientifically proven technology to extract from larch wood its key component – arabinogalactan – which is localized in the nanostructure of larch wood. Biotechnology is used to create a commercial biorefining technology</a:t>
            </a:r>
            <a:endParaRPr lang="ru-RU" sz="2000" b="1" dirty="0" smtClean="0"/>
          </a:p>
          <a:p>
            <a:pPr algn="just">
              <a:lnSpc>
                <a:spcPct val="90000"/>
              </a:lnSpc>
              <a:buFontTx/>
              <a:buNone/>
            </a:pPr>
            <a:endParaRPr lang="ru-RU" sz="20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Номер слайда 3"/>
          <p:cNvSpPr>
            <a:spLocks noGrp="1"/>
          </p:cNvSpPr>
          <p:nvPr>
            <p:ph type="sldNum" sz="quarter" idx="12"/>
          </p:nvPr>
        </p:nvSpPr>
        <p:spPr/>
        <p:txBody>
          <a:bodyPr/>
          <a:lstStyle/>
          <a:p>
            <a:pPr>
              <a:defRPr/>
            </a:pPr>
            <a:fld id="{04A29A1D-8809-4A9F-B147-B9E9EAC5AD8B}" type="slidenum">
              <a:rPr lang="ru-RU" smtClean="0"/>
              <a:pPr>
                <a:defRPr/>
              </a:pPr>
              <a:t>11</a:t>
            </a:fld>
            <a:endParaRPr lang="ru-RU" smtClean="0"/>
          </a:p>
        </p:txBody>
      </p:sp>
      <p:sp>
        <p:nvSpPr>
          <p:cNvPr id="2053" name="Text Box 10"/>
          <p:cNvSpPr txBox="1">
            <a:spLocks noChangeArrowheads="1"/>
          </p:cNvSpPr>
          <p:nvPr/>
        </p:nvSpPr>
        <p:spPr bwMode="auto">
          <a:xfrm>
            <a:off x="107950" y="836613"/>
            <a:ext cx="5184775" cy="1152525"/>
          </a:xfrm>
          <a:prstGeom prst="rect">
            <a:avLst/>
          </a:prstGeom>
          <a:noFill/>
          <a:ln w="9525">
            <a:noFill/>
            <a:miter lim="800000"/>
            <a:headEnd/>
            <a:tailEnd/>
          </a:ln>
        </p:spPr>
        <p:txBody>
          <a:bodyPr/>
          <a:lstStyle/>
          <a:p>
            <a:pPr marL="179388" lvl="1" algn="just">
              <a:tabLst>
                <a:tab pos="177800" algn="l"/>
              </a:tabLst>
            </a:pPr>
            <a:endParaRPr lang="ru-RU">
              <a:latin typeface="Verdana" pitchFamily="34" charset="0"/>
            </a:endParaRPr>
          </a:p>
        </p:txBody>
      </p:sp>
      <p:pic>
        <p:nvPicPr>
          <p:cNvPr id="2054" name="Picture 13" descr="geoeye05102009"/>
          <p:cNvPicPr>
            <a:picLocks noChangeAspect="1" noChangeArrowheads="1"/>
          </p:cNvPicPr>
          <p:nvPr/>
        </p:nvPicPr>
        <p:blipFill>
          <a:blip r:embed="rId2" cstate="print"/>
          <a:srcRect/>
          <a:stretch>
            <a:fillRect/>
          </a:stretch>
        </p:blipFill>
        <p:spPr bwMode="auto">
          <a:xfrm>
            <a:off x="5629275" y="836613"/>
            <a:ext cx="2974975" cy="5805487"/>
          </a:xfrm>
          <a:prstGeom prst="rect">
            <a:avLst/>
          </a:prstGeom>
          <a:noFill/>
          <a:ln w="9525">
            <a:noFill/>
            <a:miter lim="800000"/>
            <a:headEnd/>
            <a:tailEnd/>
          </a:ln>
        </p:spPr>
      </p:pic>
      <p:sp>
        <p:nvSpPr>
          <p:cNvPr id="2055" name="Text Box 14"/>
          <p:cNvSpPr txBox="1">
            <a:spLocks noChangeArrowheads="1"/>
          </p:cNvSpPr>
          <p:nvPr/>
        </p:nvSpPr>
        <p:spPr bwMode="auto">
          <a:xfrm flipV="1">
            <a:off x="107950" y="1052513"/>
            <a:ext cx="5184775" cy="936625"/>
          </a:xfrm>
          <a:prstGeom prst="rect">
            <a:avLst/>
          </a:prstGeom>
          <a:noFill/>
          <a:ln w="9525">
            <a:noFill/>
            <a:miter lim="800000"/>
            <a:headEnd/>
            <a:tailEnd/>
          </a:ln>
        </p:spPr>
        <p:txBody>
          <a:bodyPr/>
          <a:lstStyle/>
          <a:p>
            <a:pPr marL="179388" lvl="1" algn="just">
              <a:tabLst>
                <a:tab pos="177800" algn="l"/>
              </a:tabLst>
            </a:pPr>
            <a:endParaRPr lang="ru-RU">
              <a:latin typeface="Verdana" pitchFamily="34" charset="0"/>
            </a:endParaRPr>
          </a:p>
        </p:txBody>
      </p:sp>
      <p:grpSp>
        <p:nvGrpSpPr>
          <p:cNvPr id="2" name="Group 23"/>
          <p:cNvGrpSpPr>
            <a:grpSpLocks/>
          </p:cNvGrpSpPr>
          <p:nvPr/>
        </p:nvGrpSpPr>
        <p:grpSpPr bwMode="auto">
          <a:xfrm>
            <a:off x="7235825" y="2636838"/>
            <a:ext cx="1763713" cy="636587"/>
            <a:chOff x="4558" y="1661"/>
            <a:chExt cx="1111" cy="401"/>
          </a:xfrm>
        </p:grpSpPr>
        <p:sp>
          <p:nvSpPr>
            <p:cNvPr id="2067" name="Text Box 15"/>
            <p:cNvSpPr txBox="1">
              <a:spLocks noChangeArrowheads="1"/>
            </p:cNvSpPr>
            <p:nvPr/>
          </p:nvSpPr>
          <p:spPr bwMode="auto">
            <a:xfrm>
              <a:off x="4876" y="1888"/>
              <a:ext cx="793" cy="174"/>
            </a:xfrm>
            <a:prstGeom prst="rect">
              <a:avLst/>
            </a:prstGeom>
            <a:solidFill>
              <a:srgbClr val="FFFF66"/>
            </a:solidFill>
            <a:ln w="19050">
              <a:solidFill>
                <a:schemeClr val="tx1"/>
              </a:solidFill>
              <a:miter lim="800000"/>
              <a:headEnd/>
              <a:tailEnd/>
            </a:ln>
          </p:spPr>
          <p:txBody>
            <a:bodyPr>
              <a:spAutoFit/>
            </a:bodyPr>
            <a:lstStyle/>
            <a:p>
              <a:pPr>
                <a:spcBef>
                  <a:spcPct val="50000"/>
                </a:spcBef>
              </a:pPr>
              <a:r>
                <a:rPr lang="en-US" sz="1200" b="1"/>
                <a:t>Larch</a:t>
              </a:r>
              <a:endParaRPr lang="ru-RU" sz="1200" b="1"/>
            </a:p>
          </p:txBody>
        </p:sp>
        <p:sp>
          <p:nvSpPr>
            <p:cNvPr id="2068" name="Line 16"/>
            <p:cNvSpPr>
              <a:spLocks noChangeShapeType="1"/>
            </p:cNvSpPr>
            <p:nvPr/>
          </p:nvSpPr>
          <p:spPr bwMode="auto">
            <a:xfrm flipH="1" flipV="1">
              <a:off x="4558" y="1661"/>
              <a:ext cx="317" cy="226"/>
            </a:xfrm>
            <a:prstGeom prst="line">
              <a:avLst/>
            </a:prstGeom>
            <a:noFill/>
            <a:ln w="19050">
              <a:solidFill>
                <a:schemeClr val="tx1"/>
              </a:solidFill>
              <a:round/>
              <a:headEnd/>
              <a:tailEnd type="triangle" w="med" len="med"/>
            </a:ln>
          </p:spPr>
          <p:txBody>
            <a:bodyPr/>
            <a:lstStyle/>
            <a:p>
              <a:endParaRPr lang="ru-RU"/>
            </a:p>
          </p:txBody>
        </p:sp>
      </p:grpSp>
      <p:grpSp>
        <p:nvGrpSpPr>
          <p:cNvPr id="3" name="Group 22"/>
          <p:cNvGrpSpPr>
            <a:grpSpLocks/>
          </p:cNvGrpSpPr>
          <p:nvPr/>
        </p:nvGrpSpPr>
        <p:grpSpPr bwMode="auto">
          <a:xfrm>
            <a:off x="7019925" y="3357563"/>
            <a:ext cx="1979613" cy="708025"/>
            <a:chOff x="4422" y="2115"/>
            <a:chExt cx="1247" cy="446"/>
          </a:xfrm>
        </p:grpSpPr>
        <p:sp>
          <p:nvSpPr>
            <p:cNvPr id="2065" name="Text Box 17"/>
            <p:cNvSpPr txBox="1">
              <a:spLocks noChangeArrowheads="1"/>
            </p:cNvSpPr>
            <p:nvPr/>
          </p:nvSpPr>
          <p:spPr bwMode="auto">
            <a:xfrm>
              <a:off x="4876" y="2387"/>
              <a:ext cx="793" cy="174"/>
            </a:xfrm>
            <a:prstGeom prst="rect">
              <a:avLst/>
            </a:prstGeom>
            <a:solidFill>
              <a:srgbClr val="009900"/>
            </a:solidFill>
            <a:ln w="19050">
              <a:solidFill>
                <a:schemeClr val="tx1"/>
              </a:solidFill>
              <a:miter lim="800000"/>
              <a:headEnd/>
              <a:tailEnd/>
            </a:ln>
          </p:spPr>
          <p:txBody>
            <a:bodyPr>
              <a:spAutoFit/>
            </a:bodyPr>
            <a:lstStyle/>
            <a:p>
              <a:pPr algn="ctr">
                <a:spcBef>
                  <a:spcPct val="50000"/>
                </a:spcBef>
              </a:pPr>
              <a:r>
                <a:rPr lang="en-US" sz="1200" b="1"/>
                <a:t>Spruce</a:t>
              </a:r>
              <a:endParaRPr lang="ru-RU" sz="1200" b="1"/>
            </a:p>
          </p:txBody>
        </p:sp>
        <p:sp>
          <p:nvSpPr>
            <p:cNvPr id="2066" name="Line 18"/>
            <p:cNvSpPr>
              <a:spLocks noChangeShapeType="1"/>
            </p:cNvSpPr>
            <p:nvPr/>
          </p:nvSpPr>
          <p:spPr bwMode="auto">
            <a:xfrm flipH="1" flipV="1">
              <a:off x="4422" y="2115"/>
              <a:ext cx="454" cy="272"/>
            </a:xfrm>
            <a:prstGeom prst="line">
              <a:avLst/>
            </a:prstGeom>
            <a:noFill/>
            <a:ln w="19050">
              <a:solidFill>
                <a:schemeClr val="tx1"/>
              </a:solidFill>
              <a:round/>
              <a:headEnd/>
              <a:tailEnd type="triangle" w="med" len="med"/>
            </a:ln>
          </p:spPr>
          <p:txBody>
            <a:bodyPr/>
            <a:lstStyle/>
            <a:p>
              <a:endParaRPr lang="ru-RU"/>
            </a:p>
          </p:txBody>
        </p:sp>
      </p:grpSp>
      <p:grpSp>
        <p:nvGrpSpPr>
          <p:cNvPr id="4" name="Group 21"/>
          <p:cNvGrpSpPr>
            <a:grpSpLocks/>
          </p:cNvGrpSpPr>
          <p:nvPr/>
        </p:nvGrpSpPr>
        <p:grpSpPr bwMode="auto">
          <a:xfrm>
            <a:off x="6877050" y="4581525"/>
            <a:ext cx="2159000" cy="779463"/>
            <a:chOff x="4332" y="2886"/>
            <a:chExt cx="1360" cy="491"/>
          </a:xfrm>
        </p:grpSpPr>
        <p:sp>
          <p:nvSpPr>
            <p:cNvPr id="2063" name="Text Box 19"/>
            <p:cNvSpPr txBox="1">
              <a:spLocks noChangeArrowheads="1"/>
            </p:cNvSpPr>
            <p:nvPr/>
          </p:nvSpPr>
          <p:spPr bwMode="auto">
            <a:xfrm>
              <a:off x="4899" y="3203"/>
              <a:ext cx="793" cy="174"/>
            </a:xfrm>
            <a:prstGeom prst="rect">
              <a:avLst/>
            </a:prstGeom>
            <a:solidFill>
              <a:schemeClr val="bg2"/>
            </a:solidFill>
            <a:ln w="19050">
              <a:solidFill>
                <a:schemeClr val="tx1"/>
              </a:solidFill>
              <a:miter lim="800000"/>
              <a:headEnd/>
              <a:tailEnd/>
            </a:ln>
          </p:spPr>
          <p:txBody>
            <a:bodyPr>
              <a:spAutoFit/>
            </a:bodyPr>
            <a:lstStyle/>
            <a:p>
              <a:pPr algn="ctr">
                <a:spcBef>
                  <a:spcPct val="50000"/>
                </a:spcBef>
              </a:pPr>
              <a:r>
                <a:rPr lang="en-US" sz="1200" b="1"/>
                <a:t>Birch</a:t>
              </a:r>
              <a:endParaRPr lang="ru-RU" sz="1200" b="1"/>
            </a:p>
          </p:txBody>
        </p:sp>
        <p:sp>
          <p:nvSpPr>
            <p:cNvPr id="2064" name="Line 20"/>
            <p:cNvSpPr>
              <a:spLocks noChangeShapeType="1"/>
            </p:cNvSpPr>
            <p:nvPr/>
          </p:nvSpPr>
          <p:spPr bwMode="auto">
            <a:xfrm flipH="1" flipV="1">
              <a:off x="4332" y="2886"/>
              <a:ext cx="564" cy="314"/>
            </a:xfrm>
            <a:prstGeom prst="line">
              <a:avLst/>
            </a:prstGeom>
            <a:noFill/>
            <a:ln w="19050">
              <a:solidFill>
                <a:schemeClr val="tx1"/>
              </a:solidFill>
              <a:round/>
              <a:headEnd/>
              <a:tailEnd type="triangle" w="med" len="med"/>
            </a:ln>
          </p:spPr>
          <p:txBody>
            <a:bodyPr/>
            <a:lstStyle/>
            <a:p>
              <a:endParaRPr lang="ru-RU"/>
            </a:p>
          </p:txBody>
        </p:sp>
      </p:grpSp>
      <p:sp>
        <p:nvSpPr>
          <p:cNvPr id="2059" name="Text Box 29"/>
          <p:cNvSpPr txBox="1">
            <a:spLocks noChangeArrowheads="1"/>
          </p:cNvSpPr>
          <p:nvPr/>
        </p:nvSpPr>
        <p:spPr bwMode="auto">
          <a:xfrm>
            <a:off x="0" y="2636838"/>
            <a:ext cx="5508625" cy="1096962"/>
          </a:xfrm>
          <a:prstGeom prst="rect">
            <a:avLst/>
          </a:prstGeom>
          <a:noFill/>
          <a:ln w="9525">
            <a:noFill/>
            <a:miter lim="800000"/>
            <a:headEnd/>
            <a:tailEnd/>
          </a:ln>
        </p:spPr>
        <p:txBody>
          <a:bodyPr/>
          <a:lstStyle/>
          <a:p>
            <a:pPr algn="ctr"/>
            <a:endParaRPr lang="ru-RU" sz="1000"/>
          </a:p>
        </p:txBody>
      </p:sp>
      <p:sp>
        <p:nvSpPr>
          <p:cNvPr id="2060" name="Прямоугольник 23"/>
          <p:cNvSpPr>
            <a:spLocks noChangeArrowheads="1"/>
          </p:cNvSpPr>
          <p:nvPr/>
        </p:nvSpPr>
        <p:spPr bwMode="auto">
          <a:xfrm>
            <a:off x="107950" y="0"/>
            <a:ext cx="8640763" cy="369888"/>
          </a:xfrm>
          <a:prstGeom prst="rect">
            <a:avLst/>
          </a:prstGeom>
          <a:noFill/>
          <a:ln w="9525">
            <a:noFill/>
            <a:miter lim="800000"/>
            <a:headEnd/>
            <a:tailEnd/>
          </a:ln>
        </p:spPr>
        <p:txBody>
          <a:bodyPr>
            <a:spAutoFit/>
          </a:bodyPr>
          <a:lstStyle/>
          <a:p>
            <a:endParaRPr lang="ru-RU"/>
          </a:p>
        </p:txBody>
      </p:sp>
      <p:sp>
        <p:nvSpPr>
          <p:cNvPr id="25" name="Прямоугольник 24"/>
          <p:cNvSpPr/>
          <p:nvPr/>
        </p:nvSpPr>
        <p:spPr>
          <a:xfrm>
            <a:off x="3784600" y="333375"/>
            <a:ext cx="266700" cy="368300"/>
          </a:xfrm>
          <a:prstGeom prst="rect">
            <a:avLst/>
          </a:prstGeom>
        </p:spPr>
        <p:txBody>
          <a:bodyPr>
            <a:spAutoFit/>
          </a:bodyPr>
          <a:lstStyle/>
          <a:p>
            <a:pPr>
              <a:defRPr/>
            </a:pPr>
            <a:r>
              <a:rPr lang="en-US" dirty="0">
                <a:solidFill>
                  <a:schemeClr val="accent2"/>
                </a:solidFill>
                <a:effectLst>
                  <a:outerShdw blurRad="38100" dist="38100" dir="2700000" algn="tl">
                    <a:srgbClr val="C0C0C0"/>
                  </a:outerShdw>
                </a:effectLst>
                <a:latin typeface="Verdana" pitchFamily="34" charset="0"/>
              </a:rPr>
              <a:t> </a:t>
            </a:r>
            <a:endParaRPr lang="ru-RU" dirty="0"/>
          </a:p>
        </p:txBody>
      </p:sp>
      <p:sp>
        <p:nvSpPr>
          <p:cNvPr id="26" name="Прямоугольник 25"/>
          <p:cNvSpPr/>
          <p:nvPr/>
        </p:nvSpPr>
        <p:spPr>
          <a:xfrm>
            <a:off x="251520" y="404664"/>
            <a:ext cx="5400675" cy="7201972"/>
          </a:xfrm>
          <a:prstGeom prst="rect">
            <a:avLst/>
          </a:prstGeom>
        </p:spPr>
        <p:txBody>
          <a:bodyPr wrap="square">
            <a:spAutoFit/>
          </a:bodyPr>
          <a:lstStyle/>
          <a:p>
            <a:pPr algn="ctr">
              <a:spcBef>
                <a:spcPct val="50000"/>
              </a:spcBef>
              <a:defRPr/>
            </a:pPr>
            <a:r>
              <a:rPr lang="en-US" b="1" dirty="0">
                <a:solidFill>
                  <a:srgbClr val="FF0000"/>
                </a:solidFill>
                <a:latin typeface="Arial Black" pitchFamily="34" charset="0"/>
              </a:rPr>
              <a:t>Geographic Information System of Satellite Forest Resource Monitoring in Framework of Project “Larch</a:t>
            </a:r>
            <a:r>
              <a:rPr lang="en-US" b="1" dirty="0" smtClean="0">
                <a:solidFill>
                  <a:srgbClr val="FF0000"/>
                </a:solidFill>
                <a:latin typeface="Verdana" pitchFamily="34" charset="0"/>
              </a:rPr>
              <a:t>”</a:t>
            </a:r>
          </a:p>
          <a:p>
            <a:pPr>
              <a:buFontTx/>
              <a:buNone/>
            </a:pPr>
            <a:endParaRPr lang="en-US" sz="2000" b="1" dirty="0" smtClean="0"/>
          </a:p>
          <a:p>
            <a:pPr>
              <a:buFontTx/>
              <a:buNone/>
            </a:pPr>
            <a:r>
              <a:rPr lang="en-US" sz="2000" b="1" dirty="0" smtClean="0"/>
              <a:t>It is shown that to obtain relevant information about the state of forests the most effective way is to use remote sensing data. Method of decoding data from the satellite SPOT (France) was developed to determine the species composition of forest stands. Introduction of new information technologies, combined with modern features remote sensing space systems of the Earth will be a significant step in providing reliable information on forest areas, to assess the growing stock and species composition and obtain the necessary data to determine the stock of larch. The data obtained can be used in carrying out the project “Larch”.</a:t>
            </a:r>
            <a:endParaRPr lang="ru-RU" sz="2000" b="1" dirty="0" smtClean="0"/>
          </a:p>
          <a:p>
            <a:pPr algn="ctr">
              <a:spcBef>
                <a:spcPct val="50000"/>
              </a:spcBef>
              <a:defRPr/>
            </a:pPr>
            <a:endParaRPr lang="en-US" b="1" dirty="0" smtClean="0">
              <a:solidFill>
                <a:srgbClr val="FF0000"/>
              </a:solidFill>
              <a:latin typeface="Verdana" pitchFamily="34" charset="0"/>
            </a:endParaRPr>
          </a:p>
          <a:p>
            <a:pPr algn="ctr">
              <a:spcBef>
                <a:spcPct val="50000"/>
              </a:spcBef>
              <a:defRPr/>
            </a:pPr>
            <a:endParaRPr lang="en-US" b="1" dirty="0" smtClean="0">
              <a:solidFill>
                <a:srgbClr val="FF0000"/>
              </a:solidFill>
              <a:latin typeface="Verdana" pitchFamily="34" charset="0"/>
            </a:endParaRPr>
          </a:p>
          <a:p>
            <a:pPr algn="ctr">
              <a:spcBef>
                <a:spcPct val="50000"/>
              </a:spcBef>
              <a:defRPr/>
            </a:pPr>
            <a:endParaRPr lang="en-US" b="1" dirty="0" smtClean="0">
              <a:solidFill>
                <a:srgbClr val="FF0000"/>
              </a:solidFill>
              <a:latin typeface="Verdana" pitchFamily="34" charset="0"/>
            </a:endParaRPr>
          </a:p>
          <a:p>
            <a:pPr algn="ctr">
              <a:spcBef>
                <a:spcPct val="50000"/>
              </a:spcBef>
              <a:defRPr/>
            </a:pPr>
            <a:endParaRPr lang="ru-RU" b="1" dirty="0">
              <a:solidFill>
                <a:srgbClr val="FF0000"/>
              </a:solidFill>
              <a:latin typeface="Verdana"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latin typeface="Arial Black" pitchFamily="34" charset="0"/>
              </a:rPr>
              <a:t>Scientific results</a:t>
            </a:r>
            <a:endParaRPr lang="ru-RU" b="1" dirty="0">
              <a:solidFill>
                <a:srgbClr val="FF0000"/>
              </a:solidFill>
              <a:latin typeface="Arial Black" pitchFamily="34" charset="0"/>
            </a:endParaRPr>
          </a:p>
        </p:txBody>
      </p:sp>
      <p:sp>
        <p:nvSpPr>
          <p:cNvPr id="3" name="Содержимое 2"/>
          <p:cNvSpPr>
            <a:spLocks noGrp="1"/>
          </p:cNvSpPr>
          <p:nvPr>
            <p:ph idx="1"/>
          </p:nvPr>
        </p:nvSpPr>
        <p:spPr/>
        <p:txBody>
          <a:bodyPr/>
          <a:lstStyle/>
          <a:p>
            <a:r>
              <a:rPr lang="en-US" dirty="0" smtClean="0"/>
              <a:t>It was found that arabinogalactan located in the wood has </a:t>
            </a:r>
            <a:r>
              <a:rPr lang="en-US" b="1" dirty="0" smtClean="0">
                <a:solidFill>
                  <a:srgbClr val="FF0000"/>
                </a:solidFill>
              </a:rPr>
              <a:t>liquid state </a:t>
            </a:r>
            <a:r>
              <a:rPr lang="en-US" dirty="0" smtClean="0"/>
              <a:t>- as aqua-complex </a:t>
            </a:r>
            <a:r>
              <a:rPr lang="ru-RU" dirty="0" smtClean="0"/>
              <a:t>«</a:t>
            </a:r>
            <a:r>
              <a:rPr lang="en-US" dirty="0" smtClean="0"/>
              <a:t>arabinogalactan-water</a:t>
            </a:r>
            <a:r>
              <a:rPr lang="ru-RU" dirty="0" smtClean="0"/>
              <a:t>»</a:t>
            </a:r>
            <a:r>
              <a:rPr lang="en-US" dirty="0" smtClean="0"/>
              <a:t>.</a:t>
            </a:r>
            <a:endParaRPr lang="ru-RU" dirty="0" smtClean="0"/>
          </a:p>
          <a:p>
            <a:endParaRPr lang="ru-RU" dirty="0" smtClean="0"/>
          </a:p>
          <a:p>
            <a:r>
              <a:rPr lang="en-US" dirty="0" smtClean="0"/>
              <a:t> This state gives opportunity to extract this complex from wood easy.</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Заголовок 1"/>
          <p:cNvSpPr>
            <a:spLocks noGrp="1"/>
          </p:cNvSpPr>
          <p:nvPr>
            <p:ph type="title"/>
          </p:nvPr>
        </p:nvSpPr>
        <p:spPr>
          <a:xfrm>
            <a:off x="1143000" y="0"/>
            <a:ext cx="6858000" cy="1417638"/>
          </a:xfrm>
        </p:spPr>
        <p:txBody>
          <a:bodyPr/>
          <a:lstStyle/>
          <a:p>
            <a:pPr eaLnBrk="1" hangingPunct="1"/>
            <a:r>
              <a:rPr lang="en-US" sz="2800" b="1" dirty="0" smtClean="0">
                <a:solidFill>
                  <a:srgbClr val="FF0000"/>
                </a:solidFill>
                <a:latin typeface="Arial Black" pitchFamily="34" charset="0"/>
                <a:cs typeface="Arial" pitchFamily="34" charset="0"/>
              </a:rPr>
              <a:t>Arabinogalactan “films” on the surface of Wood</a:t>
            </a:r>
            <a:endParaRPr lang="ru-RU" sz="2800" b="1" dirty="0" smtClean="0">
              <a:solidFill>
                <a:srgbClr val="FF0000"/>
              </a:solidFill>
              <a:latin typeface="Arial Black" pitchFamily="34" charset="0"/>
              <a:cs typeface="Arial" pitchFamily="34" charset="0"/>
            </a:endParaRPr>
          </a:p>
        </p:txBody>
      </p:sp>
      <p:sp>
        <p:nvSpPr>
          <p:cNvPr id="55299" name="Содержимое 2"/>
          <p:cNvSpPr>
            <a:spLocks noGrp="1"/>
          </p:cNvSpPr>
          <p:nvPr>
            <p:ph idx="1"/>
          </p:nvPr>
        </p:nvSpPr>
        <p:spPr/>
        <p:txBody>
          <a:bodyPr/>
          <a:lstStyle/>
          <a:p>
            <a:pPr eaLnBrk="1" hangingPunct="1"/>
            <a:endParaRPr lang="ru-RU" dirty="0" smtClean="0"/>
          </a:p>
        </p:txBody>
      </p:sp>
      <p:pic>
        <p:nvPicPr>
          <p:cNvPr id="55300" name="Рисунок 3" descr="рис1п поперечный срез(торцевой)ядро"/>
          <p:cNvPicPr>
            <a:picLocks noChangeAspect="1" noChangeArrowheads="1"/>
          </p:cNvPicPr>
          <p:nvPr/>
        </p:nvPicPr>
        <p:blipFill>
          <a:blip r:embed="rId2" cstate="print"/>
          <a:srcRect/>
          <a:stretch>
            <a:fillRect/>
          </a:stretch>
        </p:blipFill>
        <p:spPr bwMode="auto">
          <a:xfrm>
            <a:off x="425450" y="1311275"/>
            <a:ext cx="7902575" cy="554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normAutofit fontScale="90000"/>
          </a:bodyPr>
          <a:lstStyle/>
          <a:p>
            <a:r>
              <a:rPr lang="ru-RU" sz="1800" b="1" smtClean="0"/>
              <a:t>Теоретические основы инновационной технологии комплексной переработки древесины лиственницы базируются на исследованиях нано-структуры древесины и ее полимерных компонентов, путей направленного изменения нано-структуры. </a:t>
            </a:r>
            <a:br>
              <a:rPr lang="ru-RU" sz="1800" b="1" smtClean="0"/>
            </a:br>
            <a:endParaRPr lang="ru-RU" sz="1800" b="1" smtClean="0"/>
          </a:p>
        </p:txBody>
      </p:sp>
      <p:sp>
        <p:nvSpPr>
          <p:cNvPr id="31747" name="Rectangle 3"/>
          <p:cNvSpPr>
            <a:spLocks noGrp="1" noChangeArrowheads="1"/>
          </p:cNvSpPr>
          <p:nvPr>
            <p:ph type="body" idx="4294967295"/>
          </p:nvPr>
        </p:nvSpPr>
        <p:spPr/>
        <p:txBody>
          <a:bodyPr/>
          <a:lstStyle/>
          <a:p>
            <a:pPr>
              <a:lnSpc>
                <a:spcPct val="80000"/>
              </a:lnSpc>
            </a:pPr>
            <a:endParaRPr lang="ru-RU" sz="1800" smtClean="0"/>
          </a:p>
          <a:p>
            <a:pPr>
              <a:lnSpc>
                <a:spcPct val="80000"/>
              </a:lnSpc>
            </a:pPr>
            <a:r>
              <a:rPr lang="ru-RU" sz="2000" b="1" smtClean="0"/>
              <a:t>Теоретический анализ места наноструктур в многоиерархической надмолекулярной и морфологической структуре целлюлозы и древесины лиственницы, в том числе классификацию уровней нано-структуры; </a:t>
            </a:r>
          </a:p>
          <a:p>
            <a:pPr>
              <a:lnSpc>
                <a:spcPct val="80000"/>
              </a:lnSpc>
            </a:pPr>
            <a:r>
              <a:rPr lang="ru-RU" sz="2000" b="1" smtClean="0"/>
              <a:t>Выявление роли основных элементов нано-структуры древесины и целлюлозы: кристаллических и аморфных областей, микрофибрилл и фибрилл, капиллярно-пористой структуры (КПС) древесины, полупроницаемых мембран, надмолекулярных образований экстрактивных веществ древесины лиственницы (арабиногалактан, смолы и др.);  </a:t>
            </a:r>
          </a:p>
          <a:p>
            <a:pPr>
              <a:lnSpc>
                <a:spcPct val="80000"/>
              </a:lnSpc>
            </a:pPr>
            <a:r>
              <a:rPr lang="ru-RU" sz="2000" b="1" smtClean="0"/>
              <a:t>Теоретический анализ роли релаксационного состояния аморфных областей полимерных компонентов древесины, как важнейшей составляющей ее нано-структуры, на всех стадиях  жизненного цикла деревьев и древесных продуктов, включая целлюлозу, бумагу и композиты  на их основе.</a:t>
            </a:r>
          </a:p>
        </p:txBody>
      </p:sp>
      <p:pic>
        <p:nvPicPr>
          <p:cNvPr id="31748" name="Picture 4" descr="LISTV 1(2),6"/>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idx="4294967295"/>
          </p:nvPr>
        </p:nvSpPr>
        <p:spPr/>
        <p:txBody>
          <a:bodyPr/>
          <a:lstStyle/>
          <a:p>
            <a:pPr eaLnBrk="1" hangingPunct="1"/>
            <a:endParaRPr lang="ru-RU" smtClean="0"/>
          </a:p>
        </p:txBody>
      </p:sp>
      <p:sp>
        <p:nvSpPr>
          <p:cNvPr id="60419" name="Содержимое 2"/>
          <p:cNvSpPr>
            <a:spLocks noGrp="1"/>
          </p:cNvSpPr>
          <p:nvPr>
            <p:ph idx="4294967295"/>
          </p:nvPr>
        </p:nvSpPr>
        <p:spPr/>
        <p:txBody>
          <a:bodyPr/>
          <a:lstStyle/>
          <a:p>
            <a:pPr eaLnBrk="1" hangingPunct="1"/>
            <a:endParaRPr lang="ru-RU" smtClean="0"/>
          </a:p>
        </p:txBody>
      </p:sp>
      <p:pic>
        <p:nvPicPr>
          <p:cNvPr id="60420" name="Picture 2" descr="G:\Фото Лиственница горячая вода, щелочь\Новая папка\Listv. K 2, .3.tif"/>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74638"/>
            <a:ext cx="8713788" cy="1425575"/>
          </a:xfrm>
        </p:spPr>
        <p:txBody>
          <a:bodyPr rtlCol="0">
            <a:normAutofit fontScale="90000"/>
          </a:bodyPr>
          <a:lstStyle/>
          <a:p>
            <a:pPr eaLnBrk="1" fontAlgn="auto" hangingPunct="1">
              <a:spcAft>
                <a:spcPts val="0"/>
              </a:spcAft>
              <a:defRPr/>
            </a:pPr>
            <a:r>
              <a:rPr lang="en-US" b="1" dirty="0" smtClean="0">
                <a:solidFill>
                  <a:srgbClr val="FF0000"/>
                </a:solidFill>
                <a:latin typeface="Arial Black" pitchFamily="34" charset="0"/>
              </a:rPr>
              <a:t>Process solutions based on larch wood properties</a:t>
            </a:r>
            <a:endParaRPr lang="en-US" dirty="0" smtClean="0">
              <a:solidFill>
                <a:srgbClr val="FF0000"/>
              </a:solidFill>
              <a:latin typeface="Arial Black" pitchFamily="34" charset="0"/>
            </a:endParaRPr>
          </a:p>
        </p:txBody>
      </p:sp>
      <p:sp>
        <p:nvSpPr>
          <p:cNvPr id="3" name="Содержимое 2"/>
          <p:cNvSpPr>
            <a:spLocks noGrp="1"/>
          </p:cNvSpPr>
          <p:nvPr>
            <p:ph idx="1"/>
          </p:nvPr>
        </p:nvSpPr>
        <p:spPr>
          <a:xfrm>
            <a:off x="457200" y="2060575"/>
            <a:ext cx="8229600" cy="4065588"/>
          </a:xfrm>
        </p:spPr>
        <p:txBody>
          <a:bodyPr rtlCol="0">
            <a:normAutofit fontScale="92500" lnSpcReduction="10000"/>
          </a:bodyPr>
          <a:lstStyle/>
          <a:p>
            <a:pPr eaLnBrk="1" fontAlgn="auto" hangingPunct="1">
              <a:spcAft>
                <a:spcPts val="0"/>
              </a:spcAft>
              <a:buFont typeface="Arial" pitchFamily="34" charset="0"/>
              <a:buChar char="•"/>
              <a:defRPr/>
            </a:pPr>
            <a:r>
              <a:rPr lang="en-US" dirty="0" smtClean="0"/>
              <a:t>High content of arabinogalactan in pulpwood (10-30%) means that it must be extracted before cooking.</a:t>
            </a:r>
          </a:p>
          <a:p>
            <a:pPr eaLnBrk="1" fontAlgn="auto" hangingPunct="1">
              <a:spcAft>
                <a:spcPts val="0"/>
              </a:spcAft>
              <a:buFont typeface="Arial" pitchFamily="34" charset="0"/>
              <a:buChar char="•"/>
              <a:defRPr/>
            </a:pPr>
            <a:r>
              <a:rPr lang="en-US" dirty="0" smtClean="0"/>
              <a:t>High water solubility of arabinogalactan provides for its efficient extraction.</a:t>
            </a:r>
          </a:p>
          <a:p>
            <a:pPr eaLnBrk="1" fontAlgn="auto" hangingPunct="1">
              <a:spcAft>
                <a:spcPts val="0"/>
              </a:spcAft>
              <a:buFont typeface="Arial" pitchFamily="34" charset="0"/>
              <a:buChar char="•"/>
              <a:defRPr/>
            </a:pPr>
            <a:r>
              <a:rPr lang="en-US" dirty="0" smtClean="0"/>
              <a:t>Following the extraction of arabinogalactan, the chips can be used to manufacture market pulp, dissolving pulp and pulp intended for sanitary and hygiene products.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en-US" b="1" dirty="0" smtClean="0">
                <a:solidFill>
                  <a:srgbClr val="FF0000"/>
                </a:solidFill>
                <a:latin typeface="Arial Black" pitchFamily="34" charset="0"/>
              </a:rPr>
              <a:t>Methods for extracting arabinogalactan from chips</a:t>
            </a:r>
          </a:p>
        </p:txBody>
      </p:sp>
      <p:sp>
        <p:nvSpPr>
          <p:cNvPr id="17410" name="Содержимое 2"/>
          <p:cNvSpPr>
            <a:spLocks noGrp="1"/>
          </p:cNvSpPr>
          <p:nvPr>
            <p:ph idx="1"/>
          </p:nvPr>
        </p:nvSpPr>
        <p:spPr/>
        <p:txBody>
          <a:bodyPr>
            <a:normAutofit/>
          </a:bodyPr>
          <a:lstStyle/>
          <a:p>
            <a:pPr eaLnBrk="1" hangingPunct="1"/>
            <a:r>
              <a:rPr lang="en-US" sz="4000" b="1" dirty="0" smtClean="0"/>
              <a:t>Water extraction of arabinogalactan.</a:t>
            </a:r>
          </a:p>
          <a:p>
            <a:pPr eaLnBrk="1" hangingPunct="1"/>
            <a:r>
              <a:rPr lang="en-US" sz="4000" b="1" dirty="0" smtClean="0"/>
              <a:t>Water extraction with high pH</a:t>
            </a:r>
          </a:p>
          <a:p>
            <a:pPr eaLnBrk="1" hangingPunct="1"/>
            <a:r>
              <a:rPr lang="en-US" sz="4000" b="1" dirty="0" smtClean="0"/>
              <a:t>Steam</a:t>
            </a:r>
            <a:r>
              <a:rPr lang="ru-RU" sz="4000" b="1" dirty="0" smtClean="0"/>
              <a:t> </a:t>
            </a:r>
            <a:r>
              <a:rPr lang="en-US" sz="4000" b="1" dirty="0" smtClean="0"/>
              <a:t>extraction</a:t>
            </a:r>
            <a:r>
              <a:rPr lang="ru-RU" sz="4000" b="1" dirty="0" smtClean="0"/>
              <a:t>.</a:t>
            </a:r>
            <a:r>
              <a:rPr lang="en-US" sz="4000" b="1" dirty="0" smtClean="0"/>
              <a:t> </a:t>
            </a:r>
          </a:p>
          <a:p>
            <a:pPr eaLnBrk="1" hangingPunct="1"/>
            <a:r>
              <a:rPr lang="en-US" sz="4000" b="1" dirty="0" smtClean="0"/>
              <a:t>Black liquor extraction of arabinogalactan.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4" name="Picture 4" descr="biorefinary"/>
          <p:cNvPicPr>
            <a:picLocks noChangeAspect="1" noChangeArrowheads="1"/>
          </p:cNvPicPr>
          <p:nvPr/>
        </p:nvPicPr>
        <p:blipFill>
          <a:blip r:embed="rId2" cstate="print"/>
          <a:srcRect t="7491" r="30872" b="20377"/>
          <a:stretch>
            <a:fillRect/>
          </a:stretch>
        </p:blipFill>
        <p:spPr bwMode="auto">
          <a:xfrm>
            <a:off x="0" y="-34834"/>
            <a:ext cx="8964613" cy="6597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FF0000"/>
                </a:solidFill>
                <a:latin typeface="Arial Black" pitchFamily="34" charset="0"/>
              </a:rPr>
              <a:t>Practical results</a:t>
            </a:r>
            <a:endParaRPr lang="ru-RU" b="1" dirty="0">
              <a:solidFill>
                <a:srgbClr val="FF0000"/>
              </a:solidFill>
              <a:latin typeface="Arial Black" pitchFamily="34" charset="0"/>
            </a:endParaRPr>
          </a:p>
        </p:txBody>
      </p:sp>
      <p:sp>
        <p:nvSpPr>
          <p:cNvPr id="3" name="Содержимое 2"/>
          <p:cNvSpPr>
            <a:spLocks noGrp="1"/>
          </p:cNvSpPr>
          <p:nvPr>
            <p:ph idx="1"/>
          </p:nvPr>
        </p:nvSpPr>
        <p:spPr/>
        <p:txBody>
          <a:bodyPr/>
          <a:lstStyle/>
          <a:p>
            <a:r>
              <a:rPr lang="en-US" dirty="0" smtClean="0"/>
              <a:t>In 2014 new innovative technologies for complex processing of larch wood was realized on the Bratsk Pulp &amp; Paper mill.</a:t>
            </a:r>
          </a:p>
          <a:p>
            <a:r>
              <a:rPr lang="en-US" b="1" dirty="0" smtClean="0">
                <a:solidFill>
                  <a:srgbClr val="FF0000"/>
                </a:solidFill>
              </a:rPr>
              <a:t>In 2014-2016 years on new </a:t>
            </a:r>
            <a:r>
              <a:rPr lang="en-US" b="1" dirty="0">
                <a:solidFill>
                  <a:srgbClr val="FF0000"/>
                </a:solidFill>
              </a:rPr>
              <a:t>innovative technologies </a:t>
            </a:r>
            <a:r>
              <a:rPr lang="en-US" b="1" dirty="0" smtClean="0">
                <a:solidFill>
                  <a:srgbClr val="FF0000"/>
                </a:solidFill>
              </a:rPr>
              <a:t>was produced 1 000 000 tons market pulps; 90% - for export.</a:t>
            </a:r>
          </a:p>
          <a:p>
            <a:r>
              <a:rPr lang="en-US" dirty="0" smtClean="0"/>
              <a:t>This innovative technologies </a:t>
            </a:r>
            <a:r>
              <a:rPr lang="en-US" b="1" dirty="0" smtClean="0"/>
              <a:t>based on 19 patents RF  </a:t>
            </a:r>
            <a:r>
              <a:rPr lang="en-US" dirty="0" smtClean="0"/>
              <a:t>(</a:t>
            </a:r>
            <a:r>
              <a:rPr lang="en-US" b="1" dirty="0" smtClean="0"/>
              <a:t>www.freepatent.ru )</a:t>
            </a:r>
            <a:r>
              <a:rPr lang="en-US" dirty="0" smtClean="0"/>
              <a:t>.</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sz="3400" b="1" dirty="0" smtClean="0">
                <a:solidFill>
                  <a:srgbClr val="FF0000"/>
                </a:solidFill>
                <a:latin typeface="Arial Black" pitchFamily="34" charset="0"/>
              </a:rPr>
              <a:t>Russian Pulp &amp; Paper industry</a:t>
            </a:r>
            <a:endParaRPr lang="ru-RU" sz="3400" b="1" dirty="0" smtClean="0">
              <a:solidFill>
                <a:srgbClr val="FF0000"/>
              </a:solidFill>
              <a:latin typeface="Arial Black" pitchFamily="34" charset="0"/>
            </a:endParaRPr>
          </a:p>
        </p:txBody>
      </p:sp>
      <p:sp>
        <p:nvSpPr>
          <p:cNvPr id="59395" name="Rectangle 3"/>
          <p:cNvSpPr>
            <a:spLocks noGrp="1" noChangeArrowheads="1"/>
          </p:cNvSpPr>
          <p:nvPr>
            <p:ph type="body" idx="1"/>
          </p:nvPr>
        </p:nvSpPr>
        <p:spPr/>
        <p:txBody>
          <a:bodyPr/>
          <a:lstStyle/>
          <a:p>
            <a:pPr>
              <a:lnSpc>
                <a:spcPct val="90000"/>
              </a:lnSpc>
              <a:buFontTx/>
              <a:buNone/>
            </a:pPr>
            <a:r>
              <a:rPr lang="en-GB" sz="2400" dirty="0" smtClean="0"/>
              <a:t>     A twenty fife -year delay in the development of the forest sector in the Russian Federation has opened up a unique possibility for implementation of the innovation scenario through the overall reconstruction of existing enterprises on the basis of scientific achievements of the preceding decades, and next-generation techniques and technologies. The most viable way of reconstructing the existing enterprises is the transition to the manufacturing of science-intensive products. For many branches of the forest industries, this approach is the only way to survive under conditions of global competition and free trade. </a:t>
            </a:r>
            <a:endParaRPr lang="ru-RU"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b="1" dirty="0" smtClean="0">
                <a:solidFill>
                  <a:srgbClr val="FF0000"/>
                </a:solidFill>
                <a:latin typeface="Arial Black" pitchFamily="34" charset="0"/>
              </a:rPr>
              <a:t>International aspects</a:t>
            </a:r>
            <a:endParaRPr lang="ru-RU" b="1" dirty="0" smtClean="0">
              <a:solidFill>
                <a:srgbClr val="FF0000"/>
              </a:solidFill>
              <a:latin typeface="Arial Black" pitchFamily="34" charset="0"/>
            </a:endParaRPr>
          </a:p>
        </p:txBody>
      </p:sp>
      <p:sp>
        <p:nvSpPr>
          <p:cNvPr id="73731" name="Rectangle 3"/>
          <p:cNvSpPr>
            <a:spLocks noGrp="1" noChangeArrowheads="1"/>
          </p:cNvSpPr>
          <p:nvPr>
            <p:ph type="body" idx="1"/>
          </p:nvPr>
        </p:nvSpPr>
        <p:spPr/>
        <p:txBody>
          <a:bodyPr>
            <a:normAutofit lnSpcReduction="10000"/>
          </a:bodyPr>
          <a:lstStyle/>
          <a:p>
            <a:pPr>
              <a:buFontTx/>
              <a:buNone/>
            </a:pPr>
            <a:r>
              <a:rPr lang="en-US" dirty="0" smtClean="0"/>
              <a:t>    </a:t>
            </a:r>
            <a:r>
              <a:rPr lang="en-US" sz="3600" b="1" dirty="0" smtClean="0"/>
              <a:t>The Project will take advantage of:</a:t>
            </a:r>
          </a:p>
          <a:p>
            <a:r>
              <a:rPr lang="en-US" sz="3600" b="1" dirty="0" smtClean="0"/>
              <a:t>    the technology platforms mechanisms both in Russia and abroad;</a:t>
            </a:r>
          </a:p>
          <a:p>
            <a:r>
              <a:rPr lang="en-US" sz="3600" b="1" dirty="0" smtClean="0"/>
              <a:t>   cooperation with international institutions such as the UN (UNECE, FAO);</a:t>
            </a:r>
          </a:p>
          <a:p>
            <a:r>
              <a:rPr lang="en-US" sz="3600" b="1" dirty="0" smtClean="0"/>
              <a:t>   cooperation with nongovernmental organizations (ICFPA).</a:t>
            </a:r>
            <a:r>
              <a:rPr lang="en-US" dirty="0" smtClean="0"/>
              <a:t> </a:t>
            </a:r>
            <a:endParaRPr lang="ru-RU" dirty="0" smtClean="0"/>
          </a:p>
          <a:p>
            <a:endParaRPr lang="ru-RU"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1052736"/>
            <a:ext cx="9144000" cy="5743111"/>
          </a:xfrm>
          <a:prstGeom prst="rect">
            <a:avLst/>
          </a:prstGeom>
          <a:noFill/>
          <a:ln w="9525">
            <a:noFill/>
            <a:miter lim="800000"/>
            <a:headEnd/>
            <a:tailEnd/>
          </a:ln>
        </p:spPr>
        <p:txBody>
          <a:bodyPr wrap="square">
            <a:spAutoFit/>
          </a:bodyPr>
          <a:lstStyle/>
          <a:p>
            <a:pPr algn="just" eaLnBrk="0" hangingPunct="0"/>
            <a:r>
              <a:rPr lang="en-US" altLang="ko-KR" sz="2400" b="1" dirty="0" smtClean="0">
                <a:solidFill>
                  <a:srgbClr val="FF0000"/>
                </a:solidFill>
                <a:latin typeface="Arial" pitchFamily="34" charset="0"/>
                <a:ea typeface="굴림" charset="-127"/>
                <a:cs typeface="Arial" pitchFamily="34" charset="0"/>
              </a:rPr>
              <a:t>Goal: </a:t>
            </a:r>
            <a:r>
              <a:rPr lang="en-US" altLang="ko-KR" sz="2400" b="1" dirty="0" smtClean="0">
                <a:latin typeface="Arial" pitchFamily="34" charset="0"/>
                <a:ea typeface="Batang" pitchFamily="18" charset="-127"/>
                <a:cs typeface="Arial" pitchFamily="34" charset="0"/>
              </a:rPr>
              <a:t>Creation </a:t>
            </a:r>
            <a:r>
              <a:rPr lang="en-US" altLang="ko-KR" sz="2400" b="1" dirty="0">
                <a:latin typeface="Arial" pitchFamily="34" charset="0"/>
                <a:ea typeface="Batang" pitchFamily="18" charset="-127"/>
                <a:cs typeface="Arial" pitchFamily="34" charset="0"/>
              </a:rPr>
              <a:t>and realization </a:t>
            </a:r>
            <a:r>
              <a:rPr lang="en-US" altLang="ko-KR" sz="2400" b="1" dirty="0" smtClean="0">
                <a:latin typeface="Arial" pitchFamily="34" charset="0"/>
                <a:ea typeface="Batang" pitchFamily="18" charset="-127"/>
                <a:cs typeface="Arial" pitchFamily="34" charset="0"/>
              </a:rPr>
              <a:t>of </a:t>
            </a:r>
            <a:r>
              <a:rPr lang="en-US" altLang="ko-KR" sz="2400" b="1" dirty="0">
                <a:latin typeface="Arial" pitchFamily="34" charset="0"/>
                <a:ea typeface="Batang" pitchFamily="18" charset="-127"/>
                <a:cs typeface="Arial" pitchFamily="34" charset="0"/>
              </a:rPr>
              <a:t>innovational model </a:t>
            </a:r>
            <a:r>
              <a:rPr lang="en-US" altLang="ko-KR" sz="2400" b="1" dirty="0" smtClean="0">
                <a:latin typeface="Arial" pitchFamily="34" charset="0"/>
                <a:ea typeface="Batang" pitchFamily="18" charset="-127"/>
                <a:cs typeface="Arial" pitchFamily="34" charset="0"/>
              </a:rPr>
              <a:t>of </a:t>
            </a:r>
            <a:r>
              <a:rPr lang="en-US" altLang="ko-KR" sz="2400" b="1" dirty="0">
                <a:latin typeface="Arial" pitchFamily="34" charset="0"/>
                <a:ea typeface="Batang" pitchFamily="18" charset="-127"/>
                <a:cs typeface="Arial" pitchFamily="34" charset="0"/>
              </a:rPr>
              <a:t>development Russian </a:t>
            </a:r>
            <a:r>
              <a:rPr lang="en-US" altLang="ko-KR" sz="2400" b="1" dirty="0" smtClean="0">
                <a:latin typeface="Arial" pitchFamily="34" charset="0"/>
                <a:ea typeface="Batang" pitchFamily="18" charset="-127"/>
                <a:cs typeface="Arial" pitchFamily="34" charset="0"/>
              </a:rPr>
              <a:t>Pulp </a:t>
            </a:r>
            <a:r>
              <a:rPr lang="en-US" altLang="ko-KR" sz="2400" b="1" dirty="0">
                <a:latin typeface="Arial" pitchFamily="34" charset="0"/>
                <a:ea typeface="Batang" pitchFamily="18" charset="-127"/>
                <a:cs typeface="Arial" pitchFamily="34" charset="0"/>
              </a:rPr>
              <a:t>and Paper industry,</a:t>
            </a:r>
            <a:r>
              <a:rPr lang="ru-RU" altLang="ko-KR" sz="2400" b="1" dirty="0">
                <a:latin typeface="Arial" pitchFamily="34" charset="0"/>
                <a:cs typeface="Arial" pitchFamily="34" charset="0"/>
              </a:rPr>
              <a:t> </a:t>
            </a:r>
            <a:r>
              <a:rPr lang="en-US" altLang="ko-KR" sz="2400" b="1" dirty="0">
                <a:latin typeface="Arial" pitchFamily="34" charset="0"/>
                <a:ea typeface="굴림" charset="-127"/>
                <a:cs typeface="Arial" pitchFamily="34" charset="0"/>
              </a:rPr>
              <a:t>  it`s scientific and public development</a:t>
            </a:r>
            <a:r>
              <a:rPr lang="en-US" altLang="ko-KR" sz="2400" b="1" dirty="0" smtClean="0">
                <a:latin typeface="Arial" pitchFamily="34" charset="0"/>
                <a:ea typeface="굴림" charset="-127"/>
                <a:cs typeface="Arial" pitchFamily="34" charset="0"/>
              </a:rPr>
              <a:t>.</a:t>
            </a:r>
            <a:endParaRPr lang="ru-RU" altLang="ko-KR" sz="2400" b="1" dirty="0" smtClean="0">
              <a:latin typeface="Arial" pitchFamily="34" charset="0"/>
              <a:ea typeface="굴림" charset="-127"/>
              <a:cs typeface="Arial" pitchFamily="34" charset="0"/>
            </a:endParaRPr>
          </a:p>
          <a:p>
            <a:pPr algn="just">
              <a:lnSpc>
                <a:spcPct val="90000"/>
              </a:lnSpc>
            </a:pPr>
            <a:endParaRPr lang="en-US" sz="2400" b="1" dirty="0" smtClean="0">
              <a:latin typeface="Arial" pitchFamily="34" charset="0"/>
              <a:cs typeface="Arial" pitchFamily="34" charset="0"/>
            </a:endParaRPr>
          </a:p>
          <a:p>
            <a:pPr algn="just">
              <a:lnSpc>
                <a:spcPct val="90000"/>
              </a:lnSpc>
            </a:pPr>
            <a:r>
              <a:rPr lang="en-US" sz="2400" b="1" dirty="0" smtClean="0">
                <a:solidFill>
                  <a:srgbClr val="FF0000"/>
                </a:solidFill>
                <a:latin typeface="Arial" pitchFamily="34" charset="0"/>
                <a:cs typeface="Arial" pitchFamily="34" charset="0"/>
              </a:rPr>
              <a:t>Priorities:</a:t>
            </a:r>
            <a:endParaRPr lang="en-US" sz="2400" b="1" dirty="0" smtClean="0">
              <a:latin typeface="Arial" pitchFamily="34" charset="0"/>
              <a:cs typeface="Arial" pitchFamily="34" charset="0"/>
            </a:endParaRPr>
          </a:p>
          <a:p>
            <a:pPr algn="just">
              <a:lnSpc>
                <a:spcPct val="90000"/>
              </a:lnSpc>
            </a:pPr>
            <a:r>
              <a:rPr lang="en-US" sz="2400" b="1" dirty="0" smtClean="0">
                <a:latin typeface="Arial" pitchFamily="34" charset="0"/>
                <a:cs typeface="Arial" pitchFamily="34" charset="0"/>
              </a:rPr>
              <a:t>1.Fundamental  reconstruction of the existing pulp and paper enterprises with the establishment of enterprises for the integrated wood processing on the basis of bio</a:t>
            </a:r>
            <a:r>
              <a:rPr lang="ru-RU" sz="2400" b="1" dirty="0" smtClean="0">
                <a:latin typeface="Arial" pitchFamily="34" charset="0"/>
                <a:cs typeface="Arial" pitchFamily="34" charset="0"/>
              </a:rPr>
              <a:t>-</a:t>
            </a:r>
            <a:r>
              <a:rPr lang="en-US" sz="2400" b="1" dirty="0" smtClean="0">
                <a:latin typeface="Arial" pitchFamily="34" charset="0"/>
                <a:cs typeface="Arial" pitchFamily="34" charset="0"/>
              </a:rPr>
              <a:t>refinery principle in the region of tree growth</a:t>
            </a:r>
            <a:r>
              <a:rPr lang="en-US" sz="2400" b="1" dirty="0" smtClean="0">
                <a:solidFill>
                  <a:srgbClr val="000000"/>
                </a:solidFill>
                <a:latin typeface="Arial" pitchFamily="34" charset="0"/>
                <a:cs typeface="Arial" pitchFamily="34" charset="0"/>
              </a:rPr>
              <a:t>.</a:t>
            </a:r>
            <a:endParaRPr lang="en-US" sz="2400" b="1" dirty="0" smtClean="0">
              <a:latin typeface="Arial" pitchFamily="34" charset="0"/>
              <a:cs typeface="Arial" pitchFamily="34" charset="0"/>
            </a:endParaRPr>
          </a:p>
          <a:p>
            <a:pPr>
              <a:lnSpc>
                <a:spcPct val="90000"/>
              </a:lnSpc>
            </a:pPr>
            <a:r>
              <a:rPr lang="ru-RU" sz="2400" b="1" dirty="0" smtClean="0">
                <a:latin typeface="Arial" pitchFamily="34" charset="0"/>
                <a:cs typeface="Arial" pitchFamily="34" charset="0"/>
              </a:rPr>
              <a:t>     2. </a:t>
            </a:r>
            <a:r>
              <a:rPr lang="en-US" sz="2400" b="1" dirty="0" smtClean="0">
                <a:latin typeface="Arial" pitchFamily="34" charset="0"/>
                <a:cs typeface="Arial" pitchFamily="34" charset="0"/>
              </a:rPr>
              <a:t>Production of knowledge-intensive products with high added value in the region of tree growth on the basis of deep processing of raw materials – wood of all tree species.</a:t>
            </a:r>
          </a:p>
          <a:p>
            <a:pPr>
              <a:lnSpc>
                <a:spcPct val="90000"/>
              </a:lnSpc>
            </a:pPr>
            <a:r>
              <a:rPr lang="en-US" sz="2400" b="1" dirty="0" smtClean="0">
                <a:latin typeface="Arial" pitchFamily="34" charset="0"/>
                <a:cs typeface="Arial" pitchFamily="34" charset="0"/>
              </a:rPr>
              <a:t>     3. Realization of bio</a:t>
            </a:r>
            <a:r>
              <a:rPr lang="ru-RU" sz="2400" b="1" dirty="0" smtClean="0">
                <a:latin typeface="Arial" pitchFamily="34" charset="0"/>
                <a:cs typeface="Arial" pitchFamily="34" charset="0"/>
              </a:rPr>
              <a:t>-</a:t>
            </a:r>
            <a:r>
              <a:rPr lang="en-US" sz="2400" b="1" dirty="0" smtClean="0">
                <a:latin typeface="Arial" pitchFamily="34" charset="0"/>
                <a:cs typeface="Arial" pitchFamily="34" charset="0"/>
              </a:rPr>
              <a:t>refinery, usage of lignin &amp; hemicelluloses as raw materials and components of composite, resin for plywood, OSB, LVL  and others</a:t>
            </a:r>
            <a:r>
              <a:rPr lang="en-US" sz="2400" b="1" dirty="0" smtClean="0">
                <a:solidFill>
                  <a:srgbClr val="000000"/>
                </a:solidFill>
                <a:latin typeface="Arial" pitchFamily="34" charset="0"/>
                <a:cs typeface="Arial" pitchFamily="34" charset="0"/>
              </a:rPr>
              <a:t>.</a:t>
            </a:r>
            <a:r>
              <a:rPr lang="en-US" sz="2400" b="1" dirty="0" smtClean="0">
                <a:latin typeface="Arial" pitchFamily="34" charset="0"/>
                <a:cs typeface="Arial" pitchFamily="34" charset="0"/>
              </a:rPr>
              <a:t> </a:t>
            </a:r>
          </a:p>
          <a:p>
            <a:pPr algn="ctr" eaLnBrk="0" hangingPunct="0"/>
            <a:endParaRPr lang="ru-RU" altLang="ko-KR" dirty="0"/>
          </a:p>
          <a:p>
            <a:pPr algn="ctr"/>
            <a:endParaRPr lang="ru-RU" altLang="ko-KR" b="1" dirty="0"/>
          </a:p>
        </p:txBody>
      </p:sp>
      <p:sp>
        <p:nvSpPr>
          <p:cNvPr id="17411" name="Rectangle 5"/>
          <p:cNvSpPr>
            <a:spLocks noChangeArrowheads="1"/>
          </p:cNvSpPr>
          <p:nvPr/>
        </p:nvSpPr>
        <p:spPr bwMode="auto">
          <a:xfrm>
            <a:off x="395536" y="188640"/>
            <a:ext cx="7920880" cy="1446550"/>
          </a:xfrm>
          <a:prstGeom prst="rect">
            <a:avLst/>
          </a:prstGeom>
          <a:noFill/>
          <a:ln w="9525">
            <a:noFill/>
            <a:miter lim="800000"/>
            <a:headEnd/>
            <a:tailEnd/>
          </a:ln>
        </p:spPr>
        <p:txBody>
          <a:bodyPr wrap="square">
            <a:spAutoFit/>
          </a:bodyPr>
          <a:lstStyle/>
          <a:p>
            <a:pPr lvl="1" algn="ctr"/>
            <a:r>
              <a:rPr lang="ru-RU" altLang="ko-KR" sz="4400" dirty="0">
                <a:solidFill>
                  <a:srgbClr val="FF0000"/>
                </a:solidFill>
                <a:latin typeface="Times New Roman" pitchFamily="18" charset="0"/>
              </a:rPr>
              <a:t> </a:t>
            </a:r>
            <a:r>
              <a:rPr lang="en-US" altLang="ko-KR" sz="2800" dirty="0" smtClean="0">
                <a:solidFill>
                  <a:srgbClr val="FF0000"/>
                </a:solidFill>
                <a:latin typeface="Arial Black" panose="020B0A04020102020204" pitchFamily="34" charset="0"/>
              </a:rPr>
              <a:t>BioTex2030 -</a:t>
            </a:r>
            <a:r>
              <a:rPr lang="en-US" altLang="ko-KR" sz="2800" dirty="0" smtClean="0">
                <a:solidFill>
                  <a:srgbClr val="FF0000"/>
                </a:solidFill>
                <a:latin typeface="Arial Black" panose="020B0A04020102020204" pitchFamily="34" charset="0"/>
                <a:ea typeface="굴림" charset="-127"/>
              </a:rPr>
              <a:t> </a:t>
            </a:r>
            <a:r>
              <a:rPr lang="en-US" altLang="ko-KR" sz="2800" dirty="0">
                <a:solidFill>
                  <a:srgbClr val="FF0000"/>
                </a:solidFill>
                <a:latin typeface="Arial Black" panose="020B0A04020102020204" pitchFamily="34" charset="0"/>
                <a:ea typeface="굴림" charset="-127"/>
              </a:rPr>
              <a:t>The </a:t>
            </a:r>
            <a:r>
              <a:rPr lang="en-US" altLang="ko-KR" sz="2800" dirty="0" smtClean="0">
                <a:solidFill>
                  <a:srgbClr val="FF0000"/>
                </a:solidFill>
                <a:latin typeface="Arial Black" panose="020B0A04020102020204" pitchFamily="34" charset="0"/>
                <a:ea typeface="굴림" charset="-127"/>
                <a:cs typeface="Arial" charset="0"/>
              </a:rPr>
              <a:t>Goal</a:t>
            </a:r>
            <a:r>
              <a:rPr lang="ru-RU" altLang="ko-KR" sz="2800" dirty="0" smtClean="0">
                <a:solidFill>
                  <a:srgbClr val="FF0000"/>
                </a:solidFill>
                <a:latin typeface="Arial Black" panose="020B0A04020102020204" pitchFamily="34" charset="0"/>
                <a:ea typeface="굴림" charset="-127"/>
                <a:cs typeface="Arial" charset="0"/>
              </a:rPr>
              <a:t> </a:t>
            </a:r>
            <a:r>
              <a:rPr lang="en-US" altLang="ko-KR" sz="2800" dirty="0" smtClean="0">
                <a:solidFill>
                  <a:srgbClr val="FF0000"/>
                </a:solidFill>
                <a:latin typeface="Arial Black" panose="020B0A04020102020204" pitchFamily="34" charset="0"/>
                <a:ea typeface="굴림" charset="-127"/>
                <a:cs typeface="Arial" charset="0"/>
              </a:rPr>
              <a:t>&amp; </a:t>
            </a:r>
            <a:r>
              <a:rPr lang="en-US" sz="2800" b="1" dirty="0" smtClean="0">
                <a:solidFill>
                  <a:srgbClr val="FF0000"/>
                </a:solidFill>
                <a:latin typeface="Arial Black" pitchFamily="34" charset="0"/>
                <a:cs typeface="Times New Roman" pitchFamily="18" charset="0"/>
              </a:rPr>
              <a:t>Priorities</a:t>
            </a:r>
            <a:r>
              <a:rPr lang="en-US" sz="2800" dirty="0" smtClean="0">
                <a:solidFill>
                  <a:srgbClr val="FF0000"/>
                </a:solidFill>
                <a:latin typeface="Arial Black" pitchFamily="34" charset="0"/>
                <a:cs typeface="Times New Roman" pitchFamily="18" charset="0"/>
              </a:rPr>
              <a:t/>
            </a:r>
            <a:br>
              <a:rPr lang="en-US" sz="2800" dirty="0" smtClean="0">
                <a:solidFill>
                  <a:srgbClr val="FF0000"/>
                </a:solidFill>
                <a:latin typeface="Arial Black" pitchFamily="34" charset="0"/>
                <a:cs typeface="Times New Roman" pitchFamily="18" charset="0"/>
              </a:rPr>
            </a:br>
            <a:r>
              <a:rPr lang="en-US" altLang="ko-KR" sz="4400" dirty="0" smtClean="0">
                <a:solidFill>
                  <a:srgbClr val="FF0000"/>
                </a:solidFill>
                <a:latin typeface="Arial Black" panose="020B0A04020102020204" pitchFamily="34" charset="0"/>
                <a:ea typeface="굴림" charset="-127"/>
                <a:cs typeface="Arial" charset="0"/>
              </a:rPr>
              <a:t> </a:t>
            </a:r>
            <a:endParaRPr lang="ru-RU" altLang="ko-KR" sz="4400" dirty="0">
              <a:solidFill>
                <a:srgbClr val="FF0000"/>
              </a:solidFill>
              <a:latin typeface="Arial Black" panose="020B0A04020102020204" pitchFamily="34" charset="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Заголовок 1"/>
          <p:cNvSpPr>
            <a:spLocks noGrp="1"/>
          </p:cNvSpPr>
          <p:nvPr>
            <p:ph type="title" idx="4294967295"/>
          </p:nvPr>
        </p:nvSpPr>
        <p:spPr>
          <a:xfrm>
            <a:off x="0" y="274638"/>
            <a:ext cx="9144000" cy="1143000"/>
          </a:xfrm>
        </p:spPr>
        <p:txBody>
          <a:bodyPr>
            <a:normAutofit fontScale="90000"/>
          </a:bodyPr>
          <a:lstStyle/>
          <a:p>
            <a:pPr eaLnBrk="1" hangingPunct="1"/>
            <a:r>
              <a:rPr lang="en-US" sz="3200" b="1" dirty="0" smtClean="0">
                <a:solidFill>
                  <a:srgbClr val="FF0000"/>
                </a:solidFill>
                <a:latin typeface="Arial Black" pitchFamily="34" charset="0"/>
              </a:rPr>
              <a:t/>
            </a:r>
            <a:br>
              <a:rPr lang="en-US" sz="3200" b="1" dirty="0" smtClean="0">
                <a:solidFill>
                  <a:srgbClr val="FF0000"/>
                </a:solidFill>
                <a:latin typeface="Arial Black" pitchFamily="34" charset="0"/>
              </a:rPr>
            </a:br>
            <a:r>
              <a:rPr lang="en-US" sz="3100" b="1" dirty="0" smtClean="0">
                <a:solidFill>
                  <a:srgbClr val="FF0000"/>
                </a:solidFill>
                <a:latin typeface="Arial Black" pitchFamily="34" charset="0"/>
              </a:rPr>
              <a:t>Russia </a:t>
            </a:r>
            <a:r>
              <a:rPr lang="en-US" sz="3100" b="1" dirty="0">
                <a:solidFill>
                  <a:srgbClr val="FF0000"/>
                </a:solidFill>
                <a:latin typeface="Arial Black" pitchFamily="34" charset="0"/>
              </a:rPr>
              <a:t>Forests - Main Tree Species (</a:t>
            </a:r>
            <a:r>
              <a:rPr lang="en-US" sz="3100" b="1" dirty="0" err="1">
                <a:solidFill>
                  <a:srgbClr val="FF0000"/>
                </a:solidFill>
                <a:latin typeface="Arial Black" pitchFamily="34" charset="0"/>
              </a:rPr>
              <a:t>mln</a:t>
            </a:r>
            <a:r>
              <a:rPr lang="en-US" sz="3100" b="1" dirty="0">
                <a:solidFill>
                  <a:srgbClr val="FF0000"/>
                </a:solidFill>
                <a:latin typeface="Arial Black" pitchFamily="34" charset="0"/>
              </a:rPr>
              <a:t>. Ha)</a:t>
            </a:r>
            <a:r>
              <a:rPr lang="ru-RU" b="1" dirty="0" smtClean="0">
                <a:solidFill>
                  <a:srgbClr val="FF0000"/>
                </a:solidFill>
                <a:latin typeface="Arial Black" pitchFamily="34" charset="0"/>
              </a:rPr>
              <a:t/>
            </a:r>
            <a:br>
              <a:rPr lang="ru-RU" b="1" dirty="0" smtClean="0">
                <a:solidFill>
                  <a:srgbClr val="FF0000"/>
                </a:solidFill>
                <a:latin typeface="Arial Black" pitchFamily="34" charset="0"/>
              </a:rPr>
            </a:br>
            <a:endParaRPr lang="ru-RU" b="1" dirty="0" smtClean="0">
              <a:solidFill>
                <a:srgbClr val="FF0000"/>
              </a:solidFill>
              <a:latin typeface="Arial Black" pitchFamily="34" charset="0"/>
            </a:endParaRPr>
          </a:p>
        </p:txBody>
      </p:sp>
      <p:sp>
        <p:nvSpPr>
          <p:cNvPr id="1028" name="Содержимое 2"/>
          <p:cNvSpPr>
            <a:spLocks noGrp="1"/>
          </p:cNvSpPr>
          <p:nvPr>
            <p:ph idx="4294967295"/>
          </p:nvPr>
        </p:nvSpPr>
        <p:spPr/>
        <p:txBody>
          <a:bodyPr/>
          <a:lstStyle/>
          <a:p>
            <a:pPr eaLnBrk="1" hangingPunct="1">
              <a:lnSpc>
                <a:spcPct val="80000"/>
              </a:lnSpc>
            </a:pPr>
            <a:r>
              <a:rPr lang="ru-RU" sz="2200" b="1" smtClean="0"/>
              <a:t>Коренная </a:t>
            </a:r>
            <a:r>
              <a:rPr lang="ru-RU" sz="2200" smtClean="0"/>
              <a:t>реконструкция существующих ЦБК</a:t>
            </a:r>
            <a:r>
              <a:rPr lang="ru-RU" sz="2200" b="1" smtClean="0"/>
              <a:t>, с созданием на их основе непосредственно в регионе произрастания древесины предприятий комплексной (</a:t>
            </a:r>
            <a:r>
              <a:rPr lang="en-US" sz="2200" b="1" smtClean="0"/>
              <a:t>integrated</a:t>
            </a:r>
            <a:r>
              <a:rPr lang="ru-RU" sz="2200" b="1" smtClean="0"/>
              <a:t>) глубокой переработки древесины по принципу био-рефайнери (</a:t>
            </a:r>
            <a:r>
              <a:rPr lang="en-US" sz="2200" b="1" smtClean="0"/>
              <a:t>biorefinery</a:t>
            </a:r>
            <a:r>
              <a:rPr lang="ru-RU" sz="2200" b="1" smtClean="0"/>
              <a:t>), </a:t>
            </a:r>
          </a:p>
          <a:p>
            <a:pPr eaLnBrk="1" hangingPunct="1">
              <a:lnSpc>
                <a:spcPct val="80000"/>
              </a:lnSpc>
            </a:pPr>
            <a:r>
              <a:rPr lang="pt-BR" sz="2200" smtClean="0"/>
              <a:t> </a:t>
            </a:r>
            <a:endParaRPr lang="ru-RU" sz="2200" b="1" smtClean="0"/>
          </a:p>
          <a:p>
            <a:pPr eaLnBrk="1" hangingPunct="1">
              <a:lnSpc>
                <a:spcPct val="80000"/>
              </a:lnSpc>
            </a:pPr>
            <a:r>
              <a:rPr lang="ru-RU" sz="2200" b="1" smtClean="0"/>
              <a:t>оптимизация лесосырьевой структуры ЦБП, </a:t>
            </a:r>
            <a:r>
              <a:rPr lang="ru-RU" sz="2200" smtClean="0"/>
              <a:t>устойчивое лесообеспечение ЦБК</a:t>
            </a:r>
            <a:r>
              <a:rPr lang="ru-RU" sz="2200" b="1" smtClean="0"/>
              <a:t> на базе сочетания интенсификации лесопользования и плантационного выращивания быстрорастущих пород (в том числе, с созданием питомников на площадях внеплощадочных очистных сооружений и утилизацией тепла очищенных сточных вод), Оптимизация структуры волокнистых полуфабрикатов ЦБП, расширение </a:t>
            </a:r>
            <a:r>
              <a:rPr lang="ru-RU" sz="2200" smtClean="0"/>
              <a:t>использования вторичных волокон (макулатуры),</a:t>
            </a:r>
            <a:endParaRPr lang="ru-RU" sz="2200" b="1" smtClean="0"/>
          </a:p>
          <a:p>
            <a:pPr eaLnBrk="1" hangingPunct="1">
              <a:lnSpc>
                <a:spcPct val="80000"/>
              </a:lnSpc>
            </a:pPr>
            <a:endParaRPr lang="ru-RU" sz="2200" smtClean="0"/>
          </a:p>
        </p:txBody>
      </p:sp>
      <p:graphicFrame>
        <p:nvGraphicFramePr>
          <p:cNvPr id="1026" name="Диаграмма 3"/>
          <p:cNvGraphicFramePr>
            <a:graphicFrameLocks/>
          </p:cNvGraphicFramePr>
          <p:nvPr>
            <p:extLst>
              <p:ext uri="{D42A27DB-BD31-4B8C-83A1-F6EECF244321}">
                <p14:modId xmlns:p14="http://schemas.microsoft.com/office/powerpoint/2010/main" xmlns="" val="929404698"/>
              </p:ext>
            </p:extLst>
          </p:nvPr>
        </p:nvGraphicFramePr>
        <p:xfrm>
          <a:off x="189419" y="1124744"/>
          <a:ext cx="8961437" cy="5544616"/>
        </p:xfrm>
        <a:graphic>
          <a:graphicData uri="http://schemas.openxmlformats.org/presentationml/2006/ole">
            <p:oleObj spid="_x0000_s4098" name="Лист" r:id="rId3" imgW="8963011" imgH="5191020" progId="Excel.Sheet.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60648"/>
            <a:ext cx="8892480" cy="1143000"/>
          </a:xfrm>
        </p:spPr>
        <p:txBody>
          <a:bodyPr>
            <a:noAutofit/>
          </a:bodyPr>
          <a:lstStyle/>
          <a:p>
            <a:r>
              <a:rPr lang="en-US" sz="3200" b="1" dirty="0">
                <a:solidFill>
                  <a:srgbClr val="FF0000"/>
                </a:solidFill>
                <a:latin typeface="Arial Black" pitchFamily="34" charset="0"/>
              </a:rPr>
              <a:t>Siberian larch (</a:t>
            </a:r>
            <a:r>
              <a:rPr lang="en-US" sz="3200" b="1" i="1" dirty="0" err="1">
                <a:solidFill>
                  <a:srgbClr val="FF0000"/>
                </a:solidFill>
                <a:latin typeface="Arial Black" pitchFamily="34" charset="0"/>
              </a:rPr>
              <a:t>Larix</a:t>
            </a:r>
            <a:r>
              <a:rPr lang="en-US" sz="3200" b="1" i="1" dirty="0">
                <a:solidFill>
                  <a:srgbClr val="FF0000"/>
                </a:solidFill>
                <a:latin typeface="Arial Black" pitchFamily="34" charset="0"/>
              </a:rPr>
              <a:t> </a:t>
            </a:r>
            <a:r>
              <a:rPr lang="en-US" sz="3200" b="1" i="1" dirty="0" err="1">
                <a:solidFill>
                  <a:srgbClr val="FF0000"/>
                </a:solidFill>
                <a:latin typeface="Arial Black" pitchFamily="34" charset="0"/>
              </a:rPr>
              <a:t>sibirica</a:t>
            </a:r>
            <a:r>
              <a:rPr lang="en-US" sz="3200" b="1" dirty="0">
                <a:solidFill>
                  <a:srgbClr val="FF0000"/>
                </a:solidFill>
                <a:latin typeface="Arial Black" pitchFamily="34" charset="0"/>
              </a:rPr>
              <a:t>) and </a:t>
            </a:r>
            <a:r>
              <a:rPr lang="en-US" sz="3200" b="1" dirty="0" err="1">
                <a:solidFill>
                  <a:srgbClr val="FF0000"/>
                </a:solidFill>
                <a:latin typeface="Arial Black" pitchFamily="34" charset="0"/>
              </a:rPr>
              <a:t>Dahurica</a:t>
            </a:r>
            <a:r>
              <a:rPr lang="en-US" sz="3200" b="1" dirty="0">
                <a:solidFill>
                  <a:srgbClr val="FF0000"/>
                </a:solidFill>
                <a:latin typeface="Arial Black" pitchFamily="34" charset="0"/>
              </a:rPr>
              <a:t>  larch (</a:t>
            </a:r>
            <a:r>
              <a:rPr lang="en-US" sz="3200" b="1" dirty="0" err="1">
                <a:solidFill>
                  <a:srgbClr val="FF0000"/>
                </a:solidFill>
                <a:latin typeface="Arial Black" pitchFamily="34" charset="0"/>
              </a:rPr>
              <a:t>Larix</a:t>
            </a:r>
            <a:r>
              <a:rPr lang="en-US" sz="3200" b="1" dirty="0">
                <a:solidFill>
                  <a:srgbClr val="FF0000"/>
                </a:solidFill>
                <a:latin typeface="Arial Black" pitchFamily="34" charset="0"/>
              </a:rPr>
              <a:t> </a:t>
            </a:r>
            <a:r>
              <a:rPr lang="en-US" sz="3200" b="1" dirty="0" err="1">
                <a:solidFill>
                  <a:srgbClr val="FF0000"/>
                </a:solidFill>
                <a:latin typeface="Arial Black" pitchFamily="34" charset="0"/>
              </a:rPr>
              <a:t>dahurica</a:t>
            </a:r>
            <a:r>
              <a:rPr lang="en-US" sz="3200" b="1" dirty="0">
                <a:solidFill>
                  <a:srgbClr val="FF0000"/>
                </a:solidFill>
                <a:latin typeface="Arial Black" pitchFamily="34" charset="0"/>
              </a:rPr>
              <a:t> </a:t>
            </a:r>
            <a:r>
              <a:rPr lang="en-US" sz="3200" b="1" dirty="0" err="1">
                <a:solidFill>
                  <a:srgbClr val="FF0000"/>
                </a:solidFill>
                <a:latin typeface="Arial Black" pitchFamily="34" charset="0"/>
              </a:rPr>
              <a:t>Turcz</a:t>
            </a:r>
            <a:r>
              <a:rPr lang="en-US" sz="3200" b="1" dirty="0">
                <a:solidFill>
                  <a:srgbClr val="FF0000"/>
                </a:solidFill>
                <a:latin typeface="Arial Black" pitchFamily="34" charset="0"/>
              </a:rPr>
              <a:t>)</a:t>
            </a:r>
            <a:endParaRPr lang="ru-RU" sz="3200" b="1" dirty="0">
              <a:solidFill>
                <a:srgbClr val="FF0000"/>
              </a:solidFill>
              <a:latin typeface="Arial Black" pitchFamily="34" charset="0"/>
            </a:endParaRPr>
          </a:p>
        </p:txBody>
      </p:sp>
      <p:sp>
        <p:nvSpPr>
          <p:cNvPr id="5" name="Объект 4"/>
          <p:cNvSpPr>
            <a:spLocks noGrp="1"/>
          </p:cNvSpPr>
          <p:nvPr>
            <p:ph idx="1"/>
          </p:nvPr>
        </p:nvSpPr>
        <p:spPr>
          <a:xfrm>
            <a:off x="39188" y="1556792"/>
            <a:ext cx="8997307" cy="4525963"/>
          </a:xfrm>
        </p:spPr>
        <p:txBody>
          <a:bodyPr/>
          <a:lstStyle/>
          <a:p>
            <a:pPr marL="0" indent="0" algn="just">
              <a:buNone/>
            </a:pPr>
            <a:endParaRPr lang="ru-RU" sz="2400" b="1" dirty="0" smtClean="0"/>
          </a:p>
          <a:p>
            <a:pPr marL="0" indent="0" algn="just">
              <a:buNone/>
            </a:pPr>
            <a:r>
              <a:rPr lang="en-US" sz="2400" b="1" dirty="0" smtClean="0"/>
              <a:t>The </a:t>
            </a:r>
            <a:r>
              <a:rPr lang="en-US" sz="2400" b="1" dirty="0"/>
              <a:t>Siberian larch (</a:t>
            </a:r>
            <a:r>
              <a:rPr lang="en-US" sz="2400" b="1" i="1" dirty="0" err="1"/>
              <a:t>Larix</a:t>
            </a:r>
            <a:r>
              <a:rPr lang="en-US" sz="2400" b="1" i="1" dirty="0"/>
              <a:t> </a:t>
            </a:r>
            <a:r>
              <a:rPr lang="en-US" sz="2400" b="1" i="1" dirty="0" err="1"/>
              <a:t>sibirica</a:t>
            </a:r>
            <a:r>
              <a:rPr lang="en-US" sz="2400" b="1" dirty="0"/>
              <a:t>) and </a:t>
            </a:r>
            <a:r>
              <a:rPr lang="en-US" sz="2400" b="1" dirty="0" err="1"/>
              <a:t>Dahurica</a:t>
            </a:r>
            <a:r>
              <a:rPr lang="en-US" sz="2400" b="1" dirty="0"/>
              <a:t>  larch (</a:t>
            </a:r>
            <a:r>
              <a:rPr lang="en-US" sz="2400" b="1" dirty="0" err="1"/>
              <a:t>Larix</a:t>
            </a:r>
            <a:r>
              <a:rPr lang="en-US" sz="2400" b="1" dirty="0"/>
              <a:t> </a:t>
            </a:r>
            <a:r>
              <a:rPr lang="en-US" sz="2400" b="1" dirty="0" err="1"/>
              <a:t>dahurica</a:t>
            </a:r>
            <a:r>
              <a:rPr lang="en-US" sz="2400" b="1" dirty="0"/>
              <a:t> </a:t>
            </a:r>
            <a:r>
              <a:rPr lang="en-US" sz="2400" b="1" dirty="0" err="1"/>
              <a:t>Turcz</a:t>
            </a:r>
            <a:r>
              <a:rPr lang="en-US" sz="2400" b="1" dirty="0"/>
              <a:t>) are widely spread in western, central and trans-Ural Russia and may have practical applications not only as renewable cellulose-containing raw material, but also as a source of other biologically active polysaccharides. The presence </a:t>
            </a:r>
            <a:r>
              <a:rPr lang="en-US" sz="2400" b="1" dirty="0">
                <a:solidFill>
                  <a:srgbClr val="FF0000"/>
                </a:solidFill>
              </a:rPr>
              <a:t>of large amounts of arabinogalactan (AG) in larch wood (up to 30 </a:t>
            </a:r>
            <a:r>
              <a:rPr lang="en-US" sz="2400" b="1" dirty="0" err="1">
                <a:solidFill>
                  <a:srgbClr val="FF0000"/>
                </a:solidFill>
              </a:rPr>
              <a:t>wt</a:t>
            </a:r>
            <a:r>
              <a:rPr lang="en-US" sz="2400" b="1" dirty="0">
                <a:solidFill>
                  <a:srgbClr val="FF0000"/>
                </a:solidFill>
              </a:rPr>
              <a:t>%) </a:t>
            </a:r>
            <a:r>
              <a:rPr lang="en-US" sz="2400" b="1" dirty="0"/>
              <a:t>necessitates developing complex waste-free technology of larch wood processing. This technology should allow obtaining purified wood </a:t>
            </a:r>
            <a:r>
              <a:rPr lang="en-US" sz="2400" b="1" dirty="0" smtClean="0"/>
              <a:t>pulp </a:t>
            </a:r>
            <a:r>
              <a:rPr lang="en-US" sz="2400" b="1" dirty="0"/>
              <a:t>along with AG and other water-soluble hemicelluloses on an industrial scale.</a:t>
            </a:r>
            <a:endParaRPr lang="ru-RU" sz="2400" b="1" dirty="0"/>
          </a:p>
          <a:p>
            <a:pPr algn="just"/>
            <a:endParaRPr lang="ru-RU" sz="2400" b="1" dirty="0"/>
          </a:p>
        </p:txBody>
      </p:sp>
    </p:spTree>
    <p:extLst>
      <p:ext uri="{BB962C8B-B14F-4D97-AF65-F5344CB8AC3E}">
        <p14:creationId xmlns:p14="http://schemas.microsoft.com/office/powerpoint/2010/main" xmlns="" val="2473715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457200" y="274638"/>
            <a:ext cx="8229600" cy="1786210"/>
          </a:xfrm>
        </p:spPr>
        <p:txBody>
          <a:bodyPr>
            <a:noAutofit/>
          </a:bodyPr>
          <a:lstStyle/>
          <a:p>
            <a:r>
              <a:rPr lang="en-US" sz="2800" b="1" dirty="0" smtClean="0">
                <a:solidFill>
                  <a:srgbClr val="FF0000"/>
                </a:solidFill>
                <a:latin typeface="Arial Black" pitchFamily="34" charset="0"/>
              </a:rPr>
              <a:t>The “Larch” project: </a:t>
            </a:r>
            <a:r>
              <a:rPr lang="ru-RU" sz="2800" b="1" dirty="0" smtClean="0">
                <a:solidFill>
                  <a:srgbClr val="FF0000"/>
                </a:solidFill>
                <a:latin typeface="Arial Black" pitchFamily="34" charset="0"/>
              </a:rPr>
              <a:t>«</a:t>
            </a:r>
            <a:r>
              <a:rPr lang="en-US" sz="2800" b="1" dirty="0" smtClean="0">
                <a:solidFill>
                  <a:srgbClr val="FF0000"/>
                </a:solidFill>
                <a:latin typeface="Arial Black" pitchFamily="34" charset="0"/>
              </a:rPr>
              <a:t>Development of innovative technologies for complex processing of larch wood with conclusion a new kind of pulp on the world market</a:t>
            </a:r>
            <a:r>
              <a:rPr lang="ru-RU" sz="2800" b="1" dirty="0" smtClean="0">
                <a:solidFill>
                  <a:srgbClr val="FF0000"/>
                </a:solidFill>
                <a:latin typeface="Arial Black" pitchFamily="34" charset="0"/>
              </a:rPr>
              <a:t>»</a:t>
            </a:r>
            <a:r>
              <a:rPr lang="en-US" sz="2800" b="1" dirty="0" smtClean="0">
                <a:solidFill>
                  <a:srgbClr val="FF0000"/>
                </a:solidFill>
                <a:latin typeface="Arial Black" pitchFamily="34" charset="0"/>
              </a:rPr>
              <a:t>.</a:t>
            </a:r>
            <a:endParaRPr lang="ru-RU" sz="2800" b="1" dirty="0" smtClean="0">
              <a:solidFill>
                <a:srgbClr val="FF0000"/>
              </a:solidFill>
              <a:latin typeface="Arial Black" pitchFamily="34" charset="0"/>
            </a:endParaRPr>
          </a:p>
        </p:txBody>
      </p:sp>
      <p:sp>
        <p:nvSpPr>
          <p:cNvPr id="32771" name="Содержимое 2"/>
          <p:cNvSpPr>
            <a:spLocks noGrp="1"/>
          </p:cNvSpPr>
          <p:nvPr>
            <p:ph idx="1"/>
          </p:nvPr>
        </p:nvSpPr>
        <p:spPr>
          <a:xfrm>
            <a:off x="0" y="1196974"/>
            <a:ext cx="8964488" cy="5472385"/>
          </a:xfrm>
        </p:spPr>
        <p:txBody>
          <a:bodyPr>
            <a:normAutofit lnSpcReduction="10000"/>
          </a:bodyPr>
          <a:lstStyle/>
          <a:p>
            <a:pPr algn="just">
              <a:buFontTx/>
              <a:buNone/>
            </a:pPr>
            <a:r>
              <a:rPr lang="en-US" dirty="0" smtClean="0"/>
              <a:t>   </a:t>
            </a:r>
          </a:p>
          <a:p>
            <a:pPr algn="just">
              <a:buFontTx/>
              <a:buNone/>
            </a:pPr>
            <a:endParaRPr lang="en-US" dirty="0" smtClean="0"/>
          </a:p>
          <a:p>
            <a:pPr algn="just">
              <a:buFontTx/>
              <a:buNone/>
            </a:pPr>
            <a:r>
              <a:rPr lang="en-US" dirty="0" smtClean="0"/>
              <a:t>It is a first real example of public-private partnership in the Russian pulp and paper industry - a joint project of JSC </a:t>
            </a:r>
            <a:r>
              <a:rPr lang="en-US" b="1" dirty="0" smtClean="0"/>
              <a:t>“</a:t>
            </a:r>
            <a:r>
              <a:rPr lang="en-US" b="1" dirty="0" err="1" smtClean="0"/>
              <a:t>Ilim</a:t>
            </a:r>
            <a:r>
              <a:rPr lang="en-US" b="1" dirty="0" smtClean="0"/>
              <a:t> Group” and the St. Petersburg State Technological University of  Plant Polymers. </a:t>
            </a:r>
          </a:p>
          <a:p>
            <a:pPr marL="609600" indent="-609600">
              <a:lnSpc>
                <a:spcPct val="90000"/>
              </a:lnSpc>
              <a:buNone/>
            </a:pPr>
            <a:r>
              <a:rPr lang="en-US" dirty="0" smtClean="0"/>
              <a:t>The project is designed for 2010-201</a:t>
            </a:r>
            <a:r>
              <a:rPr lang="ru-RU" dirty="0" smtClean="0"/>
              <a:t>4</a:t>
            </a:r>
            <a:r>
              <a:rPr lang="en-US" dirty="0" smtClean="0"/>
              <a:t>, with total project cost about U.S. $ 10 million(over350 million rubles. </a:t>
            </a:r>
            <a:r>
              <a:rPr lang="en-US" b="1" dirty="0" smtClean="0"/>
              <a:t>State support (#218) - 150 million rubles, </a:t>
            </a:r>
            <a:r>
              <a:rPr lang="en-US" altLang="ko-KR" b="1" dirty="0" smtClean="0">
                <a:ea typeface="굴림" charset="-127"/>
              </a:rPr>
              <a:t>Private (ILIM Group) - </a:t>
            </a:r>
            <a:r>
              <a:rPr lang="en-US" b="1" dirty="0" smtClean="0"/>
              <a:t>200 million rubles).</a:t>
            </a:r>
            <a:endParaRPr lang="en-US" altLang="ko-KR" b="1" dirty="0" smtClean="0">
              <a:ea typeface="굴림" charset="-127"/>
            </a:endParaRPr>
          </a:p>
          <a:p>
            <a:pPr algn="just">
              <a:buFontTx/>
              <a:buNone/>
            </a:pPr>
            <a:endParaRPr lang="ru-RU" dirty="0" smtClean="0"/>
          </a:p>
          <a:p>
            <a:endParaRPr lang="ru-RU"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251520" y="-274290"/>
            <a:ext cx="7848872" cy="1077218"/>
          </a:xfrm>
          <a:prstGeom prst="rect">
            <a:avLst/>
          </a:prstGeom>
          <a:noFill/>
          <a:ln w="9525">
            <a:noFill/>
            <a:miter lim="800000"/>
            <a:headEnd/>
            <a:tailEnd/>
          </a:ln>
        </p:spPr>
        <p:txBody>
          <a:bodyPr wrap="square" anchor="ctr">
            <a:spAutoFit/>
          </a:bodyPr>
          <a:lstStyle/>
          <a:p>
            <a:pPr eaLnBrk="0" hangingPunct="0"/>
            <a:endParaRPr lang="en-US" sz="1400" b="1" dirty="0">
              <a:cs typeface="Times New Roman" pitchFamily="18" charset="0"/>
            </a:endParaRPr>
          </a:p>
          <a:p>
            <a:pPr eaLnBrk="0" hangingPunct="0"/>
            <a:endParaRPr lang="en-US" sz="1400" b="1" dirty="0">
              <a:cs typeface="Times New Roman" pitchFamily="18" charset="0"/>
            </a:endParaRPr>
          </a:p>
          <a:p>
            <a:pPr algn="ctr" eaLnBrk="0" hangingPunct="0"/>
            <a:r>
              <a:rPr lang="en-US" b="1" dirty="0">
                <a:solidFill>
                  <a:srgbClr val="FF0000"/>
                </a:solidFill>
                <a:latin typeface="Arial Black" pitchFamily="34" charset="0"/>
                <a:cs typeface="Times New Roman" pitchFamily="18" charset="0"/>
              </a:rPr>
              <a:t>Major Russian Pulp, Paper &amp; Board Producers </a:t>
            </a:r>
            <a:r>
              <a:rPr lang="en-US" b="1" dirty="0" smtClean="0">
                <a:solidFill>
                  <a:srgbClr val="FF0000"/>
                </a:solidFill>
                <a:latin typeface="Arial Black" pitchFamily="34" charset="0"/>
                <a:cs typeface="Times New Roman" pitchFamily="18" charset="0"/>
              </a:rPr>
              <a:t>20</a:t>
            </a:r>
            <a:r>
              <a:rPr lang="ru-RU" b="1" dirty="0" smtClean="0">
                <a:solidFill>
                  <a:srgbClr val="FF0000"/>
                </a:solidFill>
                <a:latin typeface="Arial Black" pitchFamily="34" charset="0"/>
                <a:cs typeface="Times New Roman" pitchFamily="18" charset="0"/>
              </a:rPr>
              <a:t>15</a:t>
            </a:r>
            <a:r>
              <a:rPr lang="en-US" b="1" dirty="0" smtClean="0">
                <a:solidFill>
                  <a:srgbClr val="FF0000"/>
                </a:solidFill>
                <a:latin typeface="Arial Black" pitchFamily="34" charset="0"/>
                <a:cs typeface="Times New Roman" pitchFamily="18" charset="0"/>
              </a:rPr>
              <a:t> </a:t>
            </a:r>
            <a:r>
              <a:rPr lang="en-US" b="1" dirty="0">
                <a:solidFill>
                  <a:srgbClr val="FF0000"/>
                </a:solidFill>
                <a:latin typeface="Arial Black" pitchFamily="34" charset="0"/>
                <a:cs typeface="Times New Roman" pitchFamily="18" charset="0"/>
              </a:rPr>
              <a:t>(</a:t>
            </a:r>
            <a:r>
              <a:rPr lang="en-US" b="1" dirty="0" smtClean="0">
                <a:solidFill>
                  <a:srgbClr val="FF0000"/>
                </a:solidFill>
                <a:latin typeface="Arial Black" pitchFamily="34" charset="0"/>
                <a:cs typeface="Times New Roman" pitchFamily="18" charset="0"/>
              </a:rPr>
              <a:t>20</a:t>
            </a:r>
            <a:r>
              <a:rPr lang="ru-RU" b="1" dirty="0" smtClean="0">
                <a:solidFill>
                  <a:srgbClr val="FF0000"/>
                </a:solidFill>
                <a:latin typeface="Arial Black" pitchFamily="34" charset="0"/>
                <a:cs typeface="Times New Roman" pitchFamily="18" charset="0"/>
              </a:rPr>
              <a:t>14</a:t>
            </a:r>
            <a:r>
              <a:rPr lang="en-US" b="1" dirty="0" smtClean="0">
                <a:solidFill>
                  <a:srgbClr val="FF0000"/>
                </a:solidFill>
                <a:latin typeface="Arial Black" pitchFamily="34" charset="0"/>
                <a:cs typeface="Times New Roman" pitchFamily="18" charset="0"/>
              </a:rPr>
              <a:t>)</a:t>
            </a:r>
            <a:endParaRPr lang="ru-RU" b="1" dirty="0">
              <a:solidFill>
                <a:srgbClr val="FF0000"/>
              </a:solidFill>
              <a:latin typeface="Arial Black" pitchFamily="34" charset="0"/>
            </a:endParaRPr>
          </a:p>
          <a:p>
            <a:pPr eaLnBrk="0" hangingPunct="0"/>
            <a:endParaRPr lang="ru-RU" dirty="0"/>
          </a:p>
        </p:txBody>
      </p:sp>
      <p:graphicFrame>
        <p:nvGraphicFramePr>
          <p:cNvPr id="60859" name="Group 443"/>
          <p:cNvGraphicFramePr>
            <a:graphicFrameLocks noGrp="1"/>
          </p:cNvGraphicFramePr>
          <p:nvPr/>
        </p:nvGraphicFramePr>
        <p:xfrm>
          <a:off x="395288" y="692150"/>
          <a:ext cx="7561262" cy="5059680"/>
        </p:xfrm>
        <a:graphic>
          <a:graphicData uri="http://schemas.openxmlformats.org/drawingml/2006/table">
            <a:tbl>
              <a:tblPr/>
              <a:tblGrid>
                <a:gridCol w="1757362"/>
                <a:gridCol w="1233488"/>
                <a:gridCol w="1236662"/>
                <a:gridCol w="1235075"/>
                <a:gridCol w="2098675"/>
              </a:tblGrid>
              <a:tr h="3206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Total Output,</a:t>
                      </a:r>
                      <a:endParaRPr kumimoji="0" lang="ru-RU" sz="1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x 000 t</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Market Pulp,</a:t>
                      </a:r>
                      <a:endParaRPr kumimoji="0" lang="ru-RU" sz="1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x 000 t</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Paper,</a:t>
                      </a:r>
                      <a:endParaRPr kumimoji="0" lang="ru-RU" sz="1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x 000 t</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Board,</a:t>
                      </a:r>
                      <a:endParaRPr kumimoji="0" lang="ru-RU" sz="1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x 000 t</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cs typeface="Times New Roman" pitchFamily="18" charset="0"/>
                        </a:rPr>
                        <a:t>Ilim</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Group</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3127</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(2</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951</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1981</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1846</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473</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454</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67</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3</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651</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Kotlas</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905</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945</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289</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(299)</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473(454)</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487</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(47</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Bratsk</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744</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734</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t>896</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ru-RU" sz="2000" b="1" i="0" u="none" strike="noStrike" cap="none" normalizeH="0" baseline="0" dirty="0" smtClean="0">
                          <a:ln>
                            <a:noFill/>
                          </a:ln>
                          <a:solidFill>
                            <a:srgbClr val="FF0000"/>
                          </a:solidFill>
                          <a:effectLst/>
                          <a:latin typeface="Times New Roman" pitchFamily="18" charset="0"/>
                          <a:cs typeface="Times New Roman" pitchFamily="18" charset="0"/>
                        </a:rPr>
                        <a:t>(743)</a:t>
                      </a:r>
                      <a:endParaRPr kumimoji="0" lang="ru-RU" sz="2000" b="1" i="0" u="none" strike="noStrike" cap="none" normalizeH="0" baseline="0" dirty="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186</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(180)</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457200" algn="l"/>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dirty="0" err="1" smtClean="0">
                          <a:ln>
                            <a:noFill/>
                          </a:ln>
                          <a:solidFill>
                            <a:schemeClr val="tx1"/>
                          </a:solidFill>
                          <a:effectLst/>
                          <a:latin typeface="Times New Roman" pitchFamily="18" charset="0"/>
                          <a:cs typeface="Times New Roman" pitchFamily="18" charset="0"/>
                        </a:rPr>
                        <a:t>Ust-Ilimsk</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707</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721</a:t>
                      </a:r>
                      <a:r>
                        <a:rPr kumimoji="0" lang="ru-RU"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ru-RU"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796</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(804)</a:t>
                      </a:r>
                      <a:endParaRPr kumimoji="0" lang="ru-RU"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98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Arkhangelsk</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235(217)</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80</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73)</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463 (485)</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Syktyvkar </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114 (36)</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718(723)</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253 (274)</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chemeClr val="tx1"/>
                          </a:solidFill>
                          <a:effectLst/>
                          <a:latin typeface="Times New Roman" pitchFamily="18" charset="0"/>
                          <a:cs typeface="Times New Roman" pitchFamily="18" charset="0"/>
                        </a:rPr>
                        <a:t>Svetogorsk</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377 (384)</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104 (101)</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cs typeface="Times New Roman" pitchFamily="18" charset="0"/>
                        </a:rPr>
                        <a:t>Segezha </a:t>
                      </a:r>
                      <a:endParaRPr kumimoji="0" lang="en-US" sz="18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ru-RU" sz="2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267(254)</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18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RUSSIA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10510 10059)</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2494 (2259)</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4954 (5041)</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3062(2759)</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cap="none" normalizeH="0" baseline="0" dirty="0" err="1" smtClean="0">
                          <a:ln>
                            <a:noFill/>
                          </a:ln>
                          <a:solidFill>
                            <a:schemeClr val="tx1"/>
                          </a:solidFill>
                          <a:effectLst/>
                          <a:latin typeface="Times New Roman" pitchFamily="18" charset="0"/>
                          <a:cs typeface="Times New Roman" pitchFamily="18" charset="0"/>
                        </a:rPr>
                        <a:t>Ilim</a:t>
                      </a:r>
                      <a:r>
                        <a:rPr kumimoji="0" lang="en-US" sz="1800" b="1" i="0" u="none" strike="noStrike" cap="none" normalizeH="0" baseline="0" dirty="0" smtClean="0">
                          <a:ln>
                            <a:noFill/>
                          </a:ln>
                          <a:solidFill>
                            <a:schemeClr val="tx1"/>
                          </a:solidFill>
                          <a:effectLst/>
                          <a:latin typeface="Times New Roman" pitchFamily="18" charset="0"/>
                          <a:cs typeface="Times New Roman" pitchFamily="18" charset="0"/>
                        </a:rPr>
                        <a:t> Group % </a:t>
                      </a:r>
                      <a:endParaRPr kumimoji="0" lang="en-US" sz="2400" b="1"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29,8 (29,3)</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1600" b="1" i="0" u="none" strike="noStrike" cap="none" normalizeH="0" baseline="0" dirty="0" smtClean="0">
                          <a:ln>
                            <a:noFill/>
                          </a:ln>
                          <a:solidFill>
                            <a:srgbClr val="FF0000"/>
                          </a:solidFill>
                          <a:effectLst/>
                          <a:latin typeface="Times New Roman" pitchFamily="18" charset="0"/>
                          <a:cs typeface="Times New Roman" pitchFamily="18" charset="0"/>
                        </a:rPr>
                        <a:t>79,4 (81,7)</a:t>
                      </a:r>
                      <a:endParaRPr kumimoji="0" lang="ru-RU" sz="1600" b="1"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  9,5  (9,0)</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cs typeface="Times New Roman" pitchFamily="18" charset="0"/>
                        </a:rPr>
                        <a:t>22,0 (23,6) </a:t>
                      </a:r>
                      <a:endParaRPr kumimoji="0" lang="ru-RU" sz="1400" b="1"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6" name="Rectangle 6"/>
          <p:cNvSpPr>
            <a:spLocks noGrp="1" noChangeArrowheads="1"/>
          </p:cNvSpPr>
          <p:nvPr>
            <p:ph type="title"/>
          </p:nvPr>
        </p:nvSpPr>
        <p:spPr/>
        <p:txBody>
          <a:bodyPr/>
          <a:lstStyle/>
          <a:p>
            <a:r>
              <a:rPr lang="en-US" b="1" dirty="0" smtClean="0">
                <a:solidFill>
                  <a:srgbClr val="FF0000"/>
                </a:solidFill>
                <a:latin typeface="Arial Black" pitchFamily="34" charset="0"/>
              </a:rPr>
              <a:t>Larch Project</a:t>
            </a:r>
            <a:endParaRPr lang="ru-RU" b="1" dirty="0" smtClean="0">
              <a:solidFill>
                <a:srgbClr val="FF0000"/>
              </a:solidFill>
              <a:latin typeface="Arial Black" pitchFamily="34" charset="0"/>
            </a:endParaRPr>
          </a:p>
        </p:txBody>
      </p:sp>
      <p:sp>
        <p:nvSpPr>
          <p:cNvPr id="66567" name="Rectangle 7"/>
          <p:cNvSpPr>
            <a:spLocks noGrp="1" noChangeArrowheads="1"/>
          </p:cNvSpPr>
          <p:nvPr>
            <p:ph type="body" idx="1"/>
          </p:nvPr>
        </p:nvSpPr>
        <p:spPr/>
        <p:txBody>
          <a:bodyPr/>
          <a:lstStyle/>
          <a:p>
            <a:pPr algn="just">
              <a:lnSpc>
                <a:spcPct val="90000"/>
              </a:lnSpc>
              <a:buFontTx/>
              <a:buNone/>
            </a:pPr>
            <a:r>
              <a:rPr lang="en-US" sz="2800" dirty="0" smtClean="0"/>
              <a:t>     Larch Project can be considered as innovative component of the priority investment projects currently implemented by OJSC </a:t>
            </a:r>
            <a:r>
              <a:rPr lang="en-US" sz="2800" dirty="0" err="1" smtClean="0"/>
              <a:t>Ilim</a:t>
            </a:r>
            <a:r>
              <a:rPr lang="en-US" sz="2800" dirty="0" smtClean="0"/>
              <a:t> Group, Big Bratsk Project in particular. </a:t>
            </a:r>
            <a:r>
              <a:rPr lang="en-US" sz="2800" b="1" dirty="0" smtClean="0">
                <a:solidFill>
                  <a:srgbClr val="FF0000"/>
                </a:solidFill>
              </a:rPr>
              <a:t>Innovative aspect </a:t>
            </a:r>
            <a:r>
              <a:rPr lang="en-US" sz="2800" dirty="0" smtClean="0"/>
              <a:t>of this Project lies in creation of a conceptually new innovative technology for bio-refining and integrated processing of larch wood, and launching new types of products in the global markets. </a:t>
            </a:r>
          </a:p>
          <a:p>
            <a:pPr algn="just">
              <a:lnSpc>
                <a:spcPct val="90000"/>
              </a:lnSpc>
              <a:buFontTx/>
              <a:buNone/>
            </a:pPr>
            <a:r>
              <a:rPr lang="en-US" sz="2800" b="1" dirty="0" smtClean="0">
                <a:solidFill>
                  <a:srgbClr val="FF0000"/>
                </a:solidFill>
              </a:rPr>
              <a:t>The technology is developed based on the principles of information technology, nanotechnology, and biotechnology. </a:t>
            </a:r>
            <a:endParaRPr lang="ru-RU" sz="2800" b="1"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332656"/>
            <a:ext cx="9036496" cy="1143000"/>
          </a:xfrm>
        </p:spPr>
        <p:txBody>
          <a:bodyPr>
            <a:normAutofit/>
          </a:bodyPr>
          <a:lstStyle/>
          <a:p>
            <a:r>
              <a:rPr lang="en-US" sz="3200" b="1" dirty="0" smtClean="0">
                <a:solidFill>
                  <a:srgbClr val="FF0000"/>
                </a:solidFill>
                <a:latin typeface="Arial Black" pitchFamily="34" charset="0"/>
              </a:rPr>
              <a:t>Innovative R&amp;D organization methods</a:t>
            </a:r>
            <a:endParaRPr lang="ru-RU" sz="3200" b="1" dirty="0" smtClean="0">
              <a:solidFill>
                <a:srgbClr val="FF0000"/>
              </a:solidFill>
              <a:latin typeface="Arial Black" pitchFamily="34" charset="0"/>
            </a:endParaRPr>
          </a:p>
        </p:txBody>
      </p:sp>
      <p:sp>
        <p:nvSpPr>
          <p:cNvPr id="72707" name="Rectangle 3"/>
          <p:cNvSpPr>
            <a:spLocks noGrp="1" noChangeArrowheads="1"/>
          </p:cNvSpPr>
          <p:nvPr>
            <p:ph type="body" idx="1"/>
          </p:nvPr>
        </p:nvSpPr>
        <p:spPr>
          <a:xfrm>
            <a:off x="179512" y="1628800"/>
            <a:ext cx="8784976" cy="4958011"/>
          </a:xfrm>
        </p:spPr>
        <p:txBody>
          <a:bodyPr/>
          <a:lstStyle/>
          <a:p>
            <a:pPr>
              <a:lnSpc>
                <a:spcPct val="80000"/>
              </a:lnSpc>
              <a:buFontTx/>
              <a:buNone/>
            </a:pPr>
            <a:r>
              <a:rPr lang="en-US" sz="2000" b="1" dirty="0" smtClean="0"/>
              <a:t>        Innovative R&amp;D organization methods </a:t>
            </a:r>
            <a:r>
              <a:rPr lang="en-US" sz="2000" dirty="0" smtClean="0"/>
              <a:t>involve used:</a:t>
            </a:r>
          </a:p>
          <a:p>
            <a:pPr>
              <a:lnSpc>
                <a:spcPct val="80000"/>
              </a:lnSpc>
              <a:buFontTx/>
              <a:buNone/>
            </a:pPr>
            <a:r>
              <a:rPr lang="en-US" sz="2000" dirty="0" smtClean="0"/>
              <a:t> of the public-private partnership mechanism, </a:t>
            </a:r>
          </a:p>
          <a:p>
            <a:pPr>
              <a:lnSpc>
                <a:spcPct val="80000"/>
              </a:lnSpc>
              <a:buFontTx/>
              <a:buNone/>
            </a:pPr>
            <a:r>
              <a:rPr lang="en-US" sz="2000" dirty="0" smtClean="0"/>
              <a:t>simultaneous implementation of fundamental, engineering, and R&amp;D efforts, </a:t>
            </a:r>
          </a:p>
          <a:p>
            <a:pPr>
              <a:lnSpc>
                <a:spcPct val="80000"/>
              </a:lnSpc>
              <a:buFontTx/>
              <a:buNone/>
            </a:pPr>
            <a:r>
              <a:rPr lang="en-US" sz="2000" dirty="0" smtClean="0"/>
              <a:t>special-purpose development of laboratory facilities, </a:t>
            </a:r>
          </a:p>
          <a:p>
            <a:pPr>
              <a:lnSpc>
                <a:spcPct val="80000"/>
              </a:lnSpc>
              <a:buFontTx/>
              <a:buNone/>
            </a:pPr>
            <a:r>
              <a:rPr lang="en-US" sz="2000" dirty="0" smtClean="0"/>
              <a:t>transition from laboratory research to trial runs at manufacturing facilities,</a:t>
            </a:r>
          </a:p>
          <a:p>
            <a:pPr>
              <a:lnSpc>
                <a:spcPct val="80000"/>
              </a:lnSpc>
              <a:buFontTx/>
              <a:buNone/>
            </a:pPr>
            <a:r>
              <a:rPr lang="en-US" sz="2000" dirty="0" smtClean="0"/>
              <a:t>system analysis of the current state of and trends in global markets both in</a:t>
            </a:r>
          </a:p>
          <a:p>
            <a:pPr>
              <a:lnSpc>
                <a:spcPct val="80000"/>
              </a:lnSpc>
              <a:buFontTx/>
              <a:buNone/>
            </a:pPr>
            <a:r>
              <a:rPr lang="en-US" sz="2000" dirty="0" smtClean="0"/>
              <a:t>pulp and paper and related industries.</a:t>
            </a:r>
          </a:p>
          <a:p>
            <a:pPr>
              <a:lnSpc>
                <a:spcPct val="80000"/>
              </a:lnSpc>
              <a:buFontTx/>
              <a:buNone/>
            </a:pPr>
            <a:r>
              <a:rPr lang="en-US" sz="2000" dirty="0" smtClean="0"/>
              <a:t> These methods also imply integration of the research potential of Russian </a:t>
            </a:r>
          </a:p>
          <a:p>
            <a:pPr>
              <a:lnSpc>
                <a:spcPct val="80000"/>
              </a:lnSpc>
              <a:buFontTx/>
              <a:buNone/>
            </a:pPr>
            <a:r>
              <a:rPr lang="en-US" sz="2000" dirty="0" smtClean="0"/>
              <a:t>universities (2) and research institutes (11) with the potential of foreign researchers and engineers, including Russian researches working abroad; </a:t>
            </a:r>
          </a:p>
          <a:p>
            <a:pPr>
              <a:lnSpc>
                <a:spcPct val="80000"/>
              </a:lnSpc>
              <a:buFontTx/>
              <a:buNone/>
            </a:pPr>
            <a:r>
              <a:rPr lang="en-US" sz="2000" dirty="0" smtClean="0"/>
              <a:t>utilization of latest technology laboratory equipment at the domestic and international research centers;</a:t>
            </a:r>
          </a:p>
          <a:p>
            <a:pPr>
              <a:lnSpc>
                <a:spcPct val="80000"/>
              </a:lnSpc>
              <a:buFontTx/>
              <a:buNone/>
            </a:pPr>
            <a:r>
              <a:rPr lang="en-US" sz="2000" dirty="0" smtClean="0"/>
              <a:t> broad utilization of the potential of university students (90), post-graduates (9), and young scientists. </a:t>
            </a:r>
            <a:endParaRPr lang="ru-RU" sz="2000" dirty="0" smtClean="0"/>
          </a:p>
          <a:p>
            <a:pPr>
              <a:lnSpc>
                <a:spcPct val="80000"/>
              </a:lnSpc>
              <a:buFontTx/>
              <a:buNone/>
            </a:pPr>
            <a:endParaRPr lang="en-US" sz="2800" b="1" dirty="0" smtClean="0"/>
          </a:p>
          <a:p>
            <a:pPr>
              <a:lnSpc>
                <a:spcPct val="80000"/>
              </a:lnSpc>
              <a:buFontTx/>
              <a:buNone/>
            </a:pPr>
            <a:endParaRPr lang="ru-RU" sz="26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2008</TotalTime>
  <Words>1519</Words>
  <Application>Microsoft Office PowerPoint</Application>
  <PresentationFormat>Экран (4:3)</PresentationFormat>
  <Paragraphs>151</Paragraphs>
  <Slides>20</Slides>
  <Notes>2</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2" baseType="lpstr">
      <vt:lpstr>Тема Office</vt:lpstr>
      <vt:lpstr>Лист</vt:lpstr>
      <vt:lpstr>  Ministry of Education and Science of Russian Federation  Saint Petersburg State University  of Industrial Technologies and Design  (SPbSUITD) HIGHER SCHOOL OF TECHNOLOGY AND ENERGY   Research &amp; Innovation in the Russian Pulp and Paper  Industry </vt:lpstr>
      <vt:lpstr>Russian Pulp &amp; Paper industry</vt:lpstr>
      <vt:lpstr>Слайд 3</vt:lpstr>
      <vt:lpstr> Russia Forests - Main Tree Species (mln. Ha) </vt:lpstr>
      <vt:lpstr>Siberian larch (Larix sibirica) and Dahurica  larch (Larix dahurica Turcz)</vt:lpstr>
      <vt:lpstr>The “Larch” project: «Development of innovative technologies for complex processing of larch wood with conclusion a new kind of pulp on the world market».</vt:lpstr>
      <vt:lpstr>Слайд 7</vt:lpstr>
      <vt:lpstr>Larch Project</vt:lpstr>
      <vt:lpstr>Innovative R&amp;D organization methods</vt:lpstr>
      <vt:lpstr>Information technology, Bio-technology &amp; Nanotechnology  </vt:lpstr>
      <vt:lpstr>Слайд 11</vt:lpstr>
      <vt:lpstr>Scientific results</vt:lpstr>
      <vt:lpstr>Arabinogalactan “films” on the surface of Wood</vt:lpstr>
      <vt:lpstr>Теоретические основы инновационной технологии комплексной переработки древесины лиственницы базируются на исследованиях нано-структуры древесины и ее полимерных компонентов, путей направленного изменения нано-структуры.  </vt:lpstr>
      <vt:lpstr>Слайд 15</vt:lpstr>
      <vt:lpstr>Process solutions based on larch wood properties</vt:lpstr>
      <vt:lpstr>Methods for extracting arabinogalactan from chips</vt:lpstr>
      <vt:lpstr>Слайд 18</vt:lpstr>
      <vt:lpstr>Practical results</vt:lpstr>
      <vt:lpstr>International aspects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akim</dc:creator>
  <cp:lastModifiedBy>akim</cp:lastModifiedBy>
  <cp:revision>130</cp:revision>
  <dcterms:created xsi:type="dcterms:W3CDTF">2016-10-11T13:13:08Z</dcterms:created>
  <dcterms:modified xsi:type="dcterms:W3CDTF">2016-10-16T18:55:36Z</dcterms:modified>
</cp:coreProperties>
</file>