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5" r:id="rId3"/>
    <p:sldId id="272" r:id="rId4"/>
    <p:sldId id="271" r:id="rId5"/>
    <p:sldId id="261" r:id="rId6"/>
    <p:sldId id="264" r:id="rId7"/>
    <p:sldId id="270" r:id="rId8"/>
    <p:sldId id="259" r:id="rId9"/>
    <p:sldId id="269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0301" autoAdjust="0"/>
    <p:restoredTop sz="94086" autoAdjust="0"/>
  </p:normalViewPr>
  <p:slideViewPr>
    <p:cSldViewPr>
      <p:cViewPr>
        <p:scale>
          <a:sx n="83" d="100"/>
          <a:sy n="83" d="100"/>
        </p:scale>
        <p:origin x="-51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1ABC3D-1195-4B23-97BF-013C45ADC096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0820881-AD1A-4813-8C3C-79E607D470CF}">
      <dgm:prSet/>
      <dgm:spPr/>
      <dgm:t>
        <a:bodyPr/>
        <a:lstStyle/>
        <a:p>
          <a:pPr rtl="0"/>
          <a:r>
            <a:rPr lang="ru-RU" dirty="0" smtClean="0"/>
            <a:t>Роторно-пульсационный аппарат (РПА) нашёл широкое применение в целлюлозно-бумажной промышленности</a:t>
          </a:r>
          <a:r>
            <a:rPr lang="en-US" dirty="0" smtClean="0"/>
            <a:t> </a:t>
          </a:r>
          <a:r>
            <a:rPr lang="ru-RU" dirty="0" smtClean="0"/>
            <a:t>для подготовки</a:t>
          </a:r>
          <a:r>
            <a:rPr lang="en-US" dirty="0" smtClean="0"/>
            <a:t>:</a:t>
          </a:r>
          <a:r>
            <a:rPr lang="ru-RU" dirty="0" smtClean="0"/>
            <a:t> </a:t>
          </a:r>
          <a:endParaRPr lang="ru-RU" dirty="0"/>
        </a:p>
      </dgm:t>
    </dgm:pt>
    <dgm:pt modelId="{48C01FA5-D8F5-4E21-9C43-66CFBEF3FA27}" type="parTrans" cxnId="{4CB11E10-633C-452C-A0A4-3809ED695CC0}">
      <dgm:prSet/>
      <dgm:spPr/>
      <dgm:t>
        <a:bodyPr/>
        <a:lstStyle/>
        <a:p>
          <a:endParaRPr lang="ru-RU"/>
        </a:p>
      </dgm:t>
    </dgm:pt>
    <dgm:pt modelId="{84D40333-16AB-458F-8D19-464CB3DD382B}" type="sibTrans" cxnId="{4CB11E10-633C-452C-A0A4-3809ED695CC0}">
      <dgm:prSet/>
      <dgm:spPr/>
      <dgm:t>
        <a:bodyPr/>
        <a:lstStyle/>
        <a:p>
          <a:endParaRPr lang="ru-RU"/>
        </a:p>
      </dgm:t>
    </dgm:pt>
    <dgm:pt modelId="{F9D8C812-DE57-492F-928D-22D5FC504CA1}" type="pres">
      <dgm:prSet presAssocID="{BE1ABC3D-1195-4B23-97BF-013C45ADC09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3475786-888C-4542-AE02-2495741F5A2E}" type="pres">
      <dgm:prSet presAssocID="{E0820881-AD1A-4813-8C3C-79E607D470CF}" presName="linNode" presStyleCnt="0"/>
      <dgm:spPr/>
    </dgm:pt>
    <dgm:pt modelId="{F14D324B-E342-4A15-9239-FC0402E97E1B}" type="pres">
      <dgm:prSet presAssocID="{E0820881-AD1A-4813-8C3C-79E607D470CF}" presName="parentText" presStyleLbl="node1" presStyleIdx="0" presStyleCnt="1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22A976C-BBB4-4503-9B53-ED52374D75A9}" type="presOf" srcId="{E0820881-AD1A-4813-8C3C-79E607D470CF}" destId="{F14D324B-E342-4A15-9239-FC0402E97E1B}" srcOrd="0" destOrd="0" presId="urn:microsoft.com/office/officeart/2005/8/layout/vList5"/>
    <dgm:cxn modelId="{00C0BD19-0F7D-428D-92F1-1142C7F3B0A9}" type="presOf" srcId="{BE1ABC3D-1195-4B23-97BF-013C45ADC096}" destId="{F9D8C812-DE57-492F-928D-22D5FC504CA1}" srcOrd="0" destOrd="0" presId="urn:microsoft.com/office/officeart/2005/8/layout/vList5"/>
    <dgm:cxn modelId="{4CB11E10-633C-452C-A0A4-3809ED695CC0}" srcId="{BE1ABC3D-1195-4B23-97BF-013C45ADC096}" destId="{E0820881-AD1A-4813-8C3C-79E607D470CF}" srcOrd="0" destOrd="0" parTransId="{48C01FA5-D8F5-4E21-9C43-66CFBEF3FA27}" sibTransId="{84D40333-16AB-458F-8D19-464CB3DD382B}"/>
    <dgm:cxn modelId="{4E68DC03-A476-43CB-832D-C5C66D92D1BF}" type="presParOf" srcId="{F9D8C812-DE57-492F-928D-22D5FC504CA1}" destId="{13475786-888C-4542-AE02-2495741F5A2E}" srcOrd="0" destOrd="0" presId="urn:microsoft.com/office/officeart/2005/8/layout/vList5"/>
    <dgm:cxn modelId="{9A234EAB-02D0-4878-875B-04CC522E5E64}" type="presParOf" srcId="{13475786-888C-4542-AE02-2495741F5A2E}" destId="{F14D324B-E342-4A15-9239-FC0402E97E1B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DB1C8E2-A191-47C8-BA92-991D583C9C50}" type="doc">
      <dgm:prSet loTypeId="urn:microsoft.com/office/officeart/2005/8/layout/hierarchy3" loCatId="hierarchy" qsTypeId="urn:microsoft.com/office/officeart/2005/8/quickstyle/simple1" qsCatId="simple" csTypeId="urn:microsoft.com/office/officeart/2005/8/colors/accent1_5" csCatId="accent1"/>
      <dgm:spPr/>
      <dgm:t>
        <a:bodyPr/>
        <a:lstStyle/>
        <a:p>
          <a:endParaRPr lang="ru-RU"/>
        </a:p>
      </dgm:t>
    </dgm:pt>
    <dgm:pt modelId="{48CE89A2-30CF-43D4-BB6A-2B2A7276DF76}">
      <dgm:prSet/>
      <dgm:spPr/>
      <dgm:t>
        <a:bodyPr/>
        <a:lstStyle/>
        <a:p>
          <a:pPr rtl="0"/>
          <a:r>
            <a:rPr lang="ru-RU" b="1" dirty="0" smtClean="0"/>
            <a:t>Эмульгаторы</a:t>
          </a:r>
          <a:r>
            <a:rPr lang="ru-RU" dirty="0" smtClean="0"/>
            <a:t> — вещества, обеспечивающие создание эмульсий из несмешивающихся жидкостей.</a:t>
          </a:r>
          <a:endParaRPr lang="ru-RU" dirty="0"/>
        </a:p>
      </dgm:t>
    </dgm:pt>
    <dgm:pt modelId="{754454AA-DC3F-4510-BFCF-AF2D5314DC91}" type="parTrans" cxnId="{0C9F6EA9-60AF-4E0D-9837-67F64C6504F5}">
      <dgm:prSet/>
      <dgm:spPr/>
      <dgm:t>
        <a:bodyPr/>
        <a:lstStyle/>
        <a:p>
          <a:endParaRPr lang="ru-RU"/>
        </a:p>
      </dgm:t>
    </dgm:pt>
    <dgm:pt modelId="{887C6611-75B5-4F62-B51F-00C346DFBCF4}" type="sibTrans" cxnId="{0C9F6EA9-60AF-4E0D-9837-67F64C6504F5}">
      <dgm:prSet/>
      <dgm:spPr/>
      <dgm:t>
        <a:bodyPr/>
        <a:lstStyle/>
        <a:p>
          <a:endParaRPr lang="ru-RU"/>
        </a:p>
      </dgm:t>
    </dgm:pt>
    <dgm:pt modelId="{D78B6355-73B8-43DE-A241-7227B1346FE0}" type="pres">
      <dgm:prSet presAssocID="{EDB1C8E2-A191-47C8-BA92-991D583C9C5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3386D7E-30F2-4B58-8F05-17B71D69C5C9}" type="pres">
      <dgm:prSet presAssocID="{48CE89A2-30CF-43D4-BB6A-2B2A7276DF76}" presName="root" presStyleCnt="0"/>
      <dgm:spPr/>
    </dgm:pt>
    <dgm:pt modelId="{D0D40057-C6D6-4AA7-9B95-E2FB687097A9}" type="pres">
      <dgm:prSet presAssocID="{48CE89A2-30CF-43D4-BB6A-2B2A7276DF76}" presName="rootComposite" presStyleCnt="0"/>
      <dgm:spPr/>
    </dgm:pt>
    <dgm:pt modelId="{E4AEF2B7-D9D7-46F4-A367-91C6309073FA}" type="pres">
      <dgm:prSet presAssocID="{48CE89A2-30CF-43D4-BB6A-2B2A7276DF76}" presName="rootText" presStyleLbl="node1" presStyleIdx="0" presStyleCnt="1"/>
      <dgm:spPr/>
      <dgm:t>
        <a:bodyPr/>
        <a:lstStyle/>
        <a:p>
          <a:endParaRPr lang="ru-RU"/>
        </a:p>
      </dgm:t>
    </dgm:pt>
    <dgm:pt modelId="{AFE50B55-13EF-4967-9127-008F106ECA02}" type="pres">
      <dgm:prSet presAssocID="{48CE89A2-30CF-43D4-BB6A-2B2A7276DF76}" presName="rootConnector" presStyleLbl="node1" presStyleIdx="0" presStyleCnt="1"/>
      <dgm:spPr/>
      <dgm:t>
        <a:bodyPr/>
        <a:lstStyle/>
        <a:p>
          <a:endParaRPr lang="ru-RU"/>
        </a:p>
      </dgm:t>
    </dgm:pt>
    <dgm:pt modelId="{DAE21E5D-EF84-41BF-A607-871B98AED663}" type="pres">
      <dgm:prSet presAssocID="{48CE89A2-30CF-43D4-BB6A-2B2A7276DF76}" presName="childShape" presStyleCnt="0"/>
      <dgm:spPr/>
    </dgm:pt>
  </dgm:ptLst>
  <dgm:cxnLst>
    <dgm:cxn modelId="{0C9F6EA9-60AF-4E0D-9837-67F64C6504F5}" srcId="{EDB1C8E2-A191-47C8-BA92-991D583C9C50}" destId="{48CE89A2-30CF-43D4-BB6A-2B2A7276DF76}" srcOrd="0" destOrd="0" parTransId="{754454AA-DC3F-4510-BFCF-AF2D5314DC91}" sibTransId="{887C6611-75B5-4F62-B51F-00C346DFBCF4}"/>
    <dgm:cxn modelId="{44C0BF50-6FD8-419D-A004-C4E45904BEF6}" type="presOf" srcId="{48CE89A2-30CF-43D4-BB6A-2B2A7276DF76}" destId="{AFE50B55-13EF-4967-9127-008F106ECA02}" srcOrd="1" destOrd="0" presId="urn:microsoft.com/office/officeart/2005/8/layout/hierarchy3"/>
    <dgm:cxn modelId="{2703493A-CD32-47E5-9570-5D4BB0EE7DC7}" type="presOf" srcId="{EDB1C8E2-A191-47C8-BA92-991D583C9C50}" destId="{D78B6355-73B8-43DE-A241-7227B1346FE0}" srcOrd="0" destOrd="0" presId="urn:microsoft.com/office/officeart/2005/8/layout/hierarchy3"/>
    <dgm:cxn modelId="{D9BBB6B1-4D0A-46DC-9D40-C4BF9602B47B}" type="presOf" srcId="{48CE89A2-30CF-43D4-BB6A-2B2A7276DF76}" destId="{E4AEF2B7-D9D7-46F4-A367-91C6309073FA}" srcOrd="0" destOrd="0" presId="urn:microsoft.com/office/officeart/2005/8/layout/hierarchy3"/>
    <dgm:cxn modelId="{F965DF67-A863-4391-BE62-FD6BA1B59D43}" type="presParOf" srcId="{D78B6355-73B8-43DE-A241-7227B1346FE0}" destId="{13386D7E-30F2-4B58-8F05-17B71D69C5C9}" srcOrd="0" destOrd="0" presId="urn:microsoft.com/office/officeart/2005/8/layout/hierarchy3"/>
    <dgm:cxn modelId="{ACD91A3B-02C5-4828-AADF-72689D3FE306}" type="presParOf" srcId="{13386D7E-30F2-4B58-8F05-17B71D69C5C9}" destId="{D0D40057-C6D6-4AA7-9B95-E2FB687097A9}" srcOrd="0" destOrd="0" presId="urn:microsoft.com/office/officeart/2005/8/layout/hierarchy3"/>
    <dgm:cxn modelId="{9FCD1806-F607-44D4-93A9-2936227DCB9A}" type="presParOf" srcId="{D0D40057-C6D6-4AA7-9B95-E2FB687097A9}" destId="{E4AEF2B7-D9D7-46F4-A367-91C6309073FA}" srcOrd="0" destOrd="0" presId="urn:microsoft.com/office/officeart/2005/8/layout/hierarchy3"/>
    <dgm:cxn modelId="{BB7B3571-D1B5-45ED-8D2D-D52FE0F0C685}" type="presParOf" srcId="{D0D40057-C6D6-4AA7-9B95-E2FB687097A9}" destId="{AFE50B55-13EF-4967-9127-008F106ECA02}" srcOrd="1" destOrd="0" presId="urn:microsoft.com/office/officeart/2005/8/layout/hierarchy3"/>
    <dgm:cxn modelId="{0D569AF6-36E0-4B9B-9108-DD737380F218}" type="presParOf" srcId="{13386D7E-30F2-4B58-8F05-17B71D69C5C9}" destId="{DAE21E5D-EF84-41BF-A607-871B98AED663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14D324B-E342-4A15-9239-FC0402E97E1B}">
      <dsp:nvSpPr>
        <dsp:cNvPr id="0" name=""/>
        <dsp:cNvSpPr/>
      </dsp:nvSpPr>
      <dsp:spPr>
        <a:xfrm>
          <a:off x="2230" y="0"/>
          <a:ext cx="4567538" cy="22145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Роторно-пульсационный аппарат (РПА) нашёл широкое применение в целлюлозно-бумажной промышленности</a:t>
          </a:r>
          <a:r>
            <a:rPr lang="en-US" sz="2500" kern="1200" dirty="0" smtClean="0"/>
            <a:t> </a:t>
          </a:r>
          <a:r>
            <a:rPr lang="ru-RU" sz="2500" kern="1200" dirty="0" smtClean="0"/>
            <a:t>для подготовки</a:t>
          </a:r>
          <a:r>
            <a:rPr lang="en-US" sz="2500" kern="1200" dirty="0" smtClean="0"/>
            <a:t>:</a:t>
          </a:r>
          <a:r>
            <a:rPr lang="ru-RU" sz="2500" kern="1200" dirty="0" smtClean="0"/>
            <a:t> </a:t>
          </a:r>
          <a:endParaRPr lang="ru-RU" sz="2500" kern="1200" dirty="0"/>
        </a:p>
      </dsp:txBody>
      <dsp:txXfrm>
        <a:off x="2230" y="0"/>
        <a:ext cx="4567538" cy="2214578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4AEF2B7-D9D7-46F4-A367-91C6309073FA}">
      <dsp:nvSpPr>
        <dsp:cNvPr id="0" name=""/>
        <dsp:cNvSpPr/>
      </dsp:nvSpPr>
      <dsp:spPr>
        <a:xfrm>
          <a:off x="23440" y="293"/>
          <a:ext cx="2953483" cy="147674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Эмульгаторы</a:t>
          </a:r>
          <a:r>
            <a:rPr lang="ru-RU" sz="1900" kern="1200" dirty="0" smtClean="0"/>
            <a:t> — вещества, обеспечивающие создание эмульсий из несмешивающихся жидкостей.</a:t>
          </a:r>
          <a:endParaRPr lang="ru-RU" sz="1900" kern="1200" dirty="0"/>
        </a:p>
      </dsp:txBody>
      <dsp:txXfrm>
        <a:off x="23440" y="293"/>
        <a:ext cx="2953483" cy="14767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B6BD48-FD72-4371-AE39-8A67F35F44DA}" type="datetimeFigureOut">
              <a:rPr lang="ru-RU" smtClean="0"/>
              <a:pPr/>
              <a:t>13.02.2012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606D04-6D7B-4C9E-943C-3EE764306FA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06D04-6D7B-4C9E-943C-3EE764306FAC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0B966-EF4A-4F22-9921-4E7D1AE73182}" type="datetimeFigureOut">
              <a:rPr lang="ru-RU" smtClean="0"/>
              <a:pPr/>
              <a:t>13.02.2012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EAD28-17E8-4565-ADA4-FFD9F3E233D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0B966-EF4A-4F22-9921-4E7D1AE73182}" type="datetimeFigureOut">
              <a:rPr lang="ru-RU" smtClean="0"/>
              <a:pPr/>
              <a:t>13.02.2012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EAD28-17E8-4565-ADA4-FFD9F3E233D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0B966-EF4A-4F22-9921-4E7D1AE73182}" type="datetimeFigureOut">
              <a:rPr lang="ru-RU" smtClean="0"/>
              <a:pPr/>
              <a:t>13.02.2012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EAD28-17E8-4565-ADA4-FFD9F3E233D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0B966-EF4A-4F22-9921-4E7D1AE73182}" type="datetimeFigureOut">
              <a:rPr lang="ru-RU" smtClean="0"/>
              <a:pPr/>
              <a:t>13.02.2012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EAD28-17E8-4565-ADA4-FFD9F3E233D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0B966-EF4A-4F22-9921-4E7D1AE73182}" type="datetimeFigureOut">
              <a:rPr lang="ru-RU" smtClean="0"/>
              <a:pPr/>
              <a:t>13.02.2012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EAD28-17E8-4565-ADA4-FFD9F3E233D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0B966-EF4A-4F22-9921-4E7D1AE73182}" type="datetimeFigureOut">
              <a:rPr lang="ru-RU" smtClean="0"/>
              <a:pPr/>
              <a:t>13.02.2012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EAD28-17E8-4565-ADA4-FFD9F3E233D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0B966-EF4A-4F22-9921-4E7D1AE73182}" type="datetimeFigureOut">
              <a:rPr lang="ru-RU" smtClean="0"/>
              <a:pPr/>
              <a:t>13.02.2012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EAD28-17E8-4565-ADA4-FFD9F3E233D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0B966-EF4A-4F22-9921-4E7D1AE73182}" type="datetimeFigureOut">
              <a:rPr lang="ru-RU" smtClean="0"/>
              <a:pPr/>
              <a:t>13.02.2012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EAD28-17E8-4565-ADA4-FFD9F3E233D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0B966-EF4A-4F22-9921-4E7D1AE73182}" type="datetimeFigureOut">
              <a:rPr lang="ru-RU" smtClean="0"/>
              <a:pPr/>
              <a:t>13.02.2012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EAD28-17E8-4565-ADA4-FFD9F3E233D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0B966-EF4A-4F22-9921-4E7D1AE73182}" type="datetimeFigureOut">
              <a:rPr lang="ru-RU" smtClean="0"/>
              <a:pPr/>
              <a:t>13.02.2012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EAD28-17E8-4565-ADA4-FFD9F3E233D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0B966-EF4A-4F22-9921-4E7D1AE73182}" type="datetimeFigureOut">
              <a:rPr lang="ru-RU" smtClean="0"/>
              <a:pPr/>
              <a:t>13.02.2012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EAD28-17E8-4565-ADA4-FFD9F3E233D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20B966-EF4A-4F22-9921-4E7D1AE73182}" type="datetimeFigureOut">
              <a:rPr lang="ru-RU" smtClean="0"/>
              <a:pPr/>
              <a:t>13.02.2012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7EAD28-17E8-4565-ADA4-FFD9F3E233D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21.jpe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22.jpeg"/><Relationship Id="rId9" Type="http://schemas.microsoft.com/office/2007/relationships/diagramDrawing" Target="../diagrams/drawing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7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microsoft.com/office/2007/relationships/diagramDrawing" Target="../diagrams/drawing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ictu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14346" y="0"/>
            <a:ext cx="9143999" cy="6858000"/>
          </a:xfrm>
          <a:prstGeom prst="rect">
            <a:avLst/>
          </a:prstGeom>
        </p:spPr>
      </p:pic>
      <p:pic>
        <p:nvPicPr>
          <p:cNvPr id="7" name="Рисунок 6" descr="Labe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7543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2143116"/>
            <a:ext cx="49292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РОТОРНО-ПУЛЬСАЦИОННЫЕ АППАРАТЫ.</a:t>
            </a:r>
            <a:endParaRPr lang="ru-RU" sz="3200" b="1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47b.jpg"/>
          <p:cNvPicPr>
            <a:picLocks noChangeAspect="1"/>
          </p:cNvPicPr>
          <p:nvPr/>
        </p:nvPicPr>
        <p:blipFill>
          <a:blip r:embed="rId2" cstate="print">
            <a:lum bright="30000"/>
          </a:blip>
          <a:stretch>
            <a:fillRect/>
          </a:stretch>
        </p:blipFill>
        <p:spPr>
          <a:xfrm>
            <a:off x="0" y="1"/>
            <a:ext cx="8929717" cy="2577962"/>
          </a:xfrm>
          <a:prstGeom prst="rect">
            <a:avLst/>
          </a:prstGeom>
          <a:effectLst>
            <a:outerShdw blurRad="50800" dist="50800" dir="5400000" algn="ctr" rotWithShape="0">
              <a:srgbClr val="FFCC00">
                <a:alpha val="45098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Технологическая схема получения парафиновой эмульсии для проклейки    твердых древесноволокнистых плит с помощью роторных аппаратов, внедренная на Сокольском ЦБК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промышленное внедрение 003"/>
          <p:cNvPicPr>
            <a:picLocks noGrp="1"/>
          </p:cNvPicPr>
          <p:nvPr>
            <p:ph idx="1"/>
          </p:nvPr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2714612" y="2786034"/>
            <a:ext cx="6143668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715108" y="2786058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1 - эмульгатор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715108" y="3214686"/>
            <a:ext cx="12891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2 - мерник;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715108" y="3643314"/>
            <a:ext cx="24288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3 - роторный аппарат;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715108" y="4071942"/>
            <a:ext cx="1944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4 - расходный бак</a:t>
            </a:r>
            <a:endParaRPr lang="ru-RU" dirty="0"/>
          </a:p>
        </p:txBody>
      </p:sp>
      <p:pic>
        <p:nvPicPr>
          <p:cNvPr id="12" name="Рисунок 11" descr="0493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2643182"/>
            <a:ext cx="2428875" cy="1285884"/>
          </a:xfrm>
          <a:prstGeom prst="rect">
            <a:avLst/>
          </a:prstGeom>
        </p:spPr>
      </p:pic>
      <p:graphicFrame>
        <p:nvGraphicFramePr>
          <p:cNvPr id="16" name="Схема 15"/>
          <p:cNvGraphicFramePr/>
          <p:nvPr/>
        </p:nvGraphicFramePr>
        <p:xfrm>
          <a:off x="0" y="5380672"/>
          <a:ext cx="3000364" cy="1477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0" y="3786190"/>
            <a:ext cx="307180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Парафин</a:t>
            </a:r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 — воскоподобное вещество, смесь предельных углеводородов.</a:t>
            </a:r>
            <a:endParaRPr lang="ru-RU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5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7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mph" presetSubtype="1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3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44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45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/>
      <p:bldP spid="9" grpId="0"/>
      <p:bldP spid="10" grpId="0"/>
      <p:bldP spid="11" grpId="0"/>
      <p:bldP spid="13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142852"/>
            <a:ext cx="8715436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Таким образом, применение роторных аппаратов в технологии</a:t>
            </a:r>
            <a:b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</a:br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приготовления проклеивающих составов позволяет</a:t>
            </a:r>
            <a:r>
              <a:rPr 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:</a:t>
            </a:r>
          </a:p>
          <a:p>
            <a:pPr marL="263525" indent="-263525">
              <a:lnSpc>
                <a:spcPct val="200000"/>
              </a:lnSpc>
              <a:buFont typeface="Wingdings" pitchFamily="2" charset="2"/>
              <a:buChar char="Ø"/>
            </a:pPr>
            <a:r>
              <a:rPr lang="ru-RU" dirty="0" smtClean="0"/>
              <a:t>повысить качество проклейки бумаги, картона и ДВП</a:t>
            </a:r>
            <a:r>
              <a:rPr lang="en-US" dirty="0" smtClean="0"/>
              <a:t>;</a:t>
            </a:r>
          </a:p>
          <a:p>
            <a:pPr marL="263525" indent="-263525">
              <a:lnSpc>
                <a:spcPct val="200000"/>
              </a:lnSpc>
              <a:buFont typeface="Wingdings" pitchFamily="2" charset="2"/>
              <a:buChar char="Ø"/>
            </a:pPr>
            <a:r>
              <a:rPr lang="ru-RU" dirty="0" smtClean="0"/>
              <a:t>снизить удельный расход</a:t>
            </a:r>
            <a:r>
              <a:rPr lang="en-US" dirty="0" smtClean="0"/>
              <a:t> </a:t>
            </a:r>
            <a:r>
              <a:rPr lang="ru-RU" dirty="0" smtClean="0"/>
              <a:t>проклеивающих материалов</a:t>
            </a:r>
            <a:r>
              <a:rPr lang="en-US" dirty="0" smtClean="0"/>
              <a:t>;</a:t>
            </a:r>
          </a:p>
          <a:p>
            <a:pPr marL="263525" indent="-263525">
              <a:lnSpc>
                <a:spcPct val="200000"/>
              </a:lnSpc>
              <a:buFont typeface="Wingdings" pitchFamily="2" charset="2"/>
              <a:buChar char="Ø"/>
            </a:pPr>
            <a:r>
              <a:rPr lang="ru-RU" dirty="0" smtClean="0"/>
              <a:t>получить высококачественные клеи как</a:t>
            </a:r>
            <a:r>
              <a:rPr lang="en-US" dirty="0" smtClean="0"/>
              <a:t> </a:t>
            </a:r>
            <a:r>
              <a:rPr lang="ru-RU" dirty="0" smtClean="0"/>
              <a:t>из отдельных видов канифоли, так и их </a:t>
            </a:r>
            <a:r>
              <a:rPr lang="en-US" dirty="0" smtClean="0"/>
              <a:t> </a:t>
            </a:r>
            <a:r>
              <a:rPr lang="ru-RU" dirty="0" smtClean="0"/>
              <a:t>композиции</a:t>
            </a:r>
            <a:r>
              <a:rPr lang="en-US" dirty="0" smtClean="0"/>
              <a:t>;</a:t>
            </a:r>
          </a:p>
          <a:p>
            <a:pPr marL="263525" indent="-263525">
              <a:lnSpc>
                <a:spcPct val="200000"/>
              </a:lnSpc>
              <a:buFont typeface="Wingdings" pitchFamily="2" charset="2"/>
              <a:buChar char="Ø"/>
            </a:pPr>
            <a:r>
              <a:rPr lang="ru-RU" dirty="0" smtClean="0"/>
              <a:t>повысить эффективность использования проклеивающих материалов</a:t>
            </a:r>
            <a:r>
              <a:rPr lang="en-US" dirty="0" smtClean="0"/>
              <a:t>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3" name="Рисунок 2" descr="20073147294_cardboar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4071942"/>
            <a:ext cx="2414799" cy="1785950"/>
          </a:xfrm>
          <a:prstGeom prst="rect">
            <a:avLst/>
          </a:prstGeom>
        </p:spPr>
      </p:pic>
      <p:pic>
        <p:nvPicPr>
          <p:cNvPr id="5" name="Рисунок 4" descr="20073147294_cardboar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388" y="3929066"/>
            <a:ext cx="2064209" cy="2219025"/>
          </a:xfrm>
          <a:prstGeom prst="rect">
            <a:avLst/>
          </a:prstGeom>
        </p:spPr>
      </p:pic>
      <p:pic>
        <p:nvPicPr>
          <p:cNvPr id="6" name="Рисунок 5" descr="-BPEMERSON210_240_42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57554" y="4000504"/>
            <a:ext cx="1905000" cy="1905000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301038" cy="1143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ПРЕЗЕНТАЦИЯ ЗАВЕРШЕНА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714488"/>
            <a:ext cx="8286808" cy="4411675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СПАСИБО  ЗА  ПРОСМОТР!</a:t>
            </a:r>
            <a:endParaRPr lang="ru-RU" dirty="0"/>
          </a:p>
        </p:txBody>
      </p:sp>
      <p:pic>
        <p:nvPicPr>
          <p:cNvPr id="6" name="Рисунок 5" descr="Labe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103620"/>
            <a:ext cx="9144000" cy="754380"/>
          </a:xfrm>
          <a:prstGeom prst="rect">
            <a:avLst/>
          </a:prstGeom>
        </p:spPr>
      </p:pic>
      <p:pic>
        <p:nvPicPr>
          <p:cNvPr id="7" name="Рисунок 6" descr="Labe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54380"/>
          </a:xfrm>
          <a:prstGeom prst="rect">
            <a:avLst/>
          </a:prstGeom>
        </p:spPr>
      </p:pic>
      <p:pic>
        <p:nvPicPr>
          <p:cNvPr id="1026" name="Picture 2" descr="C:\Program Files (x86)\Microsoft Office\MEDIA\CAGCAT10\j0301252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785926"/>
            <a:ext cx="3857652" cy="3298913"/>
          </a:xfrm>
          <a:prstGeom prst="rect">
            <a:avLst/>
          </a:prstGeom>
          <a:noFill/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888.jpg"/>
          <p:cNvPicPr>
            <a:picLocks noChangeAspect="1"/>
          </p:cNvPicPr>
          <p:nvPr/>
        </p:nvPicPr>
        <p:blipFill>
          <a:blip r:embed="rId2" cstate="print">
            <a:lum bright="20000"/>
          </a:blip>
          <a:stretch>
            <a:fillRect/>
          </a:stretch>
        </p:blipFill>
        <p:spPr>
          <a:xfrm>
            <a:off x="47604" y="0"/>
            <a:ext cx="9096396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572560" cy="649306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Глава 1.  ПРИМЕНЕНИЕ РОТОРНО-ПУЛЬСАЦИОННОГО АППАРАТА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1071546"/>
            <a:ext cx="4400552" cy="469106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ru-RU" sz="1800" b="1" dirty="0" smtClean="0"/>
              <a:t>Роторно-пульсационный аппарат (РПА) относится к многофункциональному, универсальному оборудованию.</a:t>
            </a:r>
          </a:p>
          <a:p>
            <a:r>
              <a:rPr lang="ru-RU" sz="1800" b="1" dirty="0" smtClean="0"/>
              <a:t> </a:t>
            </a:r>
            <a:r>
              <a:rPr lang="ru-RU" sz="1800" b="1" u="sng" dirty="0" smtClean="0"/>
              <a:t>Он применяется в</a:t>
            </a:r>
            <a:r>
              <a:rPr lang="en-US" sz="1800" b="1" u="sng" dirty="0" smtClean="0"/>
              <a:t>:</a:t>
            </a:r>
          </a:p>
          <a:p>
            <a:pPr marL="354013" indent="-354013">
              <a:buFont typeface="Wingdings" pitchFamily="2" charset="2"/>
              <a:buChar char="§"/>
            </a:pPr>
            <a:r>
              <a:rPr lang="ru-RU" sz="1800" b="1" dirty="0" smtClean="0"/>
              <a:t>Пищевой</a:t>
            </a:r>
            <a:r>
              <a:rPr lang="en-US" sz="1800" b="1" dirty="0" smtClean="0"/>
              <a:t>;</a:t>
            </a:r>
            <a:r>
              <a:rPr lang="ru-RU" sz="1800" b="1" dirty="0" smtClean="0"/>
              <a:t> </a:t>
            </a:r>
            <a:endParaRPr lang="en-US" sz="1800" b="1" dirty="0" smtClean="0"/>
          </a:p>
          <a:p>
            <a:pPr marL="354013" indent="-354013">
              <a:buFont typeface="Wingdings" pitchFamily="2" charset="2"/>
              <a:buChar char="§"/>
            </a:pPr>
            <a:r>
              <a:rPr lang="ru-RU" sz="1800" b="1" dirty="0" smtClean="0"/>
              <a:t>Фармацевтической</a:t>
            </a:r>
            <a:r>
              <a:rPr lang="en-US" sz="1800" b="1" dirty="0" smtClean="0"/>
              <a:t>;</a:t>
            </a:r>
            <a:r>
              <a:rPr lang="ru-RU" sz="1800" b="1" dirty="0" smtClean="0"/>
              <a:t> </a:t>
            </a:r>
            <a:endParaRPr lang="en-US" sz="1800" b="1" dirty="0" smtClean="0"/>
          </a:p>
          <a:p>
            <a:pPr marL="354013" indent="-354013">
              <a:buFont typeface="Wingdings" pitchFamily="2" charset="2"/>
              <a:buChar char="§"/>
            </a:pPr>
            <a:r>
              <a:rPr lang="ru-RU" sz="1800" b="1" dirty="0" smtClean="0"/>
              <a:t>Косметической</a:t>
            </a:r>
            <a:r>
              <a:rPr lang="en-US" sz="1800" b="1" dirty="0" smtClean="0"/>
              <a:t>;</a:t>
            </a:r>
          </a:p>
          <a:p>
            <a:pPr marL="354013" indent="-354013">
              <a:buFont typeface="Wingdings" pitchFamily="2" charset="2"/>
              <a:buChar char="§"/>
            </a:pPr>
            <a:r>
              <a:rPr lang="ru-RU" sz="1800" b="1" dirty="0" smtClean="0"/>
              <a:t>Химической</a:t>
            </a:r>
            <a:r>
              <a:rPr lang="en-US" sz="1800" b="1" dirty="0" smtClean="0"/>
              <a:t>;</a:t>
            </a:r>
          </a:p>
          <a:p>
            <a:pPr marL="354013" indent="-354013">
              <a:buFont typeface="Wingdings" pitchFamily="2" charset="2"/>
              <a:buChar char="§"/>
            </a:pPr>
            <a:r>
              <a:rPr lang="ru-RU" sz="1800" b="1" dirty="0" smtClean="0"/>
              <a:t>Нефтеперерабатывающей</a:t>
            </a:r>
            <a:r>
              <a:rPr lang="en-US" sz="1800" b="1" dirty="0" smtClean="0"/>
              <a:t>;</a:t>
            </a:r>
            <a:r>
              <a:rPr lang="ru-RU" sz="1800" b="1" dirty="0" smtClean="0"/>
              <a:t>  </a:t>
            </a:r>
            <a:endParaRPr lang="en-US" sz="1800" b="1" dirty="0" smtClean="0"/>
          </a:p>
          <a:p>
            <a:pPr marL="354013" indent="-354013">
              <a:buFont typeface="Wingdings" pitchFamily="2" charset="2"/>
              <a:buChar char="§"/>
            </a:pPr>
            <a:r>
              <a:rPr lang="ru-RU" sz="1800" b="1" dirty="0" smtClean="0"/>
              <a:t>Целлюлозно-бумажной промышленности (ЦБП). </a:t>
            </a:r>
          </a:p>
          <a:p>
            <a:pPr marL="354013" indent="-354013">
              <a:buFont typeface="Wingdings" pitchFamily="2" charset="2"/>
              <a:buChar char="§"/>
            </a:pPr>
            <a:endParaRPr lang="en-US" sz="1800" b="1" dirty="0" smtClean="0"/>
          </a:p>
          <a:p>
            <a:r>
              <a:rPr lang="ru-RU" sz="1800" b="1" u="sng" dirty="0" smtClean="0"/>
              <a:t>В нём осуществляются процессы</a:t>
            </a:r>
            <a:r>
              <a:rPr lang="en-US" sz="1800" b="1" u="sng" dirty="0" smtClean="0"/>
              <a:t>:</a:t>
            </a:r>
            <a:endParaRPr lang="ru-RU" sz="1800" b="1" u="sng" dirty="0" smtClean="0"/>
          </a:p>
          <a:p>
            <a:pPr marL="354013" indent="366713">
              <a:buFont typeface="Wingdings" pitchFamily="2" charset="2"/>
              <a:buChar char="q"/>
              <a:tabLst>
                <a:tab pos="354013" algn="l"/>
              </a:tabLst>
            </a:pPr>
            <a:r>
              <a:rPr lang="ru-RU" sz="1800" b="1" dirty="0" smtClean="0"/>
              <a:t>Диспергирования</a:t>
            </a:r>
            <a:r>
              <a:rPr lang="en-US" sz="1800" b="1" dirty="0" smtClean="0"/>
              <a:t>;</a:t>
            </a:r>
          </a:p>
          <a:p>
            <a:pPr marL="354013" indent="366713">
              <a:buFont typeface="Wingdings" pitchFamily="2" charset="2"/>
              <a:buChar char="q"/>
              <a:tabLst>
                <a:tab pos="354013" algn="l"/>
              </a:tabLst>
            </a:pPr>
            <a:r>
              <a:rPr lang="ru-RU" sz="1800" b="1" dirty="0" smtClean="0"/>
              <a:t>Измельчения</a:t>
            </a:r>
            <a:r>
              <a:rPr lang="en-US" sz="1800" b="1" dirty="0" smtClean="0"/>
              <a:t>;</a:t>
            </a:r>
          </a:p>
          <a:p>
            <a:pPr marL="354013" indent="366713">
              <a:buFont typeface="Wingdings" pitchFamily="2" charset="2"/>
              <a:buChar char="q"/>
              <a:tabLst>
                <a:tab pos="354013" algn="l"/>
              </a:tabLst>
            </a:pPr>
            <a:r>
              <a:rPr lang="ru-RU" sz="1800" b="1" dirty="0" smtClean="0"/>
              <a:t>Гомогенизации</a:t>
            </a:r>
            <a:r>
              <a:rPr lang="en-US" sz="1800" b="1" dirty="0" smtClean="0"/>
              <a:t>;</a:t>
            </a:r>
          </a:p>
          <a:p>
            <a:pPr marL="354013" indent="366713">
              <a:buFont typeface="Wingdings" pitchFamily="2" charset="2"/>
              <a:buChar char="q"/>
              <a:tabLst>
                <a:tab pos="354013" algn="l"/>
              </a:tabLst>
            </a:pPr>
            <a:r>
              <a:rPr lang="ru-RU" sz="1800" b="1" dirty="0" smtClean="0"/>
              <a:t>Перекачивания.</a:t>
            </a:r>
          </a:p>
          <a:p>
            <a:endParaRPr lang="ru-RU" dirty="0"/>
          </a:p>
        </p:txBody>
      </p:sp>
      <p:pic>
        <p:nvPicPr>
          <p:cNvPr id="6" name="Рисунок 5" descr="Cavitat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52920" y="4357694"/>
            <a:ext cx="4591080" cy="2286016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pic>
      <p:pic>
        <p:nvPicPr>
          <p:cNvPr id="7" name="Рисунок 6" descr="rp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1500174"/>
            <a:ext cx="2857500" cy="2857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86116" y="1571612"/>
            <a:ext cx="2500330" cy="92333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приготовления фруктовых пюре, майонезов, йогуртов.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286116" y="2214554"/>
            <a:ext cx="2571768" cy="147732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Изготовление шампуней</a:t>
            </a:r>
            <a:r>
              <a:rPr lang="ru-RU" dirty="0" smtClean="0"/>
              <a:t>, кремов, эмульсий, лекарственных препаратов.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286116" y="3000372"/>
            <a:ext cx="2571768" cy="92333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Приготовление лакокрасочных материалов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071538" y="2357430"/>
            <a:ext cx="6858048" cy="317009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Условное обозначение РПА-1,5-5(,55,55А)-К-У3</a:t>
            </a:r>
            <a:r>
              <a:rPr lang="ru-RU" sz="2000" dirty="0" smtClean="0"/>
              <a:t>, где:</a:t>
            </a:r>
            <a:br>
              <a:rPr lang="ru-RU" sz="2000" dirty="0" smtClean="0"/>
            </a:br>
            <a:r>
              <a:rPr lang="ru-RU" sz="2000" dirty="0" smtClean="0"/>
              <a:t>РПА - роторно-пульсационный аппарат</a:t>
            </a:r>
            <a:r>
              <a:rPr lang="en-US" sz="2000" dirty="0" smtClean="0"/>
              <a:t>;</a:t>
            </a:r>
            <a:r>
              <a:rPr lang="ru-RU" sz="2000" dirty="0" smtClean="0"/>
              <a:t>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1,5 - подача, м3/ч</a:t>
            </a:r>
            <a:r>
              <a:rPr lang="ru-RU" sz="2000" dirty="0" smtClean="0"/>
              <a:t>, (испытания на воде); 5 - условное обозначение одинарного торцового уплотнения; 55 - условное обозначение двойного торцового уплотнения, с подводом охлаждающей жидкости от магистрали; 55А - условное обозначение двойного торцового уплотнения с бачком для автономной затворной жидкости; К - материал проточной части (12Х18Н10Т), У3 - климатическое исполнение и категория размещения при эксплуатации</a:t>
            </a:r>
            <a:endParaRPr lang="ru-RU" sz="2000" dirty="0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71636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Диспергирование бумажной массы в роторно-пульсационном аппарате</a:t>
            </a:r>
            <a:r>
              <a:rPr lang="ru-RU" sz="2800" i="1" dirty="0" smtClean="0"/>
              <a:t/>
            </a:r>
            <a:br>
              <a:rPr lang="ru-RU" sz="2800" i="1" dirty="0" smtClean="0"/>
            </a:br>
            <a:endParaRPr lang="ru-RU" sz="2800" dirty="0"/>
          </a:p>
        </p:txBody>
      </p:sp>
      <p:graphicFrame>
        <p:nvGraphicFramePr>
          <p:cNvPr id="7" name="Схема 6"/>
          <p:cNvGraphicFramePr/>
          <p:nvPr/>
        </p:nvGraphicFramePr>
        <p:xfrm>
          <a:off x="0" y="1285860"/>
          <a:ext cx="4572000" cy="22145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14282" y="3571876"/>
            <a:ext cx="4286280" cy="258532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54013" lvl="0" indent="-354013">
              <a:buFont typeface="Courier New" pitchFamily="49" charset="0"/>
              <a:buChar char="o"/>
            </a:pPr>
            <a:r>
              <a:rPr lang="ru-RU" sz="2400" dirty="0" smtClean="0"/>
              <a:t>химикатов</a:t>
            </a:r>
            <a:r>
              <a:rPr lang="en-US" sz="2400" dirty="0" smtClean="0"/>
              <a:t>;</a:t>
            </a:r>
            <a:r>
              <a:rPr lang="ru-RU" sz="2400" dirty="0" smtClean="0"/>
              <a:t> </a:t>
            </a:r>
            <a:endParaRPr lang="en-US" sz="2400" dirty="0" smtClean="0"/>
          </a:p>
          <a:p>
            <a:pPr marL="354013" lvl="0" indent="-354013">
              <a:buFont typeface="Courier New" pitchFamily="49" charset="0"/>
              <a:buChar char="o"/>
            </a:pPr>
            <a:r>
              <a:rPr lang="ru-RU" sz="2400" dirty="0" smtClean="0"/>
              <a:t>красителей</a:t>
            </a:r>
            <a:r>
              <a:rPr lang="en-US" sz="2400" dirty="0" smtClean="0"/>
              <a:t>;</a:t>
            </a:r>
          </a:p>
          <a:p>
            <a:pPr marL="354013" lvl="0" indent="-354013">
              <a:buFont typeface="Courier New" pitchFamily="49" charset="0"/>
              <a:buChar char="o"/>
            </a:pPr>
            <a:r>
              <a:rPr lang="ru-RU" sz="2400" dirty="0" smtClean="0"/>
              <a:t>наполнителей</a:t>
            </a:r>
            <a:r>
              <a:rPr lang="en-US" sz="2400" dirty="0" smtClean="0"/>
              <a:t>;</a:t>
            </a:r>
          </a:p>
          <a:p>
            <a:pPr marL="354013" lvl="0" indent="-354013">
              <a:buFont typeface="Courier New" pitchFamily="49" charset="0"/>
              <a:buChar char="o"/>
            </a:pPr>
            <a:r>
              <a:rPr lang="ru-RU" sz="2400" dirty="0" smtClean="0"/>
              <a:t>проклеивающих составов</a:t>
            </a:r>
            <a:r>
              <a:rPr lang="en-US" sz="2400" dirty="0" smtClean="0"/>
              <a:t>;</a:t>
            </a:r>
          </a:p>
          <a:p>
            <a:pPr marL="354013" lvl="0" indent="-354013">
              <a:buFont typeface="Courier New" pitchFamily="49" charset="0"/>
              <a:buChar char="o"/>
            </a:pPr>
            <a:r>
              <a:rPr lang="ru-RU" sz="2400" dirty="0" smtClean="0"/>
              <a:t>для диспергирования бумажной массы. </a:t>
            </a: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786314" y="1142984"/>
            <a:ext cx="3500462" cy="92333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Роторно-пульсационный аппарат нашёл широкое применение в подготовке макулатурной массы.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14282" y="4000504"/>
            <a:ext cx="42862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ДЕФИБРАТОР</a:t>
            </a:r>
            <a:r>
              <a:rPr lang="ru-RU" dirty="0" smtClean="0"/>
              <a:t> (от лат. </a:t>
            </a:r>
            <a:r>
              <a:rPr lang="ru-RU" dirty="0" err="1" smtClean="0"/>
              <a:t>fibra</a:t>
            </a:r>
            <a:r>
              <a:rPr lang="ru-RU" dirty="0" smtClean="0"/>
              <a:t> - волокно) - устройство для получения древесной массы истиранием пропаренной щепы между металлическими дисками, один из которых вращается.</a:t>
            </a:r>
            <a:endParaRPr lang="ru-RU" dirty="0"/>
          </a:p>
        </p:txBody>
      </p:sp>
      <p:pic>
        <p:nvPicPr>
          <p:cNvPr id="11" name="Рисунок 10" descr="rdk50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00628" y="2143116"/>
            <a:ext cx="3714776" cy="471488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643438" y="2143116"/>
            <a:ext cx="1571636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err="1" smtClean="0"/>
              <a:t>Энтштиппер</a:t>
            </a:r>
            <a:endParaRPr lang="ru-RU" dirty="0"/>
          </a:p>
        </p:txBody>
      </p:sp>
      <p:pic>
        <p:nvPicPr>
          <p:cNvPr id="13" name="Рисунок 12" descr="рлабороторный стенд 055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3439" y="2571745"/>
            <a:ext cx="2143140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6786578" y="2643182"/>
            <a:ext cx="20002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Рис.8 Роторный диск гарнитуры с перфорацией для </a:t>
            </a:r>
            <a:r>
              <a:rPr lang="ru-RU" dirty="0" err="1" smtClean="0"/>
              <a:t>энтштипперов</a:t>
            </a:r>
            <a:r>
              <a:rPr lang="ru-RU" dirty="0" smtClean="0"/>
              <a:t> 		</a:t>
            </a:r>
            <a:endParaRPr lang="ru-RU" dirty="0"/>
          </a:p>
        </p:txBody>
      </p:sp>
      <p:pic>
        <p:nvPicPr>
          <p:cNvPr id="15" name="Рисунок 14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0" y="4643446"/>
            <a:ext cx="240030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7036579" y="4214818"/>
            <a:ext cx="210742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Рис .9 Схема </a:t>
            </a:r>
            <a:r>
              <a:rPr lang="ru-RU" dirty="0" err="1" smtClean="0"/>
              <a:t>энтштиппера</a:t>
            </a:r>
            <a:r>
              <a:rPr lang="ru-RU" dirty="0" smtClean="0"/>
              <a:t>: </a:t>
            </a:r>
          </a:p>
          <a:p>
            <a:r>
              <a:rPr lang="ru-RU" dirty="0" smtClean="0"/>
              <a:t>1- корпус; 2-ротор; 3-роторные кольца; 4- статорные кольца; 5, 6 - входной патрубок и выходной</a:t>
            </a:r>
          </a:p>
          <a:p>
            <a:endParaRPr lang="ru-RU" dirty="0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4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6" presetClass="exit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4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6" presetClass="exit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6" presetClass="exit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55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6" presetClass="exit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58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6" presetClass="exit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1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78" dur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83" dur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8" grpId="0" build="allAtOnce" animBg="1"/>
      <p:bldP spid="9" grpId="0" animBg="1"/>
      <p:bldP spid="10" grpId="0"/>
      <p:bldP spid="10" grpId="1"/>
      <p:bldP spid="12" grpId="0" animBg="1"/>
      <p:bldP spid="14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100013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  Определение конструктивных параметров роторно-пульсационного аппарата</a:t>
            </a:r>
            <a:r>
              <a:rPr lang="ru-RU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9" name="Рисунок 18" descr="рис для защиты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643438" y="1428736"/>
            <a:ext cx="4500562" cy="3214710"/>
          </a:xfrm>
          <a:prstGeom prst="rect">
            <a:avLst/>
          </a:prstGeom>
          <a:noFill/>
        </p:spPr>
      </p:pic>
      <p:sp>
        <p:nvSpPr>
          <p:cNvPr id="26" name="TextBox 25"/>
          <p:cNvSpPr txBox="1"/>
          <p:nvPr/>
        </p:nvSpPr>
        <p:spPr>
          <a:xfrm>
            <a:off x="0" y="1357298"/>
            <a:ext cx="3429024" cy="120032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Наиболее эффективное диспергирование бумажной массы проходит под механическим воздействием.</a:t>
            </a:r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0" y="5286388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Рис. 10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Схема движения потока бумажной массы в роторно-пульсационном аппарате:</a:t>
            </a:r>
            <a:r>
              <a:rPr lang="ru-RU" dirty="0" smtClean="0"/>
              <a:t> А – зона механического воздействия; В  – зона радиального зазора; С  – зона отвода; 1 – корпус, 2 – ротор; 3, 4 – кольцо с прорезями ротора и статора; 5, 6 – рифления ротора и статора; 7 – регулировка зазора; 8, 9 – входной и выходной патрубки</a:t>
            </a:r>
          </a:p>
          <a:p>
            <a:endParaRPr lang="ru-RU" dirty="0"/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0" y="557214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0" y="2643182"/>
            <a:ext cx="4500562" cy="286232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Была разработана на кафедре «Процессы и аппараты химической технологии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Санкт-Петербургского государственного технологического университета растительных полимеров </a:t>
            </a:r>
            <a:r>
              <a:rPr lang="ru-RU" dirty="0" smtClean="0"/>
              <a:t>конструкция РПА для диспергирования бумажной массы с усилением механического воздействия. 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Разработка защищена патентом Российской Федерации №70154. </a:t>
            </a:r>
          </a:p>
          <a:p>
            <a:endParaRPr lang="ru-RU" dirty="0"/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 rot="5400000" flipH="1" flipV="1">
            <a:off x="7465239" y="1893083"/>
            <a:ext cx="85725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rot="16200000" flipV="1">
            <a:off x="7108049" y="2107397"/>
            <a:ext cx="714380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7786710" y="1142984"/>
            <a:ext cx="21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36" name="TextBox 35"/>
          <p:cNvSpPr txBox="1"/>
          <p:nvPr/>
        </p:nvSpPr>
        <p:spPr>
          <a:xfrm>
            <a:off x="7286644" y="1428736"/>
            <a:ext cx="21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</a:t>
            </a:r>
            <a:endParaRPr lang="ru-RU" dirty="0"/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 rot="16200000" flipH="1">
            <a:off x="7250925" y="3464719"/>
            <a:ext cx="785818" cy="1428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6572264" y="3714752"/>
            <a:ext cx="571504" cy="1428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flipV="1">
            <a:off x="6286512" y="3143248"/>
            <a:ext cx="642942" cy="2143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7643834" y="3929066"/>
            <a:ext cx="21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44" name="TextBox 43"/>
          <p:cNvSpPr txBox="1"/>
          <p:nvPr/>
        </p:nvSpPr>
        <p:spPr>
          <a:xfrm>
            <a:off x="7143768" y="3714752"/>
            <a:ext cx="21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45" name="TextBox 44"/>
          <p:cNvSpPr txBox="1"/>
          <p:nvPr/>
        </p:nvSpPr>
        <p:spPr>
          <a:xfrm>
            <a:off x="6929454" y="2928934"/>
            <a:ext cx="21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  <p:cxnSp>
        <p:nvCxnSpPr>
          <p:cNvPr id="47" name="Прямая соединительная линия 46"/>
          <p:cNvCxnSpPr/>
          <p:nvPr/>
        </p:nvCxnSpPr>
        <p:spPr>
          <a:xfrm rot="5400000">
            <a:off x="4607719" y="4464851"/>
            <a:ext cx="785818" cy="2857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 rot="10800000">
            <a:off x="4857752" y="1643050"/>
            <a:ext cx="1000132" cy="1428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4572000" y="1428736"/>
            <a:ext cx="21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9</a:t>
            </a:r>
            <a:endParaRPr lang="ru-RU" dirty="0"/>
          </a:p>
        </p:txBody>
      </p:sp>
      <p:sp>
        <p:nvSpPr>
          <p:cNvPr id="51" name="TextBox 50"/>
          <p:cNvSpPr txBox="1"/>
          <p:nvPr/>
        </p:nvSpPr>
        <p:spPr>
          <a:xfrm>
            <a:off x="4572000" y="5000636"/>
            <a:ext cx="21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8</a:t>
            </a:r>
            <a:endParaRPr lang="ru-RU" dirty="0"/>
          </a:p>
        </p:txBody>
      </p:sp>
      <p:cxnSp>
        <p:nvCxnSpPr>
          <p:cNvPr id="54" name="Прямая соединительная линия 53"/>
          <p:cNvCxnSpPr/>
          <p:nvPr/>
        </p:nvCxnSpPr>
        <p:spPr>
          <a:xfrm rot="10800000">
            <a:off x="5000628" y="2928934"/>
            <a:ext cx="785818" cy="5000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 rot="10800000">
            <a:off x="4929190" y="2000240"/>
            <a:ext cx="714380" cy="357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4786314" y="2714620"/>
            <a:ext cx="21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59" name="TextBox 58"/>
          <p:cNvSpPr txBox="1"/>
          <p:nvPr/>
        </p:nvSpPr>
        <p:spPr>
          <a:xfrm>
            <a:off x="4643438" y="1785926"/>
            <a:ext cx="21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7</a:t>
            </a:r>
            <a:endParaRPr lang="ru-RU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2844" y="1571612"/>
            <a:ext cx="5572164" cy="480131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ru-RU" i="1" dirty="0" smtClean="0"/>
              <a:t>Выделим рабочие зоны РСА (рис.):</a:t>
            </a:r>
          </a:p>
          <a:p>
            <a:pPr marL="354013" lvl="0" indent="-354013">
              <a:lnSpc>
                <a:spcPct val="200000"/>
              </a:lnSpc>
              <a:buFont typeface="Wingdings" pitchFamily="2" charset="2"/>
              <a:buChar char="ü"/>
            </a:pPr>
            <a:r>
              <a:rPr lang="ru-RU" b="1" dirty="0" smtClean="0"/>
              <a:t>зона лопастного колеса</a:t>
            </a:r>
            <a:r>
              <a:rPr lang="ru-RU" dirty="0" smtClean="0"/>
              <a:t>: объем жидкости, находящейся в </a:t>
            </a:r>
            <a:r>
              <a:rPr lang="ru-RU" dirty="0" err="1" smtClean="0"/>
              <a:t>межлопастном</a:t>
            </a:r>
            <a:r>
              <a:rPr lang="ru-RU" dirty="0" smtClean="0"/>
              <a:t> пространстве колеса;</a:t>
            </a:r>
          </a:p>
          <a:p>
            <a:pPr marL="354013" lvl="0" indent="-354013">
              <a:lnSpc>
                <a:spcPct val="200000"/>
              </a:lnSpc>
              <a:buFont typeface="Wingdings" pitchFamily="2" charset="2"/>
              <a:buChar char="ü"/>
            </a:pPr>
            <a:r>
              <a:rPr lang="ru-RU" b="1" dirty="0" smtClean="0"/>
              <a:t>зона зазора:</a:t>
            </a:r>
            <a:r>
              <a:rPr lang="ru-RU" dirty="0" smtClean="0"/>
              <a:t> объем жидкости в радиальном зазоре между ротором и статором и их прорезях;</a:t>
            </a:r>
          </a:p>
          <a:p>
            <a:pPr marL="354013" lvl="0" indent="-354013">
              <a:lnSpc>
                <a:spcPct val="200000"/>
              </a:lnSpc>
              <a:buFont typeface="Wingdings" pitchFamily="2" charset="2"/>
              <a:buChar char="ü"/>
            </a:pPr>
            <a:r>
              <a:rPr lang="ru-RU" b="1" dirty="0" smtClean="0"/>
              <a:t>зона отвода</a:t>
            </a:r>
            <a:r>
              <a:rPr lang="ru-RU" dirty="0" smtClean="0"/>
              <a:t>: объем улиткообразного отвода корпуса.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Глава 2. ТЕОРЕТИЧЕСКИЕ ОСНОВЫ ЭМУЛЬГИРОВАНИЯ В РОТОРНО-ПУЛЬСАЦИОННОМ АППАРАТЕ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PICT0048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86446" y="1643050"/>
            <a:ext cx="3357554" cy="328614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2844" y="1428736"/>
            <a:ext cx="5715008" cy="446276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900" dirty="0" smtClean="0"/>
              <a:t>При вращении вала аппарата объем жидкости в межлопастной зоне колеса приобретает центробежное ускорение. Пройдя через, </a:t>
            </a:r>
            <a:r>
              <a:rPr lang="en-US" sz="1900" dirty="0" smtClean="0"/>
              <a:t>N</a:t>
            </a:r>
            <a:r>
              <a:rPr lang="ru-RU" sz="1900" dirty="0" smtClean="0"/>
              <a:t> прорезей ротора, он образует  </a:t>
            </a:r>
            <a:r>
              <a:rPr lang="en-US" sz="1900" dirty="0" smtClean="0"/>
              <a:t>N</a:t>
            </a:r>
            <a:r>
              <a:rPr lang="ru-RU" sz="1900" dirty="0" smtClean="0"/>
              <a:t> потоков. Нарушение </a:t>
            </a:r>
            <a:r>
              <a:rPr lang="ru-RU" sz="1900" dirty="0" err="1" smtClean="0"/>
              <a:t>сплошности</a:t>
            </a:r>
            <a:r>
              <a:rPr lang="ru-RU" sz="1900" dirty="0" smtClean="0"/>
              <a:t> течения перфорированным кольцом, установленным на периферии лопастного колеса, вызывает появление вихрей. Далее потоки в результате взаимодействия между собой и </a:t>
            </a:r>
            <a:r>
              <a:rPr lang="ru-RU" sz="1900" dirty="0" err="1" smtClean="0"/>
              <a:t>c</a:t>
            </a:r>
            <a:r>
              <a:rPr lang="ru-RU" sz="1900" dirty="0" smtClean="0"/>
              <a:t> перфорацией из-за совмещения и несовмещения прорезей на роторе и статоре образуют в кольцевом пространстве единый вихревой поток, мелкомасштабные пульсации которого являются причиной дробления капель дисперсной фазы. Происходит интенсивное эмульгирование.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357818" y="5380672"/>
            <a:ext cx="3786182" cy="14773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I - корпус; 2 - лопастное колесо; 3,4 - перфорированные кольца.</a:t>
            </a:r>
          </a:p>
          <a:p>
            <a:r>
              <a:rPr lang="ru-RU" dirty="0" smtClean="0"/>
              <a:t>I - зона лопастного колеса; II - зона зазора; III - зона отвода</a:t>
            </a:r>
          </a:p>
          <a:p>
            <a:endParaRPr lang="ru-RU" dirty="0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7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3584P1010003.JP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Глава 3. ПРОМЫШЛЕННОЕ ВНЕДРЕНИЕ</a:t>
            </a:r>
            <a:b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РОТОРНО- ПУЛЬСАЦИОННЫХ АППАРАТОВ В ЦБП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472" y="2071678"/>
            <a:ext cx="4286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000" b="1" dirty="0" smtClean="0"/>
              <a:t>Предприятии ЗАО «ГОТЭК-ЛИТАР». </a:t>
            </a:r>
            <a:endParaRPr lang="ru-RU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00034" y="1357298"/>
            <a:ext cx="8358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Рассмотрим внедрение РПА на конкретных производствах</a:t>
            </a:r>
            <a:r>
              <a:rPr lang="en-US" sz="2400" b="1" dirty="0" smtClean="0"/>
              <a:t>:</a:t>
            </a:r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71472" y="2643182"/>
            <a:ext cx="38576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000" b="1" dirty="0" smtClean="0"/>
              <a:t>Котласском ЦБК.</a:t>
            </a:r>
            <a:endParaRPr lang="ru-RU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42910" y="3143248"/>
            <a:ext cx="38576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000" b="1" dirty="0" smtClean="0"/>
              <a:t>ЦБК ПО "Соколбумпром</a:t>
            </a:r>
            <a:r>
              <a:rPr lang="ru-RU" dirty="0" smtClean="0"/>
              <a:t>"</a:t>
            </a:r>
            <a:endParaRPr lang="ru-RU" b="1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header_d3928c09c4e671bb8691a5fc3ec4ca5a.jpg"/>
          <p:cNvPicPr>
            <a:picLocks noChangeAspect="1"/>
          </p:cNvPicPr>
          <p:nvPr/>
        </p:nvPicPr>
        <p:blipFill>
          <a:blip r:embed="rId2" cstate="print">
            <a:lum bright="20000"/>
          </a:blip>
          <a:stretch>
            <a:fillRect/>
          </a:stretch>
        </p:blipFill>
        <p:spPr>
          <a:xfrm>
            <a:off x="0" y="5429264"/>
            <a:ext cx="9144000" cy="142873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dirty="0" smtClean="0"/>
              <a:t>В рамках совершенствования производства, технологии массоподготовительного отдела макулатурной массы и используемых химикатов.</a:t>
            </a:r>
            <a:endParaRPr lang="ru-RU" sz="2400" dirty="0"/>
          </a:p>
        </p:txBody>
      </p:sp>
      <p:pic>
        <p:nvPicPr>
          <p:cNvPr id="9" name="Содержимое 8" descr="logo_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286116" y="1428736"/>
            <a:ext cx="2571768" cy="843203"/>
          </a:xfrm>
        </p:spPr>
      </p:pic>
      <p:sp>
        <p:nvSpPr>
          <p:cNvPr id="7" name="TextBox 6"/>
          <p:cNvSpPr txBox="1"/>
          <p:nvPr/>
        </p:nvSpPr>
        <p:spPr>
          <a:xfrm>
            <a:off x="0" y="1357298"/>
            <a:ext cx="314324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поставлены следующие технологические задачи:</a:t>
            </a:r>
          </a:p>
          <a:p>
            <a:endParaRPr lang="ru-RU" dirty="0" smtClean="0"/>
          </a:p>
          <a:p>
            <a:pPr lvl="0">
              <a:buFont typeface="Wingdings" pitchFamily="2" charset="2"/>
              <a:buChar char="q"/>
            </a:pPr>
            <a:r>
              <a:rPr lang="ru-RU" dirty="0" smtClean="0"/>
              <a:t> 1. повышение степени   диспергирования бумажной массы;</a:t>
            </a:r>
          </a:p>
          <a:p>
            <a:pPr lvl="0">
              <a:buFont typeface="Wingdings" pitchFamily="2" charset="2"/>
              <a:buChar char="q"/>
            </a:pPr>
            <a:endParaRPr lang="ru-RU" dirty="0" smtClean="0"/>
          </a:p>
          <a:p>
            <a:pPr lvl="0"/>
            <a:endParaRPr lang="ru-RU" dirty="0" smtClean="0"/>
          </a:p>
          <a:p>
            <a:pPr lvl="0">
              <a:buFont typeface="Wingdings" pitchFamily="2" charset="2"/>
              <a:buChar char="q"/>
            </a:pPr>
            <a:r>
              <a:rPr lang="ru-RU" dirty="0" smtClean="0"/>
              <a:t> 2. повышение однородности окрашивания бумажной массы.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214678" y="2285992"/>
            <a:ext cx="2928926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/>
              <a:t>Поставленные задачи решались путём внедрения разработанного </a:t>
            </a:r>
            <a:r>
              <a:rPr lang="ru-RU" b="1" dirty="0" smtClean="0"/>
              <a:t>роторно-пульсационного аппарата</a:t>
            </a:r>
            <a:r>
              <a:rPr lang="ru-RU" dirty="0" smtClean="0"/>
              <a:t> в поток действующего </a:t>
            </a:r>
            <a:r>
              <a:rPr lang="ru-RU" b="1" i="1" dirty="0" smtClean="0"/>
              <a:t>производства прокладок для яиц</a:t>
            </a:r>
            <a:r>
              <a:rPr lang="ru-RU" dirty="0" smtClean="0"/>
              <a:t> на предприятии.</a:t>
            </a:r>
            <a:endParaRPr lang="ru-RU" dirty="0"/>
          </a:p>
        </p:txBody>
      </p:sp>
      <p:pic>
        <p:nvPicPr>
          <p:cNvPr id="10" name="Рисунок 9" descr="prod_ext_a60bece13b6ac61b8d05c78fa032003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86512" y="1142984"/>
            <a:ext cx="2571112" cy="1924049"/>
          </a:xfrm>
          <a:prstGeom prst="rect">
            <a:avLst/>
          </a:prstGeom>
        </p:spPr>
      </p:pic>
      <p:pic>
        <p:nvPicPr>
          <p:cNvPr id="11" name="Рисунок 10" descr="prod_ext_129c6486d42d1f72772b21fc3e82e09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15042" y="3214686"/>
            <a:ext cx="2928958" cy="2406627"/>
          </a:xfrm>
          <a:prstGeom prst="diamond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lum contrast="24000"/>
          </a:blip>
          <a:srcRect/>
          <a:stretch>
            <a:fillRect/>
          </a:stretch>
        </p:blipFill>
        <p:spPr bwMode="auto">
          <a:xfrm rot="5400000">
            <a:off x="2536017" y="-1535909"/>
            <a:ext cx="4071966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Технологическая схема отдела подготовки массы для производства бугорчатых прокладок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072074"/>
            <a:ext cx="9144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 – </a:t>
            </a:r>
            <a:r>
              <a:rPr lang="ru-RU" dirty="0" err="1" smtClean="0"/>
              <a:t>гидроразбиватель</a:t>
            </a:r>
            <a:r>
              <a:rPr lang="ru-RU" dirty="0" smtClean="0"/>
              <a:t>; 2 – бассейн № 1; 3 – вихревой очиститель высокой концентрации; 4 – турбосепаратор; 5 – вибросито; 6 – сортировочная плита; 7 – бак для </a:t>
            </a:r>
            <a:r>
              <a:rPr lang="ru-RU" dirty="0" err="1" smtClean="0"/>
              <a:t>лурезина</a:t>
            </a:r>
            <a:r>
              <a:rPr lang="ru-RU" dirty="0" smtClean="0"/>
              <a:t>; 8 – бак для </a:t>
            </a:r>
            <a:r>
              <a:rPr lang="ru-RU" dirty="0" err="1" smtClean="0"/>
              <a:t>базопласта</a:t>
            </a:r>
            <a:r>
              <a:rPr lang="ru-RU" dirty="0" smtClean="0"/>
              <a:t>; 9а – насос для подачи химиката; 9 – РПА для подготовки химикатов; 10 – бассейн № 3; 11а – насос для подачи массы; 11 –РПА для диспергирования массы; 12 – бассейн № 4; 13 – напорный бак; 14, 15, 16, 17, 18, 21 – массные насосы; 19,20, 22, 23 – насосы дозаторы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0" y="1071546"/>
            <a:ext cx="2357454" cy="64633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происходит роспуск волокон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28860" y="1357298"/>
            <a:ext cx="2357454" cy="64633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происходит удаление тяжёлых включений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43372" y="2000240"/>
            <a:ext cx="2357454" cy="64633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дополнительный размол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43372" y="2786058"/>
            <a:ext cx="2357454" cy="64633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Очищение от тяжелых частиц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29124" y="1857364"/>
            <a:ext cx="2357454" cy="64633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отходы направляются в отвал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72198" y="1000108"/>
            <a:ext cx="2357454" cy="92333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Отделенные легкие частицы отводятся на вибросите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14678" y="571480"/>
            <a:ext cx="2357454" cy="286232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Для одновременной перекачки массы и диспергирования макулатурной массы совместно с красителем между бассейном 10 и 12 установлен роторно-пульсационный аппарат 11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309 0.00371 C -0.0618 0.03264 -0.05017 0.06181 -0.06631 0.07454 C -0.08211 0.08774 -0.0802 0.07987 -0.16736 0.08079 C -0.25416 0.08172 -0.49288 0.0801 -0.58732 0.07963 C -0.68159 0.07917 -0.70277 0.07848 -0.7342 0.07848 C -0.76562 0.07848 -0.80625 0.07037 -0.77673 0.07963 " pathEditMode="relative" rAng="0" ptsTypes="aaaaaA">
                                      <p:cBhvr>
                                        <p:cTn id="6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5" y="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2" animBg="1"/>
      <p:bldP spid="10" grpId="3" animBg="1"/>
      <p:bldP spid="11" grpId="0" animBg="1"/>
      <p:bldP spid="11" grpId="1" animBg="1"/>
      <p:bldP spid="13" grpId="0" animBg="1"/>
      <p:bldP spid="13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ofset.jpg"/>
          <p:cNvPicPr>
            <a:picLocks noChangeAspect="1"/>
          </p:cNvPicPr>
          <p:nvPr/>
        </p:nvPicPr>
        <p:blipFill>
          <a:blip r:embed="rId3" cstate="print"/>
          <a:srcRect r="22284"/>
          <a:stretch>
            <a:fillRect/>
          </a:stretch>
        </p:blipFill>
        <p:spPr>
          <a:xfrm>
            <a:off x="7400138" y="4369576"/>
            <a:ext cx="1743862" cy="2488424"/>
          </a:xfrm>
          <a:prstGeom prst="rect">
            <a:avLst/>
          </a:prstGeom>
        </p:spPr>
      </p:pic>
      <p:pic>
        <p:nvPicPr>
          <p:cNvPr id="8" name="Рисунок 7" descr="koryajma.jpg"/>
          <p:cNvPicPr>
            <a:picLocks noChangeAspect="1"/>
          </p:cNvPicPr>
          <p:nvPr/>
        </p:nvPicPr>
        <p:blipFill>
          <a:blip r:embed="rId4" cstate="print">
            <a:lum bright="20000"/>
          </a:blip>
          <a:stretch>
            <a:fillRect/>
          </a:stretch>
        </p:blipFill>
        <p:spPr>
          <a:xfrm>
            <a:off x="0" y="-500090"/>
            <a:ext cx="9144000" cy="38576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2844" y="214290"/>
            <a:ext cx="87154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Безинжекторный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способ получения канифольно-парафиновых клеев. Внедрен на ЛПО "Бумага" и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Котласском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ЦБК.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714488"/>
            <a:ext cx="4572032" cy="163121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/>
              <a:t>технологическая схема </a:t>
            </a:r>
            <a:r>
              <a:rPr lang="ru-RU" sz="2000" dirty="0" smtClean="0"/>
              <a:t>приготовления рабочего раствора канифольно-парафинового клея с использованием роторного аппарата (РА) марки РПА537-75 для проклейки офсетной бумаги</a:t>
            </a: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4500530" y="1857364"/>
            <a:ext cx="4643470" cy="224676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/>
              <a:t>Использование роторного аппарата позволило получить </a:t>
            </a:r>
            <a:r>
              <a:rPr lang="ru-RU" sz="2000" b="1" dirty="0" err="1" smtClean="0"/>
              <a:t>тонко-диспергированные</a:t>
            </a:r>
            <a:r>
              <a:rPr lang="ru-RU" sz="2000" b="1" dirty="0" smtClean="0"/>
              <a:t> клеевые частицы канифоли и парафина, благодаря чему повышена </a:t>
            </a:r>
            <a:r>
              <a:rPr lang="ru-RU" sz="2000" b="1" dirty="0" err="1" smtClean="0"/>
              <a:t>агрегативная</a:t>
            </a:r>
            <a:r>
              <a:rPr lang="ru-RU" sz="2000" b="1" dirty="0" smtClean="0"/>
              <a:t> (способность сохранять степень дисперсности) и кинетическая устойчивость клея. </a:t>
            </a:r>
            <a:endParaRPr lang="ru-RU" sz="2000" b="1" dirty="0"/>
          </a:p>
        </p:txBody>
      </p:sp>
      <p:pic>
        <p:nvPicPr>
          <p:cNvPr id="6" name="Рисунок 5"/>
          <p:cNvPicPr/>
          <p:nvPr/>
        </p:nvPicPr>
        <p:blipFill>
          <a:blip r:embed="rId5" cstate="print">
            <a:lum contrast="20000"/>
          </a:blip>
          <a:srcRect/>
          <a:stretch>
            <a:fillRect/>
          </a:stretch>
        </p:blipFill>
        <p:spPr bwMode="auto">
          <a:xfrm>
            <a:off x="0" y="3571852"/>
            <a:ext cx="4357686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286248" y="4826675"/>
            <a:ext cx="58578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1 - эмульгатор; </a:t>
            </a:r>
          </a:p>
          <a:p>
            <a:r>
              <a:rPr lang="ru-RU" dirty="0" smtClean="0"/>
              <a:t>2 - бассейн для разведения клея; </a:t>
            </a:r>
          </a:p>
          <a:p>
            <a:r>
              <a:rPr lang="ru-RU" dirty="0" smtClean="0"/>
              <a:t>3 - насос для подачи </a:t>
            </a:r>
            <a:r>
              <a:rPr lang="ru-RU" dirty="0" err="1" smtClean="0"/>
              <a:t>клей-пасты</a:t>
            </a:r>
            <a:r>
              <a:rPr lang="ru-RU" dirty="0" smtClean="0"/>
              <a:t>;</a:t>
            </a:r>
          </a:p>
          <a:p>
            <a:r>
              <a:rPr lang="ru-RU" dirty="0" smtClean="0"/>
              <a:t>4 - роторный аппарат; </a:t>
            </a:r>
          </a:p>
          <a:p>
            <a:r>
              <a:rPr lang="ru-RU" dirty="0" smtClean="0"/>
              <a:t>5 - бассейн готового клея; </a:t>
            </a:r>
          </a:p>
          <a:p>
            <a:r>
              <a:rPr lang="ru-RU" dirty="0" smtClean="0"/>
              <a:t>6 - насосы подачи готового клея</a:t>
            </a:r>
          </a:p>
          <a:p>
            <a:endParaRPr lang="ru-RU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1005</TotalTime>
  <Words>890</Words>
  <Application>Microsoft Office PowerPoint</Application>
  <PresentationFormat>Экран (4:3)</PresentationFormat>
  <Paragraphs>107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Глава 1.  ПРИМЕНЕНИЕ РОТОРНО-ПУЛЬСАЦИОННОГО АППАРАТА</vt:lpstr>
      <vt:lpstr>Диспергирование бумажной массы в роторно-пульсационном аппарате </vt:lpstr>
      <vt:lpstr>.  Определение конструктивных параметров роторно-пульсационного аппарата </vt:lpstr>
      <vt:lpstr>Глава 2. ТЕОРЕТИЧЕСКИЕ ОСНОВЫ ЭМУЛЬГИРОВАНИЯ В РОТОРНО-ПУЛЬСАЦИОННОМ АППАРАТЕ</vt:lpstr>
      <vt:lpstr>Глава 3. ПРОМЫШЛЕННОЕ ВНЕДРЕНИЕ  РОТОРНО- ПУЛЬСАЦИОННЫХ АППАРАТОВ В ЦБП</vt:lpstr>
      <vt:lpstr>В рамках совершенствования производства, технологии массоподготовительного отдела макулатурной массы и используемых химикатов.</vt:lpstr>
      <vt:lpstr>Слайд 8</vt:lpstr>
      <vt:lpstr>Слайд 9</vt:lpstr>
      <vt:lpstr>Технологическая схема получения парафиновой эмульсии для проклейки    твердых древесноволокнистых плит с помощью роторных аппаратов, внедренная на Сокольском ЦБК</vt:lpstr>
      <vt:lpstr>Слайд 11</vt:lpstr>
      <vt:lpstr>ПРЕЗЕНТАЦИЯ ЗАВЕРШЕНА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Владелец</dc:creator>
  <cp:lastModifiedBy>адя</cp:lastModifiedBy>
  <cp:revision>95</cp:revision>
  <dcterms:created xsi:type="dcterms:W3CDTF">2010-04-19T14:43:01Z</dcterms:created>
  <dcterms:modified xsi:type="dcterms:W3CDTF">2012-02-13T16:01:06Z</dcterms:modified>
</cp:coreProperties>
</file>